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Slides/notesSlide19.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50.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customXml/itemProps2.xml" ContentType="application/vnd.openxmlformats-officedocument.customXmlProperties+xml"/>
  <Override PartName="/customXml/itemProps1.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154"/>
  </p:notesMasterIdLst>
  <p:sldIdLst>
    <p:sldId id="263" r:id="rId4"/>
    <p:sldId id="276" r:id="rId5"/>
    <p:sldId id="553" r:id="rId6"/>
    <p:sldId id="649" r:id="rId7"/>
    <p:sldId id="648" r:id="rId8"/>
    <p:sldId id="622" r:id="rId9"/>
    <p:sldId id="623" r:id="rId10"/>
    <p:sldId id="625" r:id="rId11"/>
    <p:sldId id="686" r:id="rId12"/>
    <p:sldId id="687" r:id="rId13"/>
    <p:sldId id="688" r:id="rId14"/>
    <p:sldId id="689" r:id="rId15"/>
    <p:sldId id="640" r:id="rId16"/>
    <p:sldId id="641" r:id="rId17"/>
    <p:sldId id="628" r:id="rId18"/>
    <p:sldId id="639" r:id="rId19"/>
    <p:sldId id="624" r:id="rId20"/>
    <p:sldId id="626" r:id="rId21"/>
    <p:sldId id="627" r:id="rId22"/>
    <p:sldId id="632" r:id="rId23"/>
    <p:sldId id="635" r:id="rId24"/>
    <p:sldId id="638" r:id="rId25"/>
    <p:sldId id="633" r:id="rId26"/>
    <p:sldId id="634" r:id="rId27"/>
    <p:sldId id="642" r:id="rId28"/>
    <p:sldId id="643" r:id="rId29"/>
    <p:sldId id="631" r:id="rId30"/>
    <p:sldId id="651" r:id="rId31"/>
    <p:sldId id="650" r:id="rId32"/>
    <p:sldId id="644" r:id="rId33"/>
    <p:sldId id="645" r:id="rId34"/>
    <p:sldId id="646" r:id="rId35"/>
    <p:sldId id="653" r:id="rId36"/>
    <p:sldId id="652" r:id="rId37"/>
    <p:sldId id="659" r:id="rId38"/>
    <p:sldId id="661" r:id="rId39"/>
    <p:sldId id="662" r:id="rId40"/>
    <p:sldId id="663" r:id="rId41"/>
    <p:sldId id="664" r:id="rId42"/>
    <p:sldId id="654" r:id="rId43"/>
    <p:sldId id="655" r:id="rId44"/>
    <p:sldId id="656" r:id="rId45"/>
    <p:sldId id="657" r:id="rId46"/>
    <p:sldId id="658" r:id="rId47"/>
    <p:sldId id="665" r:id="rId48"/>
    <p:sldId id="666" r:id="rId49"/>
    <p:sldId id="667" r:id="rId50"/>
    <p:sldId id="672" r:id="rId51"/>
    <p:sldId id="673" r:id="rId52"/>
    <p:sldId id="674" r:id="rId53"/>
    <p:sldId id="668" r:id="rId54"/>
    <p:sldId id="671" r:id="rId55"/>
    <p:sldId id="669" r:id="rId56"/>
    <p:sldId id="670" r:id="rId57"/>
    <p:sldId id="676" r:id="rId58"/>
    <p:sldId id="677" r:id="rId59"/>
    <p:sldId id="678" r:id="rId60"/>
    <p:sldId id="680" r:id="rId61"/>
    <p:sldId id="681" r:id="rId62"/>
    <p:sldId id="682" r:id="rId63"/>
    <p:sldId id="683" r:id="rId64"/>
    <p:sldId id="684" r:id="rId65"/>
    <p:sldId id="679" r:id="rId66"/>
    <p:sldId id="577" r:id="rId67"/>
    <p:sldId id="700" r:id="rId68"/>
    <p:sldId id="691" r:id="rId69"/>
    <p:sldId id="692" r:id="rId70"/>
    <p:sldId id="740" r:id="rId71"/>
    <p:sldId id="712" r:id="rId72"/>
    <p:sldId id="696" r:id="rId73"/>
    <p:sldId id="693" r:id="rId74"/>
    <p:sldId id="694" r:id="rId75"/>
    <p:sldId id="698" r:id="rId76"/>
    <p:sldId id="701" r:id="rId77"/>
    <p:sldId id="713" r:id="rId78"/>
    <p:sldId id="704" r:id="rId79"/>
    <p:sldId id="705" r:id="rId80"/>
    <p:sldId id="706" r:id="rId81"/>
    <p:sldId id="707" r:id="rId82"/>
    <p:sldId id="708" r:id="rId83"/>
    <p:sldId id="709" r:id="rId84"/>
    <p:sldId id="722" r:id="rId85"/>
    <p:sldId id="723" r:id="rId86"/>
    <p:sldId id="724" r:id="rId87"/>
    <p:sldId id="726" r:id="rId88"/>
    <p:sldId id="715" r:id="rId89"/>
    <p:sldId id="716" r:id="rId90"/>
    <p:sldId id="717" r:id="rId91"/>
    <p:sldId id="718" r:id="rId92"/>
    <p:sldId id="714" r:id="rId93"/>
    <p:sldId id="719" r:id="rId94"/>
    <p:sldId id="720" r:id="rId95"/>
    <p:sldId id="721" r:id="rId96"/>
    <p:sldId id="710" r:id="rId97"/>
    <p:sldId id="725" r:id="rId98"/>
    <p:sldId id="592" r:id="rId99"/>
    <p:sldId id="543" r:id="rId100"/>
    <p:sldId id="727" r:id="rId101"/>
    <p:sldId id="728" r:id="rId102"/>
    <p:sldId id="729" r:id="rId103"/>
    <p:sldId id="732" r:id="rId104"/>
    <p:sldId id="730" r:id="rId105"/>
    <p:sldId id="731" r:id="rId106"/>
    <p:sldId id="600" r:id="rId107"/>
    <p:sldId id="766" r:id="rId108"/>
    <p:sldId id="603" r:id="rId109"/>
    <p:sldId id="608" r:id="rId110"/>
    <p:sldId id="609" r:id="rId111"/>
    <p:sldId id="610" r:id="rId112"/>
    <p:sldId id="767" r:id="rId113"/>
    <p:sldId id="768" r:id="rId114"/>
    <p:sldId id="769" r:id="rId115"/>
    <p:sldId id="770" r:id="rId116"/>
    <p:sldId id="771" r:id="rId117"/>
    <p:sldId id="598" r:id="rId118"/>
    <p:sldId id="733" r:id="rId119"/>
    <p:sldId id="734" r:id="rId120"/>
    <p:sldId id="735" r:id="rId121"/>
    <p:sldId id="736" r:id="rId122"/>
    <p:sldId id="601" r:id="rId123"/>
    <p:sldId id="604" r:id="rId124"/>
    <p:sldId id="605" r:id="rId125"/>
    <p:sldId id="606" r:id="rId126"/>
    <p:sldId id="607" r:id="rId127"/>
    <p:sldId id="738" r:id="rId128"/>
    <p:sldId id="739" r:id="rId129"/>
    <p:sldId id="741" r:id="rId130"/>
    <p:sldId id="743" r:id="rId131"/>
    <p:sldId id="745" r:id="rId132"/>
    <p:sldId id="746" r:id="rId133"/>
    <p:sldId id="747" r:id="rId134"/>
    <p:sldId id="748" r:id="rId135"/>
    <p:sldId id="749" r:id="rId136"/>
    <p:sldId id="750" r:id="rId137"/>
    <p:sldId id="751" r:id="rId138"/>
    <p:sldId id="752" r:id="rId139"/>
    <p:sldId id="754" r:id="rId140"/>
    <p:sldId id="772" r:id="rId141"/>
    <p:sldId id="755" r:id="rId142"/>
    <p:sldId id="756" r:id="rId143"/>
    <p:sldId id="757" r:id="rId144"/>
    <p:sldId id="758" r:id="rId145"/>
    <p:sldId id="759" r:id="rId146"/>
    <p:sldId id="760" r:id="rId147"/>
    <p:sldId id="761" r:id="rId148"/>
    <p:sldId id="762" r:id="rId149"/>
    <p:sldId id="763" r:id="rId150"/>
    <p:sldId id="764" r:id="rId151"/>
    <p:sldId id="765" r:id="rId152"/>
    <p:sldId id="529" r:id="rId1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EFD9C56-7579-4196-B41D-C4E544AE443F}">
          <p14:sldIdLst>
            <p14:sldId id="263"/>
            <p14:sldId id="276"/>
          </p14:sldIdLst>
        </p14:section>
        <p14:section name="1. Oturum" id="{77A84CD8-F571-4A0E-B91A-D0C6C71B3237}">
          <p14:sldIdLst>
            <p14:sldId id="553"/>
            <p14:sldId id="649"/>
            <p14:sldId id="648"/>
            <p14:sldId id="622"/>
            <p14:sldId id="623"/>
            <p14:sldId id="625"/>
            <p14:sldId id="686"/>
            <p14:sldId id="687"/>
            <p14:sldId id="688"/>
            <p14:sldId id="689"/>
            <p14:sldId id="640"/>
            <p14:sldId id="641"/>
            <p14:sldId id="628"/>
            <p14:sldId id="639"/>
            <p14:sldId id="624"/>
            <p14:sldId id="626"/>
            <p14:sldId id="627"/>
            <p14:sldId id="632"/>
            <p14:sldId id="635"/>
            <p14:sldId id="638"/>
            <p14:sldId id="633"/>
            <p14:sldId id="634"/>
            <p14:sldId id="642"/>
            <p14:sldId id="643"/>
            <p14:sldId id="631"/>
            <p14:sldId id="651"/>
            <p14:sldId id="650"/>
            <p14:sldId id="644"/>
            <p14:sldId id="645"/>
            <p14:sldId id="646"/>
            <p14:sldId id="653"/>
            <p14:sldId id="652"/>
            <p14:sldId id="659"/>
            <p14:sldId id="661"/>
            <p14:sldId id="662"/>
            <p14:sldId id="663"/>
            <p14:sldId id="664"/>
            <p14:sldId id="654"/>
            <p14:sldId id="655"/>
            <p14:sldId id="656"/>
            <p14:sldId id="657"/>
            <p14:sldId id="658"/>
            <p14:sldId id="665"/>
            <p14:sldId id="666"/>
            <p14:sldId id="667"/>
            <p14:sldId id="672"/>
            <p14:sldId id="673"/>
            <p14:sldId id="674"/>
            <p14:sldId id="668"/>
            <p14:sldId id="671"/>
            <p14:sldId id="669"/>
            <p14:sldId id="670"/>
            <p14:sldId id="676"/>
            <p14:sldId id="677"/>
            <p14:sldId id="678"/>
            <p14:sldId id="680"/>
            <p14:sldId id="681"/>
            <p14:sldId id="682"/>
            <p14:sldId id="683"/>
            <p14:sldId id="684"/>
            <p14:sldId id="679"/>
            <p14:sldId id="577"/>
          </p14:sldIdLst>
        </p14:section>
        <p14:section name="2. Oturum" id="{B707F086-E916-4879-B985-548E3BFFA67E}">
          <p14:sldIdLst>
            <p14:sldId id="700"/>
            <p14:sldId id="691"/>
            <p14:sldId id="692"/>
            <p14:sldId id="740"/>
            <p14:sldId id="712"/>
            <p14:sldId id="696"/>
            <p14:sldId id="693"/>
            <p14:sldId id="694"/>
            <p14:sldId id="698"/>
            <p14:sldId id="701"/>
            <p14:sldId id="713"/>
            <p14:sldId id="704"/>
            <p14:sldId id="705"/>
            <p14:sldId id="706"/>
            <p14:sldId id="707"/>
            <p14:sldId id="708"/>
            <p14:sldId id="709"/>
            <p14:sldId id="722"/>
            <p14:sldId id="723"/>
            <p14:sldId id="724"/>
            <p14:sldId id="726"/>
            <p14:sldId id="715"/>
            <p14:sldId id="716"/>
            <p14:sldId id="717"/>
            <p14:sldId id="718"/>
            <p14:sldId id="714"/>
            <p14:sldId id="719"/>
            <p14:sldId id="720"/>
            <p14:sldId id="721"/>
            <p14:sldId id="710"/>
            <p14:sldId id="725"/>
            <p14:sldId id="592"/>
          </p14:sldIdLst>
        </p14:section>
        <p14:section name="3. oturum" id="{81C6F1DE-D900-4B99-A492-515A44A7043B}">
          <p14:sldIdLst>
            <p14:sldId id="543"/>
            <p14:sldId id="727"/>
            <p14:sldId id="728"/>
            <p14:sldId id="729"/>
            <p14:sldId id="732"/>
            <p14:sldId id="730"/>
            <p14:sldId id="731"/>
            <p14:sldId id="600"/>
            <p14:sldId id="766"/>
            <p14:sldId id="603"/>
            <p14:sldId id="608"/>
            <p14:sldId id="609"/>
            <p14:sldId id="610"/>
            <p14:sldId id="767"/>
            <p14:sldId id="768"/>
            <p14:sldId id="769"/>
            <p14:sldId id="770"/>
            <p14:sldId id="771"/>
            <p14:sldId id="598"/>
            <p14:sldId id="733"/>
            <p14:sldId id="734"/>
            <p14:sldId id="735"/>
            <p14:sldId id="736"/>
            <p14:sldId id="601"/>
            <p14:sldId id="604"/>
            <p14:sldId id="605"/>
            <p14:sldId id="606"/>
            <p14:sldId id="607"/>
          </p14:sldIdLst>
        </p14:section>
        <p14:section name="4. Oturum" id="{5E31E2D2-D1B1-40A3-AA19-6657A80B377C}">
          <p14:sldIdLst>
            <p14:sldId id="738"/>
            <p14:sldId id="739"/>
            <p14:sldId id="741"/>
            <p14:sldId id="743"/>
            <p14:sldId id="745"/>
            <p14:sldId id="746"/>
            <p14:sldId id="747"/>
            <p14:sldId id="748"/>
            <p14:sldId id="749"/>
            <p14:sldId id="750"/>
            <p14:sldId id="751"/>
            <p14:sldId id="752"/>
            <p14:sldId id="754"/>
            <p14:sldId id="772"/>
            <p14:sldId id="755"/>
            <p14:sldId id="756"/>
            <p14:sldId id="757"/>
            <p14:sldId id="758"/>
            <p14:sldId id="759"/>
            <p14:sldId id="760"/>
            <p14:sldId id="761"/>
            <p14:sldId id="762"/>
            <p14:sldId id="763"/>
            <p14:sldId id="764"/>
            <p14:sldId id="765"/>
            <p14:sldId id="529"/>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306600-FABD-D8B2-D2D6-C08651E0AAFF}" name="genis.majoral" initials="ge" userId="S::genis.majoral_upc.edu#ext#@dai0.onmicrosoft.com::13d3f22b-b605-4773-86eb-cd97cde56a0b" providerId="AD"/>
  <p188:author id="{79B1309E-1FFE-F3EE-7A49-812B8E613534}" name="Kristina Gaučė" initials="KG" userId="S::kristina_gauce.lt#ext#@dai0.onmicrosoft.com::29057900-953f-493b-953b-68bfca44cde0" providerId="AD"/>
  <p188:author id="{7A5646AF-74D7-135E-4FBF-197802AED93A}" name="Kristina Gauce" initials="KG" userId="S::kristina_gauce@dai.com::fa3acaa1-6619-4b8b-a9ae-0459ee104a7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548235"/>
    <a:srgbClr val="E67E22"/>
    <a:srgbClr val="BC524C"/>
    <a:srgbClr val="4F81BC"/>
    <a:srgbClr val="9BBB59"/>
    <a:srgbClr val="4BACC6"/>
    <a:srgbClr val="4F81BD"/>
    <a:srgbClr val="00B050"/>
    <a:srgbClr val="ADE6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0541" autoAdjust="0"/>
  </p:normalViewPr>
  <p:slideViewPr>
    <p:cSldViewPr snapToGrid="0">
      <p:cViewPr varScale="1">
        <p:scale>
          <a:sx n="83" d="100"/>
          <a:sy n="83" d="100"/>
        </p:scale>
        <p:origin x="49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microsoft.com/office/2018/10/relationships/authors" Target="authors.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customXml" Target="../customXml/item3.xml"/><Relationship Id="rId22" Type="http://schemas.openxmlformats.org/officeDocument/2006/relationships/slide" Target="slides/slide19.xml"/><Relationship Id="rId43" Type="http://schemas.openxmlformats.org/officeDocument/2006/relationships/slide" Target="slides/slide40.xml"/><Relationship Id="rId64" Type="http://schemas.openxmlformats.org/officeDocument/2006/relationships/slide" Target="slides/slide61.xml"/><Relationship Id="rId118" Type="http://schemas.openxmlformats.org/officeDocument/2006/relationships/slide" Target="slides/slide115.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presProps" Target="presProps.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 Type="http://schemas.openxmlformats.org/officeDocument/2006/relationships/customXml" Target="../customXml/item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viewProps" Target="viewProps.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customXml" Target="../customXml/item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theme" Target="theme/theme1.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3" Type="http://schemas.openxmlformats.org/officeDocument/2006/relationships/slideMaster" Target="slideMasters/slideMaster1.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notesMaster" Target="notesMasters/notesMaster1.xml"/><Relationship Id="rId16" Type="http://schemas.openxmlformats.org/officeDocument/2006/relationships/slide" Target="slides/slide13.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1D42F2-B9F2-4835-BCDD-2521479DC009}" type="datetimeFigureOut">
              <a:rPr lang="en-GB" smtClean="0"/>
              <a:t>04/07/2024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57796F-21C2-43B9-944F-A691BC7DD51D}" type="slidenum">
              <a:rPr lang="en-GB" smtClean="0"/>
              <a:t>‹#›</a:t>
            </a:fld>
            <a:endParaRPr lang="en-GB"/>
          </a:p>
        </p:txBody>
      </p:sp>
    </p:spTree>
    <p:extLst>
      <p:ext uri="{BB962C8B-B14F-4D97-AF65-F5344CB8AC3E}">
        <p14:creationId xmlns:p14="http://schemas.microsoft.com/office/powerpoint/2010/main" val="263285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a:t>
            </a:fld>
            <a:endParaRPr lang="tr-TR"/>
          </a:p>
        </p:txBody>
      </p:sp>
    </p:spTree>
    <p:extLst>
      <p:ext uri="{BB962C8B-B14F-4D97-AF65-F5344CB8AC3E}">
        <p14:creationId xmlns:p14="http://schemas.microsoft.com/office/powerpoint/2010/main" val="2119995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11</a:t>
            </a:fld>
            <a:endParaRPr lang="tr-TR"/>
          </a:p>
        </p:txBody>
      </p:sp>
    </p:spTree>
    <p:extLst>
      <p:ext uri="{BB962C8B-B14F-4D97-AF65-F5344CB8AC3E}">
        <p14:creationId xmlns:p14="http://schemas.microsoft.com/office/powerpoint/2010/main" val="328127760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103</a:t>
            </a:fld>
            <a:endParaRPr lang="tr-TR"/>
          </a:p>
        </p:txBody>
      </p:sp>
    </p:spTree>
    <p:extLst>
      <p:ext uri="{BB962C8B-B14F-4D97-AF65-F5344CB8AC3E}">
        <p14:creationId xmlns:p14="http://schemas.microsoft.com/office/powerpoint/2010/main" val="300559398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104</a:t>
            </a:fld>
            <a:endParaRPr lang="tr-TR"/>
          </a:p>
        </p:txBody>
      </p:sp>
    </p:spTree>
    <p:extLst>
      <p:ext uri="{BB962C8B-B14F-4D97-AF65-F5344CB8AC3E}">
        <p14:creationId xmlns:p14="http://schemas.microsoft.com/office/powerpoint/2010/main" val="400586686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105</a:t>
            </a:fld>
            <a:endParaRPr lang="tr-TR"/>
          </a:p>
        </p:txBody>
      </p:sp>
    </p:spTree>
    <p:extLst>
      <p:ext uri="{BB962C8B-B14F-4D97-AF65-F5344CB8AC3E}">
        <p14:creationId xmlns:p14="http://schemas.microsoft.com/office/powerpoint/2010/main" val="425575079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106</a:t>
            </a:fld>
            <a:endParaRPr lang="tr-TR"/>
          </a:p>
        </p:txBody>
      </p:sp>
    </p:spTree>
    <p:extLst>
      <p:ext uri="{BB962C8B-B14F-4D97-AF65-F5344CB8AC3E}">
        <p14:creationId xmlns:p14="http://schemas.microsoft.com/office/powerpoint/2010/main" val="354804212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107</a:t>
            </a:fld>
            <a:endParaRPr lang="tr-TR"/>
          </a:p>
        </p:txBody>
      </p:sp>
    </p:spTree>
    <p:extLst>
      <p:ext uri="{BB962C8B-B14F-4D97-AF65-F5344CB8AC3E}">
        <p14:creationId xmlns:p14="http://schemas.microsoft.com/office/powerpoint/2010/main" val="326635045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108</a:t>
            </a:fld>
            <a:endParaRPr lang="tr-TR"/>
          </a:p>
        </p:txBody>
      </p:sp>
    </p:spTree>
    <p:extLst>
      <p:ext uri="{BB962C8B-B14F-4D97-AF65-F5344CB8AC3E}">
        <p14:creationId xmlns:p14="http://schemas.microsoft.com/office/powerpoint/2010/main" val="212575986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109</a:t>
            </a:fld>
            <a:endParaRPr lang="tr-TR"/>
          </a:p>
        </p:txBody>
      </p:sp>
    </p:spTree>
    <p:extLst>
      <p:ext uri="{BB962C8B-B14F-4D97-AF65-F5344CB8AC3E}">
        <p14:creationId xmlns:p14="http://schemas.microsoft.com/office/powerpoint/2010/main" val="137284844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110</a:t>
            </a:fld>
            <a:endParaRPr lang="tr-TR"/>
          </a:p>
        </p:txBody>
      </p:sp>
    </p:spTree>
    <p:extLst>
      <p:ext uri="{BB962C8B-B14F-4D97-AF65-F5344CB8AC3E}">
        <p14:creationId xmlns:p14="http://schemas.microsoft.com/office/powerpoint/2010/main" val="308199902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111</a:t>
            </a:fld>
            <a:endParaRPr lang="tr-TR"/>
          </a:p>
        </p:txBody>
      </p:sp>
    </p:spTree>
    <p:extLst>
      <p:ext uri="{BB962C8B-B14F-4D97-AF65-F5344CB8AC3E}">
        <p14:creationId xmlns:p14="http://schemas.microsoft.com/office/powerpoint/2010/main" val="260733987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112</a:t>
            </a:fld>
            <a:endParaRPr lang="tr-TR"/>
          </a:p>
        </p:txBody>
      </p:sp>
    </p:spTree>
    <p:extLst>
      <p:ext uri="{BB962C8B-B14F-4D97-AF65-F5344CB8AC3E}">
        <p14:creationId xmlns:p14="http://schemas.microsoft.com/office/powerpoint/2010/main" val="2793757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12</a:t>
            </a:fld>
            <a:endParaRPr lang="tr-TR"/>
          </a:p>
        </p:txBody>
      </p:sp>
    </p:spTree>
    <p:extLst>
      <p:ext uri="{BB962C8B-B14F-4D97-AF65-F5344CB8AC3E}">
        <p14:creationId xmlns:p14="http://schemas.microsoft.com/office/powerpoint/2010/main" val="2147554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113</a:t>
            </a:fld>
            <a:endParaRPr lang="tr-TR"/>
          </a:p>
        </p:txBody>
      </p:sp>
    </p:spTree>
    <p:extLst>
      <p:ext uri="{BB962C8B-B14F-4D97-AF65-F5344CB8AC3E}">
        <p14:creationId xmlns:p14="http://schemas.microsoft.com/office/powerpoint/2010/main" val="6350390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114</a:t>
            </a:fld>
            <a:endParaRPr lang="tr-TR"/>
          </a:p>
        </p:txBody>
      </p:sp>
    </p:spTree>
    <p:extLst>
      <p:ext uri="{BB962C8B-B14F-4D97-AF65-F5344CB8AC3E}">
        <p14:creationId xmlns:p14="http://schemas.microsoft.com/office/powerpoint/2010/main" val="68316211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115</a:t>
            </a:fld>
            <a:endParaRPr lang="tr-TR"/>
          </a:p>
        </p:txBody>
      </p:sp>
    </p:spTree>
    <p:extLst>
      <p:ext uri="{BB962C8B-B14F-4D97-AF65-F5344CB8AC3E}">
        <p14:creationId xmlns:p14="http://schemas.microsoft.com/office/powerpoint/2010/main" val="103223954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116</a:t>
            </a:fld>
            <a:endParaRPr lang="tr-TR"/>
          </a:p>
        </p:txBody>
      </p:sp>
    </p:spTree>
    <p:extLst>
      <p:ext uri="{BB962C8B-B14F-4D97-AF65-F5344CB8AC3E}">
        <p14:creationId xmlns:p14="http://schemas.microsoft.com/office/powerpoint/2010/main" val="275714942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117</a:t>
            </a:fld>
            <a:endParaRPr lang="tr-TR"/>
          </a:p>
        </p:txBody>
      </p:sp>
    </p:spTree>
    <p:extLst>
      <p:ext uri="{BB962C8B-B14F-4D97-AF65-F5344CB8AC3E}">
        <p14:creationId xmlns:p14="http://schemas.microsoft.com/office/powerpoint/2010/main" val="12016494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118</a:t>
            </a:fld>
            <a:endParaRPr lang="tr-TR"/>
          </a:p>
        </p:txBody>
      </p:sp>
    </p:spTree>
    <p:extLst>
      <p:ext uri="{BB962C8B-B14F-4D97-AF65-F5344CB8AC3E}">
        <p14:creationId xmlns:p14="http://schemas.microsoft.com/office/powerpoint/2010/main" val="82142134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119</a:t>
            </a:fld>
            <a:endParaRPr lang="tr-TR"/>
          </a:p>
        </p:txBody>
      </p:sp>
    </p:spTree>
    <p:extLst>
      <p:ext uri="{BB962C8B-B14F-4D97-AF65-F5344CB8AC3E}">
        <p14:creationId xmlns:p14="http://schemas.microsoft.com/office/powerpoint/2010/main" val="341077395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120</a:t>
            </a:fld>
            <a:endParaRPr lang="tr-TR"/>
          </a:p>
        </p:txBody>
      </p:sp>
    </p:spTree>
    <p:extLst>
      <p:ext uri="{BB962C8B-B14F-4D97-AF65-F5344CB8AC3E}">
        <p14:creationId xmlns:p14="http://schemas.microsoft.com/office/powerpoint/2010/main" val="427011757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121</a:t>
            </a:fld>
            <a:endParaRPr lang="tr-TR"/>
          </a:p>
        </p:txBody>
      </p:sp>
    </p:spTree>
    <p:extLst>
      <p:ext uri="{BB962C8B-B14F-4D97-AF65-F5344CB8AC3E}">
        <p14:creationId xmlns:p14="http://schemas.microsoft.com/office/powerpoint/2010/main" val="195864743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122</a:t>
            </a:fld>
            <a:endParaRPr lang="tr-TR"/>
          </a:p>
        </p:txBody>
      </p:sp>
    </p:spTree>
    <p:extLst>
      <p:ext uri="{BB962C8B-B14F-4D97-AF65-F5344CB8AC3E}">
        <p14:creationId xmlns:p14="http://schemas.microsoft.com/office/powerpoint/2010/main" val="2751049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13</a:t>
            </a:fld>
            <a:endParaRPr lang="tr-TR"/>
          </a:p>
        </p:txBody>
      </p:sp>
    </p:spTree>
    <p:extLst>
      <p:ext uri="{BB962C8B-B14F-4D97-AF65-F5344CB8AC3E}">
        <p14:creationId xmlns:p14="http://schemas.microsoft.com/office/powerpoint/2010/main" val="340583427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123</a:t>
            </a:fld>
            <a:endParaRPr lang="tr-TR"/>
          </a:p>
        </p:txBody>
      </p:sp>
    </p:spTree>
    <p:extLst>
      <p:ext uri="{BB962C8B-B14F-4D97-AF65-F5344CB8AC3E}">
        <p14:creationId xmlns:p14="http://schemas.microsoft.com/office/powerpoint/2010/main" val="232207563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125</a:t>
            </a:fld>
            <a:endParaRPr lang="tr-TR"/>
          </a:p>
        </p:txBody>
      </p:sp>
    </p:spTree>
    <p:extLst>
      <p:ext uri="{BB962C8B-B14F-4D97-AF65-F5344CB8AC3E}">
        <p14:creationId xmlns:p14="http://schemas.microsoft.com/office/powerpoint/2010/main" val="39577113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126</a:t>
            </a:fld>
            <a:endParaRPr lang="tr-TR"/>
          </a:p>
        </p:txBody>
      </p:sp>
    </p:spTree>
    <p:extLst>
      <p:ext uri="{BB962C8B-B14F-4D97-AF65-F5344CB8AC3E}">
        <p14:creationId xmlns:p14="http://schemas.microsoft.com/office/powerpoint/2010/main" val="312274344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127</a:t>
            </a:fld>
            <a:endParaRPr lang="tr-TR"/>
          </a:p>
        </p:txBody>
      </p:sp>
    </p:spTree>
    <p:extLst>
      <p:ext uri="{BB962C8B-B14F-4D97-AF65-F5344CB8AC3E}">
        <p14:creationId xmlns:p14="http://schemas.microsoft.com/office/powerpoint/2010/main" val="346324453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128</a:t>
            </a:fld>
            <a:endParaRPr lang="tr-TR"/>
          </a:p>
        </p:txBody>
      </p:sp>
    </p:spTree>
    <p:extLst>
      <p:ext uri="{BB962C8B-B14F-4D97-AF65-F5344CB8AC3E}">
        <p14:creationId xmlns:p14="http://schemas.microsoft.com/office/powerpoint/2010/main" val="90588439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129</a:t>
            </a:fld>
            <a:endParaRPr lang="tr-TR"/>
          </a:p>
        </p:txBody>
      </p:sp>
    </p:spTree>
    <p:extLst>
      <p:ext uri="{BB962C8B-B14F-4D97-AF65-F5344CB8AC3E}">
        <p14:creationId xmlns:p14="http://schemas.microsoft.com/office/powerpoint/2010/main" val="286163660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130</a:t>
            </a:fld>
            <a:endParaRPr lang="tr-TR"/>
          </a:p>
        </p:txBody>
      </p:sp>
    </p:spTree>
    <p:extLst>
      <p:ext uri="{BB962C8B-B14F-4D97-AF65-F5344CB8AC3E}">
        <p14:creationId xmlns:p14="http://schemas.microsoft.com/office/powerpoint/2010/main" val="413900670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131</a:t>
            </a:fld>
            <a:endParaRPr lang="tr-TR"/>
          </a:p>
        </p:txBody>
      </p:sp>
    </p:spTree>
    <p:extLst>
      <p:ext uri="{BB962C8B-B14F-4D97-AF65-F5344CB8AC3E}">
        <p14:creationId xmlns:p14="http://schemas.microsoft.com/office/powerpoint/2010/main" val="196628828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132</a:t>
            </a:fld>
            <a:endParaRPr lang="tr-TR"/>
          </a:p>
        </p:txBody>
      </p:sp>
    </p:spTree>
    <p:extLst>
      <p:ext uri="{BB962C8B-B14F-4D97-AF65-F5344CB8AC3E}">
        <p14:creationId xmlns:p14="http://schemas.microsoft.com/office/powerpoint/2010/main" val="244663422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133</a:t>
            </a:fld>
            <a:endParaRPr lang="tr-TR"/>
          </a:p>
        </p:txBody>
      </p:sp>
    </p:spTree>
    <p:extLst>
      <p:ext uri="{BB962C8B-B14F-4D97-AF65-F5344CB8AC3E}">
        <p14:creationId xmlns:p14="http://schemas.microsoft.com/office/powerpoint/2010/main" val="3570574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14</a:t>
            </a:fld>
            <a:endParaRPr lang="tr-TR"/>
          </a:p>
        </p:txBody>
      </p:sp>
    </p:spTree>
    <p:extLst>
      <p:ext uri="{BB962C8B-B14F-4D97-AF65-F5344CB8AC3E}">
        <p14:creationId xmlns:p14="http://schemas.microsoft.com/office/powerpoint/2010/main" val="116376050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134</a:t>
            </a:fld>
            <a:endParaRPr lang="tr-TR"/>
          </a:p>
        </p:txBody>
      </p:sp>
    </p:spTree>
    <p:extLst>
      <p:ext uri="{BB962C8B-B14F-4D97-AF65-F5344CB8AC3E}">
        <p14:creationId xmlns:p14="http://schemas.microsoft.com/office/powerpoint/2010/main" val="133991639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135</a:t>
            </a:fld>
            <a:endParaRPr lang="tr-TR"/>
          </a:p>
        </p:txBody>
      </p:sp>
    </p:spTree>
    <p:extLst>
      <p:ext uri="{BB962C8B-B14F-4D97-AF65-F5344CB8AC3E}">
        <p14:creationId xmlns:p14="http://schemas.microsoft.com/office/powerpoint/2010/main" val="13609004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136</a:t>
            </a:fld>
            <a:endParaRPr lang="tr-TR"/>
          </a:p>
        </p:txBody>
      </p:sp>
    </p:spTree>
    <p:extLst>
      <p:ext uri="{BB962C8B-B14F-4D97-AF65-F5344CB8AC3E}">
        <p14:creationId xmlns:p14="http://schemas.microsoft.com/office/powerpoint/2010/main" val="288949459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137</a:t>
            </a:fld>
            <a:endParaRPr lang="tr-TR"/>
          </a:p>
        </p:txBody>
      </p:sp>
    </p:spTree>
    <p:extLst>
      <p:ext uri="{BB962C8B-B14F-4D97-AF65-F5344CB8AC3E}">
        <p14:creationId xmlns:p14="http://schemas.microsoft.com/office/powerpoint/2010/main" val="78947522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138</a:t>
            </a:fld>
            <a:endParaRPr lang="tr-TR"/>
          </a:p>
        </p:txBody>
      </p:sp>
    </p:spTree>
    <p:extLst>
      <p:ext uri="{BB962C8B-B14F-4D97-AF65-F5344CB8AC3E}">
        <p14:creationId xmlns:p14="http://schemas.microsoft.com/office/powerpoint/2010/main" val="35825785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139</a:t>
            </a:fld>
            <a:endParaRPr lang="tr-TR"/>
          </a:p>
        </p:txBody>
      </p:sp>
    </p:spTree>
    <p:extLst>
      <p:ext uri="{BB962C8B-B14F-4D97-AF65-F5344CB8AC3E}">
        <p14:creationId xmlns:p14="http://schemas.microsoft.com/office/powerpoint/2010/main" val="37132180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140</a:t>
            </a:fld>
            <a:endParaRPr lang="tr-TR"/>
          </a:p>
        </p:txBody>
      </p:sp>
    </p:spTree>
    <p:extLst>
      <p:ext uri="{BB962C8B-B14F-4D97-AF65-F5344CB8AC3E}">
        <p14:creationId xmlns:p14="http://schemas.microsoft.com/office/powerpoint/2010/main" val="203113589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141</a:t>
            </a:fld>
            <a:endParaRPr lang="tr-TR"/>
          </a:p>
        </p:txBody>
      </p:sp>
    </p:spTree>
    <p:extLst>
      <p:ext uri="{BB962C8B-B14F-4D97-AF65-F5344CB8AC3E}">
        <p14:creationId xmlns:p14="http://schemas.microsoft.com/office/powerpoint/2010/main" val="356233974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142</a:t>
            </a:fld>
            <a:endParaRPr lang="tr-TR"/>
          </a:p>
        </p:txBody>
      </p:sp>
    </p:spTree>
    <p:extLst>
      <p:ext uri="{BB962C8B-B14F-4D97-AF65-F5344CB8AC3E}">
        <p14:creationId xmlns:p14="http://schemas.microsoft.com/office/powerpoint/2010/main" val="181534468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143</a:t>
            </a:fld>
            <a:endParaRPr lang="tr-TR"/>
          </a:p>
        </p:txBody>
      </p:sp>
    </p:spTree>
    <p:extLst>
      <p:ext uri="{BB962C8B-B14F-4D97-AF65-F5344CB8AC3E}">
        <p14:creationId xmlns:p14="http://schemas.microsoft.com/office/powerpoint/2010/main" val="2563667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15</a:t>
            </a:fld>
            <a:endParaRPr lang="tr-TR"/>
          </a:p>
        </p:txBody>
      </p:sp>
    </p:spTree>
    <p:extLst>
      <p:ext uri="{BB962C8B-B14F-4D97-AF65-F5344CB8AC3E}">
        <p14:creationId xmlns:p14="http://schemas.microsoft.com/office/powerpoint/2010/main" val="214621888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144</a:t>
            </a:fld>
            <a:endParaRPr lang="tr-TR"/>
          </a:p>
        </p:txBody>
      </p:sp>
    </p:spTree>
    <p:extLst>
      <p:ext uri="{BB962C8B-B14F-4D97-AF65-F5344CB8AC3E}">
        <p14:creationId xmlns:p14="http://schemas.microsoft.com/office/powerpoint/2010/main" val="344221119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145</a:t>
            </a:fld>
            <a:endParaRPr lang="tr-TR"/>
          </a:p>
        </p:txBody>
      </p:sp>
    </p:spTree>
    <p:extLst>
      <p:ext uri="{BB962C8B-B14F-4D97-AF65-F5344CB8AC3E}">
        <p14:creationId xmlns:p14="http://schemas.microsoft.com/office/powerpoint/2010/main" val="143425399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146</a:t>
            </a:fld>
            <a:endParaRPr lang="tr-TR"/>
          </a:p>
        </p:txBody>
      </p:sp>
    </p:spTree>
    <p:extLst>
      <p:ext uri="{BB962C8B-B14F-4D97-AF65-F5344CB8AC3E}">
        <p14:creationId xmlns:p14="http://schemas.microsoft.com/office/powerpoint/2010/main" val="426004505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147</a:t>
            </a:fld>
            <a:endParaRPr lang="tr-TR"/>
          </a:p>
        </p:txBody>
      </p:sp>
    </p:spTree>
    <p:extLst>
      <p:ext uri="{BB962C8B-B14F-4D97-AF65-F5344CB8AC3E}">
        <p14:creationId xmlns:p14="http://schemas.microsoft.com/office/powerpoint/2010/main" val="367745864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148</a:t>
            </a:fld>
            <a:endParaRPr lang="tr-TR"/>
          </a:p>
        </p:txBody>
      </p:sp>
    </p:spTree>
    <p:extLst>
      <p:ext uri="{BB962C8B-B14F-4D97-AF65-F5344CB8AC3E}">
        <p14:creationId xmlns:p14="http://schemas.microsoft.com/office/powerpoint/2010/main" val="311331200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149</a:t>
            </a:fld>
            <a:endParaRPr lang="tr-TR"/>
          </a:p>
        </p:txBody>
      </p:sp>
    </p:spTree>
    <p:extLst>
      <p:ext uri="{BB962C8B-B14F-4D97-AF65-F5344CB8AC3E}">
        <p14:creationId xmlns:p14="http://schemas.microsoft.com/office/powerpoint/2010/main" val="92164942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150</a:t>
            </a:fld>
            <a:endParaRPr lang="tr-TR"/>
          </a:p>
        </p:txBody>
      </p:sp>
    </p:spTree>
    <p:extLst>
      <p:ext uri="{BB962C8B-B14F-4D97-AF65-F5344CB8AC3E}">
        <p14:creationId xmlns:p14="http://schemas.microsoft.com/office/powerpoint/2010/main" val="29597872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16</a:t>
            </a:fld>
            <a:endParaRPr lang="tr-TR"/>
          </a:p>
        </p:txBody>
      </p:sp>
    </p:spTree>
    <p:extLst>
      <p:ext uri="{BB962C8B-B14F-4D97-AF65-F5344CB8AC3E}">
        <p14:creationId xmlns:p14="http://schemas.microsoft.com/office/powerpoint/2010/main" val="15117341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17</a:t>
            </a:fld>
            <a:endParaRPr lang="tr-TR"/>
          </a:p>
        </p:txBody>
      </p:sp>
    </p:spTree>
    <p:extLst>
      <p:ext uri="{BB962C8B-B14F-4D97-AF65-F5344CB8AC3E}">
        <p14:creationId xmlns:p14="http://schemas.microsoft.com/office/powerpoint/2010/main" val="2221167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18</a:t>
            </a:fld>
            <a:endParaRPr lang="tr-TR"/>
          </a:p>
        </p:txBody>
      </p:sp>
    </p:spTree>
    <p:extLst>
      <p:ext uri="{BB962C8B-B14F-4D97-AF65-F5344CB8AC3E}">
        <p14:creationId xmlns:p14="http://schemas.microsoft.com/office/powerpoint/2010/main" val="42731998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19</a:t>
            </a:fld>
            <a:endParaRPr lang="tr-TR"/>
          </a:p>
        </p:txBody>
      </p:sp>
    </p:spTree>
    <p:extLst>
      <p:ext uri="{BB962C8B-B14F-4D97-AF65-F5344CB8AC3E}">
        <p14:creationId xmlns:p14="http://schemas.microsoft.com/office/powerpoint/2010/main" val="30451862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20</a:t>
            </a:fld>
            <a:endParaRPr lang="tr-TR"/>
          </a:p>
        </p:txBody>
      </p:sp>
    </p:spTree>
    <p:extLst>
      <p:ext uri="{BB962C8B-B14F-4D97-AF65-F5344CB8AC3E}">
        <p14:creationId xmlns:p14="http://schemas.microsoft.com/office/powerpoint/2010/main" val="552431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a:t>
            </a:fld>
            <a:endParaRPr lang="tr-TR"/>
          </a:p>
        </p:txBody>
      </p:sp>
    </p:spTree>
    <p:extLst>
      <p:ext uri="{BB962C8B-B14F-4D97-AF65-F5344CB8AC3E}">
        <p14:creationId xmlns:p14="http://schemas.microsoft.com/office/powerpoint/2010/main" val="18675797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21</a:t>
            </a:fld>
            <a:endParaRPr lang="tr-TR"/>
          </a:p>
        </p:txBody>
      </p:sp>
    </p:spTree>
    <p:extLst>
      <p:ext uri="{BB962C8B-B14F-4D97-AF65-F5344CB8AC3E}">
        <p14:creationId xmlns:p14="http://schemas.microsoft.com/office/powerpoint/2010/main" val="12233723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22</a:t>
            </a:fld>
            <a:endParaRPr lang="tr-TR"/>
          </a:p>
        </p:txBody>
      </p:sp>
    </p:spTree>
    <p:extLst>
      <p:ext uri="{BB962C8B-B14F-4D97-AF65-F5344CB8AC3E}">
        <p14:creationId xmlns:p14="http://schemas.microsoft.com/office/powerpoint/2010/main" val="18585160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23</a:t>
            </a:fld>
            <a:endParaRPr lang="tr-TR"/>
          </a:p>
        </p:txBody>
      </p:sp>
    </p:spTree>
    <p:extLst>
      <p:ext uri="{BB962C8B-B14F-4D97-AF65-F5344CB8AC3E}">
        <p14:creationId xmlns:p14="http://schemas.microsoft.com/office/powerpoint/2010/main" val="9072653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24</a:t>
            </a:fld>
            <a:endParaRPr lang="tr-TR"/>
          </a:p>
        </p:txBody>
      </p:sp>
    </p:spTree>
    <p:extLst>
      <p:ext uri="{BB962C8B-B14F-4D97-AF65-F5344CB8AC3E}">
        <p14:creationId xmlns:p14="http://schemas.microsoft.com/office/powerpoint/2010/main" val="26852595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25</a:t>
            </a:fld>
            <a:endParaRPr lang="tr-TR"/>
          </a:p>
        </p:txBody>
      </p:sp>
    </p:spTree>
    <p:extLst>
      <p:ext uri="{BB962C8B-B14F-4D97-AF65-F5344CB8AC3E}">
        <p14:creationId xmlns:p14="http://schemas.microsoft.com/office/powerpoint/2010/main" val="930996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26</a:t>
            </a:fld>
            <a:endParaRPr lang="tr-TR"/>
          </a:p>
        </p:txBody>
      </p:sp>
    </p:spTree>
    <p:extLst>
      <p:ext uri="{BB962C8B-B14F-4D97-AF65-F5344CB8AC3E}">
        <p14:creationId xmlns:p14="http://schemas.microsoft.com/office/powerpoint/2010/main" val="457003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27</a:t>
            </a:fld>
            <a:endParaRPr lang="tr-TR"/>
          </a:p>
        </p:txBody>
      </p:sp>
    </p:spTree>
    <p:extLst>
      <p:ext uri="{BB962C8B-B14F-4D97-AF65-F5344CB8AC3E}">
        <p14:creationId xmlns:p14="http://schemas.microsoft.com/office/powerpoint/2010/main" val="1000959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28</a:t>
            </a:fld>
            <a:endParaRPr lang="tr-TR"/>
          </a:p>
        </p:txBody>
      </p:sp>
    </p:spTree>
    <p:extLst>
      <p:ext uri="{BB962C8B-B14F-4D97-AF65-F5344CB8AC3E}">
        <p14:creationId xmlns:p14="http://schemas.microsoft.com/office/powerpoint/2010/main" val="1997025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29</a:t>
            </a:fld>
            <a:endParaRPr lang="tr-TR"/>
          </a:p>
        </p:txBody>
      </p:sp>
    </p:spTree>
    <p:extLst>
      <p:ext uri="{BB962C8B-B14F-4D97-AF65-F5344CB8AC3E}">
        <p14:creationId xmlns:p14="http://schemas.microsoft.com/office/powerpoint/2010/main" val="17159139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30</a:t>
            </a:fld>
            <a:endParaRPr lang="tr-TR"/>
          </a:p>
        </p:txBody>
      </p:sp>
    </p:spTree>
    <p:extLst>
      <p:ext uri="{BB962C8B-B14F-4D97-AF65-F5344CB8AC3E}">
        <p14:creationId xmlns:p14="http://schemas.microsoft.com/office/powerpoint/2010/main" val="36373249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a:t>
            </a:fld>
            <a:endParaRPr lang="tr-TR"/>
          </a:p>
        </p:txBody>
      </p:sp>
    </p:spTree>
    <p:extLst>
      <p:ext uri="{BB962C8B-B14F-4D97-AF65-F5344CB8AC3E}">
        <p14:creationId xmlns:p14="http://schemas.microsoft.com/office/powerpoint/2010/main" val="1972576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31</a:t>
            </a:fld>
            <a:endParaRPr lang="tr-TR"/>
          </a:p>
        </p:txBody>
      </p:sp>
    </p:spTree>
    <p:extLst>
      <p:ext uri="{BB962C8B-B14F-4D97-AF65-F5344CB8AC3E}">
        <p14:creationId xmlns:p14="http://schemas.microsoft.com/office/powerpoint/2010/main" val="5348383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32</a:t>
            </a:fld>
            <a:endParaRPr lang="tr-TR"/>
          </a:p>
        </p:txBody>
      </p:sp>
    </p:spTree>
    <p:extLst>
      <p:ext uri="{BB962C8B-B14F-4D97-AF65-F5344CB8AC3E}">
        <p14:creationId xmlns:p14="http://schemas.microsoft.com/office/powerpoint/2010/main" val="25607409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33</a:t>
            </a:fld>
            <a:endParaRPr lang="tr-TR"/>
          </a:p>
        </p:txBody>
      </p:sp>
    </p:spTree>
    <p:extLst>
      <p:ext uri="{BB962C8B-B14F-4D97-AF65-F5344CB8AC3E}">
        <p14:creationId xmlns:p14="http://schemas.microsoft.com/office/powerpoint/2010/main" val="28878543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34</a:t>
            </a:fld>
            <a:endParaRPr lang="tr-TR"/>
          </a:p>
        </p:txBody>
      </p:sp>
    </p:spTree>
    <p:extLst>
      <p:ext uri="{BB962C8B-B14F-4D97-AF65-F5344CB8AC3E}">
        <p14:creationId xmlns:p14="http://schemas.microsoft.com/office/powerpoint/2010/main" val="34867329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35</a:t>
            </a:fld>
            <a:endParaRPr lang="tr-TR"/>
          </a:p>
        </p:txBody>
      </p:sp>
    </p:spTree>
    <p:extLst>
      <p:ext uri="{BB962C8B-B14F-4D97-AF65-F5344CB8AC3E}">
        <p14:creationId xmlns:p14="http://schemas.microsoft.com/office/powerpoint/2010/main" val="8004532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36</a:t>
            </a:fld>
            <a:endParaRPr lang="tr-TR"/>
          </a:p>
        </p:txBody>
      </p:sp>
    </p:spTree>
    <p:extLst>
      <p:ext uri="{BB962C8B-B14F-4D97-AF65-F5344CB8AC3E}">
        <p14:creationId xmlns:p14="http://schemas.microsoft.com/office/powerpoint/2010/main" val="19573859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37</a:t>
            </a:fld>
            <a:endParaRPr lang="tr-TR"/>
          </a:p>
        </p:txBody>
      </p:sp>
    </p:spTree>
    <p:extLst>
      <p:ext uri="{BB962C8B-B14F-4D97-AF65-F5344CB8AC3E}">
        <p14:creationId xmlns:p14="http://schemas.microsoft.com/office/powerpoint/2010/main" val="17161591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38</a:t>
            </a:fld>
            <a:endParaRPr lang="tr-TR"/>
          </a:p>
        </p:txBody>
      </p:sp>
    </p:spTree>
    <p:extLst>
      <p:ext uri="{BB962C8B-B14F-4D97-AF65-F5344CB8AC3E}">
        <p14:creationId xmlns:p14="http://schemas.microsoft.com/office/powerpoint/2010/main" val="40112924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39</a:t>
            </a:fld>
            <a:endParaRPr lang="tr-TR"/>
          </a:p>
        </p:txBody>
      </p:sp>
    </p:spTree>
    <p:extLst>
      <p:ext uri="{BB962C8B-B14F-4D97-AF65-F5344CB8AC3E}">
        <p14:creationId xmlns:p14="http://schemas.microsoft.com/office/powerpoint/2010/main" val="8173512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40</a:t>
            </a:fld>
            <a:endParaRPr lang="tr-TR"/>
          </a:p>
        </p:txBody>
      </p:sp>
    </p:spTree>
    <p:extLst>
      <p:ext uri="{BB962C8B-B14F-4D97-AF65-F5344CB8AC3E}">
        <p14:creationId xmlns:p14="http://schemas.microsoft.com/office/powerpoint/2010/main" val="2469850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5</a:t>
            </a:fld>
            <a:endParaRPr lang="tr-TR"/>
          </a:p>
        </p:txBody>
      </p:sp>
    </p:spTree>
    <p:extLst>
      <p:ext uri="{BB962C8B-B14F-4D97-AF65-F5344CB8AC3E}">
        <p14:creationId xmlns:p14="http://schemas.microsoft.com/office/powerpoint/2010/main" val="14643410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41</a:t>
            </a:fld>
            <a:endParaRPr lang="tr-TR"/>
          </a:p>
        </p:txBody>
      </p:sp>
    </p:spTree>
    <p:extLst>
      <p:ext uri="{BB962C8B-B14F-4D97-AF65-F5344CB8AC3E}">
        <p14:creationId xmlns:p14="http://schemas.microsoft.com/office/powerpoint/2010/main" val="29665023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42</a:t>
            </a:fld>
            <a:endParaRPr lang="tr-TR"/>
          </a:p>
        </p:txBody>
      </p:sp>
    </p:spTree>
    <p:extLst>
      <p:ext uri="{BB962C8B-B14F-4D97-AF65-F5344CB8AC3E}">
        <p14:creationId xmlns:p14="http://schemas.microsoft.com/office/powerpoint/2010/main" val="20778328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43</a:t>
            </a:fld>
            <a:endParaRPr lang="tr-TR"/>
          </a:p>
        </p:txBody>
      </p:sp>
    </p:spTree>
    <p:extLst>
      <p:ext uri="{BB962C8B-B14F-4D97-AF65-F5344CB8AC3E}">
        <p14:creationId xmlns:p14="http://schemas.microsoft.com/office/powerpoint/2010/main" val="3473471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44</a:t>
            </a:fld>
            <a:endParaRPr lang="tr-TR"/>
          </a:p>
        </p:txBody>
      </p:sp>
    </p:spTree>
    <p:extLst>
      <p:ext uri="{BB962C8B-B14F-4D97-AF65-F5344CB8AC3E}">
        <p14:creationId xmlns:p14="http://schemas.microsoft.com/office/powerpoint/2010/main" val="28989398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45</a:t>
            </a:fld>
            <a:endParaRPr lang="tr-TR"/>
          </a:p>
        </p:txBody>
      </p:sp>
    </p:spTree>
    <p:extLst>
      <p:ext uri="{BB962C8B-B14F-4D97-AF65-F5344CB8AC3E}">
        <p14:creationId xmlns:p14="http://schemas.microsoft.com/office/powerpoint/2010/main" val="11652552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46</a:t>
            </a:fld>
            <a:endParaRPr lang="tr-TR"/>
          </a:p>
        </p:txBody>
      </p:sp>
    </p:spTree>
    <p:extLst>
      <p:ext uri="{BB962C8B-B14F-4D97-AF65-F5344CB8AC3E}">
        <p14:creationId xmlns:p14="http://schemas.microsoft.com/office/powerpoint/2010/main" val="5983564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47</a:t>
            </a:fld>
            <a:endParaRPr lang="tr-TR"/>
          </a:p>
        </p:txBody>
      </p:sp>
    </p:spTree>
    <p:extLst>
      <p:ext uri="{BB962C8B-B14F-4D97-AF65-F5344CB8AC3E}">
        <p14:creationId xmlns:p14="http://schemas.microsoft.com/office/powerpoint/2010/main" val="39760987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48</a:t>
            </a:fld>
            <a:endParaRPr lang="tr-TR"/>
          </a:p>
        </p:txBody>
      </p:sp>
    </p:spTree>
    <p:extLst>
      <p:ext uri="{BB962C8B-B14F-4D97-AF65-F5344CB8AC3E}">
        <p14:creationId xmlns:p14="http://schemas.microsoft.com/office/powerpoint/2010/main" val="30474530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49</a:t>
            </a:fld>
            <a:endParaRPr lang="tr-TR"/>
          </a:p>
        </p:txBody>
      </p:sp>
    </p:spTree>
    <p:extLst>
      <p:ext uri="{BB962C8B-B14F-4D97-AF65-F5344CB8AC3E}">
        <p14:creationId xmlns:p14="http://schemas.microsoft.com/office/powerpoint/2010/main" val="2598824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50</a:t>
            </a:fld>
            <a:endParaRPr lang="tr-TR"/>
          </a:p>
        </p:txBody>
      </p:sp>
    </p:spTree>
    <p:extLst>
      <p:ext uri="{BB962C8B-B14F-4D97-AF65-F5344CB8AC3E}">
        <p14:creationId xmlns:p14="http://schemas.microsoft.com/office/powerpoint/2010/main" val="718107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6</a:t>
            </a:fld>
            <a:endParaRPr lang="tr-TR"/>
          </a:p>
        </p:txBody>
      </p:sp>
    </p:spTree>
    <p:extLst>
      <p:ext uri="{BB962C8B-B14F-4D97-AF65-F5344CB8AC3E}">
        <p14:creationId xmlns:p14="http://schemas.microsoft.com/office/powerpoint/2010/main" val="13159407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51</a:t>
            </a:fld>
            <a:endParaRPr lang="tr-TR"/>
          </a:p>
        </p:txBody>
      </p:sp>
    </p:spTree>
    <p:extLst>
      <p:ext uri="{BB962C8B-B14F-4D97-AF65-F5344CB8AC3E}">
        <p14:creationId xmlns:p14="http://schemas.microsoft.com/office/powerpoint/2010/main" val="18704545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52</a:t>
            </a:fld>
            <a:endParaRPr lang="tr-TR"/>
          </a:p>
        </p:txBody>
      </p:sp>
    </p:spTree>
    <p:extLst>
      <p:ext uri="{BB962C8B-B14F-4D97-AF65-F5344CB8AC3E}">
        <p14:creationId xmlns:p14="http://schemas.microsoft.com/office/powerpoint/2010/main" val="58209718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53</a:t>
            </a:fld>
            <a:endParaRPr lang="tr-TR"/>
          </a:p>
        </p:txBody>
      </p:sp>
    </p:spTree>
    <p:extLst>
      <p:ext uri="{BB962C8B-B14F-4D97-AF65-F5344CB8AC3E}">
        <p14:creationId xmlns:p14="http://schemas.microsoft.com/office/powerpoint/2010/main" val="12127049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54</a:t>
            </a:fld>
            <a:endParaRPr lang="tr-TR"/>
          </a:p>
        </p:txBody>
      </p:sp>
    </p:spTree>
    <p:extLst>
      <p:ext uri="{BB962C8B-B14F-4D97-AF65-F5344CB8AC3E}">
        <p14:creationId xmlns:p14="http://schemas.microsoft.com/office/powerpoint/2010/main" val="12458148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55</a:t>
            </a:fld>
            <a:endParaRPr lang="tr-TR"/>
          </a:p>
        </p:txBody>
      </p:sp>
    </p:spTree>
    <p:extLst>
      <p:ext uri="{BB962C8B-B14F-4D97-AF65-F5344CB8AC3E}">
        <p14:creationId xmlns:p14="http://schemas.microsoft.com/office/powerpoint/2010/main" val="6812814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56</a:t>
            </a:fld>
            <a:endParaRPr lang="tr-TR"/>
          </a:p>
        </p:txBody>
      </p:sp>
    </p:spTree>
    <p:extLst>
      <p:ext uri="{BB962C8B-B14F-4D97-AF65-F5344CB8AC3E}">
        <p14:creationId xmlns:p14="http://schemas.microsoft.com/office/powerpoint/2010/main" val="33338598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57</a:t>
            </a:fld>
            <a:endParaRPr lang="tr-TR"/>
          </a:p>
        </p:txBody>
      </p:sp>
    </p:spTree>
    <p:extLst>
      <p:ext uri="{BB962C8B-B14F-4D97-AF65-F5344CB8AC3E}">
        <p14:creationId xmlns:p14="http://schemas.microsoft.com/office/powerpoint/2010/main" val="14143953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58</a:t>
            </a:fld>
            <a:endParaRPr lang="tr-TR"/>
          </a:p>
        </p:txBody>
      </p:sp>
    </p:spTree>
    <p:extLst>
      <p:ext uri="{BB962C8B-B14F-4D97-AF65-F5344CB8AC3E}">
        <p14:creationId xmlns:p14="http://schemas.microsoft.com/office/powerpoint/2010/main" val="42888182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59</a:t>
            </a:fld>
            <a:endParaRPr lang="tr-TR"/>
          </a:p>
        </p:txBody>
      </p:sp>
    </p:spTree>
    <p:extLst>
      <p:ext uri="{BB962C8B-B14F-4D97-AF65-F5344CB8AC3E}">
        <p14:creationId xmlns:p14="http://schemas.microsoft.com/office/powerpoint/2010/main" val="104852563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60</a:t>
            </a:fld>
            <a:endParaRPr lang="tr-TR"/>
          </a:p>
        </p:txBody>
      </p:sp>
    </p:spTree>
    <p:extLst>
      <p:ext uri="{BB962C8B-B14F-4D97-AF65-F5344CB8AC3E}">
        <p14:creationId xmlns:p14="http://schemas.microsoft.com/office/powerpoint/2010/main" val="972337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7</a:t>
            </a:fld>
            <a:endParaRPr lang="tr-TR"/>
          </a:p>
        </p:txBody>
      </p:sp>
    </p:spTree>
    <p:extLst>
      <p:ext uri="{BB962C8B-B14F-4D97-AF65-F5344CB8AC3E}">
        <p14:creationId xmlns:p14="http://schemas.microsoft.com/office/powerpoint/2010/main" val="29454171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61</a:t>
            </a:fld>
            <a:endParaRPr lang="tr-TR"/>
          </a:p>
        </p:txBody>
      </p:sp>
    </p:spTree>
    <p:extLst>
      <p:ext uri="{BB962C8B-B14F-4D97-AF65-F5344CB8AC3E}">
        <p14:creationId xmlns:p14="http://schemas.microsoft.com/office/powerpoint/2010/main" val="13497842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62</a:t>
            </a:fld>
            <a:endParaRPr lang="tr-TR"/>
          </a:p>
        </p:txBody>
      </p:sp>
    </p:spTree>
    <p:extLst>
      <p:ext uri="{BB962C8B-B14F-4D97-AF65-F5344CB8AC3E}">
        <p14:creationId xmlns:p14="http://schemas.microsoft.com/office/powerpoint/2010/main" val="412361501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63</a:t>
            </a:fld>
            <a:endParaRPr lang="tr-TR"/>
          </a:p>
        </p:txBody>
      </p:sp>
    </p:spTree>
    <p:extLst>
      <p:ext uri="{BB962C8B-B14F-4D97-AF65-F5344CB8AC3E}">
        <p14:creationId xmlns:p14="http://schemas.microsoft.com/office/powerpoint/2010/main" val="175072817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65</a:t>
            </a:fld>
            <a:endParaRPr lang="tr-TR"/>
          </a:p>
        </p:txBody>
      </p:sp>
    </p:spTree>
    <p:extLst>
      <p:ext uri="{BB962C8B-B14F-4D97-AF65-F5344CB8AC3E}">
        <p14:creationId xmlns:p14="http://schemas.microsoft.com/office/powerpoint/2010/main" val="21232519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66</a:t>
            </a:fld>
            <a:endParaRPr lang="tr-TR"/>
          </a:p>
        </p:txBody>
      </p:sp>
    </p:spTree>
    <p:extLst>
      <p:ext uri="{BB962C8B-B14F-4D97-AF65-F5344CB8AC3E}">
        <p14:creationId xmlns:p14="http://schemas.microsoft.com/office/powerpoint/2010/main" val="3409020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67</a:t>
            </a:fld>
            <a:endParaRPr lang="tr-TR"/>
          </a:p>
        </p:txBody>
      </p:sp>
    </p:spTree>
    <p:extLst>
      <p:ext uri="{BB962C8B-B14F-4D97-AF65-F5344CB8AC3E}">
        <p14:creationId xmlns:p14="http://schemas.microsoft.com/office/powerpoint/2010/main" val="42371820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68</a:t>
            </a:fld>
            <a:endParaRPr lang="tr-TR"/>
          </a:p>
        </p:txBody>
      </p:sp>
    </p:spTree>
    <p:extLst>
      <p:ext uri="{BB962C8B-B14F-4D97-AF65-F5344CB8AC3E}">
        <p14:creationId xmlns:p14="http://schemas.microsoft.com/office/powerpoint/2010/main" val="366287032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69</a:t>
            </a:fld>
            <a:endParaRPr lang="tr-TR"/>
          </a:p>
        </p:txBody>
      </p:sp>
    </p:spTree>
    <p:extLst>
      <p:ext uri="{BB962C8B-B14F-4D97-AF65-F5344CB8AC3E}">
        <p14:creationId xmlns:p14="http://schemas.microsoft.com/office/powerpoint/2010/main" val="382556099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70</a:t>
            </a:fld>
            <a:endParaRPr lang="tr-TR"/>
          </a:p>
        </p:txBody>
      </p:sp>
    </p:spTree>
    <p:extLst>
      <p:ext uri="{BB962C8B-B14F-4D97-AF65-F5344CB8AC3E}">
        <p14:creationId xmlns:p14="http://schemas.microsoft.com/office/powerpoint/2010/main" val="88454851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71</a:t>
            </a:fld>
            <a:endParaRPr lang="tr-TR"/>
          </a:p>
        </p:txBody>
      </p:sp>
    </p:spTree>
    <p:extLst>
      <p:ext uri="{BB962C8B-B14F-4D97-AF65-F5344CB8AC3E}">
        <p14:creationId xmlns:p14="http://schemas.microsoft.com/office/powerpoint/2010/main" val="657873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8</a:t>
            </a:fld>
            <a:endParaRPr lang="tr-TR"/>
          </a:p>
        </p:txBody>
      </p:sp>
    </p:spTree>
    <p:extLst>
      <p:ext uri="{BB962C8B-B14F-4D97-AF65-F5344CB8AC3E}">
        <p14:creationId xmlns:p14="http://schemas.microsoft.com/office/powerpoint/2010/main" val="53979006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72</a:t>
            </a:fld>
            <a:endParaRPr lang="tr-TR"/>
          </a:p>
        </p:txBody>
      </p:sp>
    </p:spTree>
    <p:extLst>
      <p:ext uri="{BB962C8B-B14F-4D97-AF65-F5344CB8AC3E}">
        <p14:creationId xmlns:p14="http://schemas.microsoft.com/office/powerpoint/2010/main" val="41775101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73</a:t>
            </a:fld>
            <a:endParaRPr lang="tr-TR"/>
          </a:p>
        </p:txBody>
      </p:sp>
    </p:spTree>
    <p:extLst>
      <p:ext uri="{BB962C8B-B14F-4D97-AF65-F5344CB8AC3E}">
        <p14:creationId xmlns:p14="http://schemas.microsoft.com/office/powerpoint/2010/main" val="14526131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74</a:t>
            </a:fld>
            <a:endParaRPr lang="tr-TR"/>
          </a:p>
        </p:txBody>
      </p:sp>
    </p:spTree>
    <p:extLst>
      <p:ext uri="{BB962C8B-B14F-4D97-AF65-F5344CB8AC3E}">
        <p14:creationId xmlns:p14="http://schemas.microsoft.com/office/powerpoint/2010/main" val="139041456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75</a:t>
            </a:fld>
            <a:endParaRPr lang="tr-TR"/>
          </a:p>
        </p:txBody>
      </p:sp>
    </p:spTree>
    <p:extLst>
      <p:ext uri="{BB962C8B-B14F-4D97-AF65-F5344CB8AC3E}">
        <p14:creationId xmlns:p14="http://schemas.microsoft.com/office/powerpoint/2010/main" val="358325404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76</a:t>
            </a:fld>
            <a:endParaRPr lang="tr-TR"/>
          </a:p>
        </p:txBody>
      </p:sp>
    </p:spTree>
    <p:extLst>
      <p:ext uri="{BB962C8B-B14F-4D97-AF65-F5344CB8AC3E}">
        <p14:creationId xmlns:p14="http://schemas.microsoft.com/office/powerpoint/2010/main" val="333048575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77</a:t>
            </a:fld>
            <a:endParaRPr lang="tr-TR"/>
          </a:p>
        </p:txBody>
      </p:sp>
    </p:spTree>
    <p:extLst>
      <p:ext uri="{BB962C8B-B14F-4D97-AF65-F5344CB8AC3E}">
        <p14:creationId xmlns:p14="http://schemas.microsoft.com/office/powerpoint/2010/main" val="120398797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78</a:t>
            </a:fld>
            <a:endParaRPr lang="tr-TR"/>
          </a:p>
        </p:txBody>
      </p:sp>
    </p:spTree>
    <p:extLst>
      <p:ext uri="{BB962C8B-B14F-4D97-AF65-F5344CB8AC3E}">
        <p14:creationId xmlns:p14="http://schemas.microsoft.com/office/powerpoint/2010/main" val="403531189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79</a:t>
            </a:fld>
            <a:endParaRPr lang="tr-TR"/>
          </a:p>
        </p:txBody>
      </p:sp>
    </p:spTree>
    <p:extLst>
      <p:ext uri="{BB962C8B-B14F-4D97-AF65-F5344CB8AC3E}">
        <p14:creationId xmlns:p14="http://schemas.microsoft.com/office/powerpoint/2010/main" val="152486219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80</a:t>
            </a:fld>
            <a:endParaRPr lang="tr-TR"/>
          </a:p>
        </p:txBody>
      </p:sp>
    </p:spTree>
    <p:extLst>
      <p:ext uri="{BB962C8B-B14F-4D97-AF65-F5344CB8AC3E}">
        <p14:creationId xmlns:p14="http://schemas.microsoft.com/office/powerpoint/2010/main" val="62048978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81</a:t>
            </a:fld>
            <a:endParaRPr lang="tr-TR"/>
          </a:p>
        </p:txBody>
      </p:sp>
    </p:spTree>
    <p:extLst>
      <p:ext uri="{BB962C8B-B14F-4D97-AF65-F5344CB8AC3E}">
        <p14:creationId xmlns:p14="http://schemas.microsoft.com/office/powerpoint/2010/main" val="3374381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9</a:t>
            </a:fld>
            <a:endParaRPr lang="tr-TR"/>
          </a:p>
        </p:txBody>
      </p:sp>
    </p:spTree>
    <p:extLst>
      <p:ext uri="{BB962C8B-B14F-4D97-AF65-F5344CB8AC3E}">
        <p14:creationId xmlns:p14="http://schemas.microsoft.com/office/powerpoint/2010/main" val="332497218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82</a:t>
            </a:fld>
            <a:endParaRPr lang="tr-TR"/>
          </a:p>
        </p:txBody>
      </p:sp>
    </p:spTree>
    <p:extLst>
      <p:ext uri="{BB962C8B-B14F-4D97-AF65-F5344CB8AC3E}">
        <p14:creationId xmlns:p14="http://schemas.microsoft.com/office/powerpoint/2010/main" val="359862841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83</a:t>
            </a:fld>
            <a:endParaRPr lang="tr-TR"/>
          </a:p>
        </p:txBody>
      </p:sp>
    </p:spTree>
    <p:extLst>
      <p:ext uri="{BB962C8B-B14F-4D97-AF65-F5344CB8AC3E}">
        <p14:creationId xmlns:p14="http://schemas.microsoft.com/office/powerpoint/2010/main" val="47932599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84</a:t>
            </a:fld>
            <a:endParaRPr lang="tr-TR"/>
          </a:p>
        </p:txBody>
      </p:sp>
    </p:spTree>
    <p:extLst>
      <p:ext uri="{BB962C8B-B14F-4D97-AF65-F5344CB8AC3E}">
        <p14:creationId xmlns:p14="http://schemas.microsoft.com/office/powerpoint/2010/main" val="247519268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85</a:t>
            </a:fld>
            <a:endParaRPr lang="tr-TR"/>
          </a:p>
        </p:txBody>
      </p:sp>
    </p:spTree>
    <p:extLst>
      <p:ext uri="{BB962C8B-B14F-4D97-AF65-F5344CB8AC3E}">
        <p14:creationId xmlns:p14="http://schemas.microsoft.com/office/powerpoint/2010/main" val="374673463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86</a:t>
            </a:fld>
            <a:endParaRPr lang="tr-TR"/>
          </a:p>
        </p:txBody>
      </p:sp>
    </p:spTree>
    <p:extLst>
      <p:ext uri="{BB962C8B-B14F-4D97-AF65-F5344CB8AC3E}">
        <p14:creationId xmlns:p14="http://schemas.microsoft.com/office/powerpoint/2010/main" val="322435033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87</a:t>
            </a:fld>
            <a:endParaRPr lang="tr-TR"/>
          </a:p>
        </p:txBody>
      </p:sp>
    </p:spTree>
    <p:extLst>
      <p:ext uri="{BB962C8B-B14F-4D97-AF65-F5344CB8AC3E}">
        <p14:creationId xmlns:p14="http://schemas.microsoft.com/office/powerpoint/2010/main" val="179413555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88</a:t>
            </a:fld>
            <a:endParaRPr lang="tr-TR"/>
          </a:p>
        </p:txBody>
      </p:sp>
    </p:spTree>
    <p:extLst>
      <p:ext uri="{BB962C8B-B14F-4D97-AF65-F5344CB8AC3E}">
        <p14:creationId xmlns:p14="http://schemas.microsoft.com/office/powerpoint/2010/main" val="372704704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89</a:t>
            </a:fld>
            <a:endParaRPr lang="tr-TR"/>
          </a:p>
        </p:txBody>
      </p:sp>
    </p:spTree>
    <p:extLst>
      <p:ext uri="{BB962C8B-B14F-4D97-AF65-F5344CB8AC3E}">
        <p14:creationId xmlns:p14="http://schemas.microsoft.com/office/powerpoint/2010/main" val="212293535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90</a:t>
            </a:fld>
            <a:endParaRPr lang="tr-TR"/>
          </a:p>
        </p:txBody>
      </p:sp>
    </p:spTree>
    <p:extLst>
      <p:ext uri="{BB962C8B-B14F-4D97-AF65-F5344CB8AC3E}">
        <p14:creationId xmlns:p14="http://schemas.microsoft.com/office/powerpoint/2010/main" val="19161852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91</a:t>
            </a:fld>
            <a:endParaRPr lang="tr-TR"/>
          </a:p>
        </p:txBody>
      </p:sp>
    </p:spTree>
    <p:extLst>
      <p:ext uri="{BB962C8B-B14F-4D97-AF65-F5344CB8AC3E}">
        <p14:creationId xmlns:p14="http://schemas.microsoft.com/office/powerpoint/2010/main" val="999660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a:t>
            </a:fld>
            <a:endParaRPr lang="tr-TR"/>
          </a:p>
        </p:txBody>
      </p:sp>
    </p:spTree>
    <p:extLst>
      <p:ext uri="{BB962C8B-B14F-4D97-AF65-F5344CB8AC3E}">
        <p14:creationId xmlns:p14="http://schemas.microsoft.com/office/powerpoint/2010/main" val="229743551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92</a:t>
            </a:fld>
            <a:endParaRPr lang="tr-TR"/>
          </a:p>
        </p:txBody>
      </p:sp>
    </p:spTree>
    <p:extLst>
      <p:ext uri="{BB962C8B-B14F-4D97-AF65-F5344CB8AC3E}">
        <p14:creationId xmlns:p14="http://schemas.microsoft.com/office/powerpoint/2010/main" val="61696732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93</a:t>
            </a:fld>
            <a:endParaRPr lang="tr-TR"/>
          </a:p>
        </p:txBody>
      </p:sp>
    </p:spTree>
    <p:extLst>
      <p:ext uri="{BB962C8B-B14F-4D97-AF65-F5344CB8AC3E}">
        <p14:creationId xmlns:p14="http://schemas.microsoft.com/office/powerpoint/2010/main" val="60338899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94</a:t>
            </a:fld>
            <a:endParaRPr lang="tr-TR"/>
          </a:p>
        </p:txBody>
      </p:sp>
    </p:spTree>
    <p:extLst>
      <p:ext uri="{BB962C8B-B14F-4D97-AF65-F5344CB8AC3E}">
        <p14:creationId xmlns:p14="http://schemas.microsoft.com/office/powerpoint/2010/main" val="331436316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95</a:t>
            </a:fld>
            <a:endParaRPr lang="tr-TR"/>
          </a:p>
        </p:txBody>
      </p:sp>
    </p:spTree>
    <p:extLst>
      <p:ext uri="{BB962C8B-B14F-4D97-AF65-F5344CB8AC3E}">
        <p14:creationId xmlns:p14="http://schemas.microsoft.com/office/powerpoint/2010/main" val="246267956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97</a:t>
            </a:fld>
            <a:endParaRPr lang="tr-TR"/>
          </a:p>
        </p:txBody>
      </p:sp>
    </p:spTree>
    <p:extLst>
      <p:ext uri="{BB962C8B-B14F-4D97-AF65-F5344CB8AC3E}">
        <p14:creationId xmlns:p14="http://schemas.microsoft.com/office/powerpoint/2010/main" val="355838273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98</a:t>
            </a:fld>
            <a:endParaRPr lang="tr-TR"/>
          </a:p>
        </p:txBody>
      </p:sp>
    </p:spTree>
    <p:extLst>
      <p:ext uri="{BB962C8B-B14F-4D97-AF65-F5344CB8AC3E}">
        <p14:creationId xmlns:p14="http://schemas.microsoft.com/office/powerpoint/2010/main" val="162443332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99</a:t>
            </a:fld>
            <a:endParaRPr lang="tr-TR"/>
          </a:p>
        </p:txBody>
      </p:sp>
    </p:spTree>
    <p:extLst>
      <p:ext uri="{BB962C8B-B14F-4D97-AF65-F5344CB8AC3E}">
        <p14:creationId xmlns:p14="http://schemas.microsoft.com/office/powerpoint/2010/main" val="67726492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100</a:t>
            </a:fld>
            <a:endParaRPr lang="tr-TR"/>
          </a:p>
        </p:txBody>
      </p:sp>
    </p:spTree>
    <p:extLst>
      <p:ext uri="{BB962C8B-B14F-4D97-AF65-F5344CB8AC3E}">
        <p14:creationId xmlns:p14="http://schemas.microsoft.com/office/powerpoint/2010/main" val="3661501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101</a:t>
            </a:fld>
            <a:endParaRPr lang="tr-TR"/>
          </a:p>
        </p:txBody>
      </p:sp>
    </p:spTree>
    <p:extLst>
      <p:ext uri="{BB962C8B-B14F-4D97-AF65-F5344CB8AC3E}">
        <p14:creationId xmlns:p14="http://schemas.microsoft.com/office/powerpoint/2010/main" val="183612555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102</a:t>
            </a:fld>
            <a:endParaRPr lang="tr-TR"/>
          </a:p>
        </p:txBody>
      </p:sp>
    </p:spTree>
    <p:extLst>
      <p:ext uri="{BB962C8B-B14F-4D97-AF65-F5344CB8AC3E}">
        <p14:creationId xmlns:p14="http://schemas.microsoft.com/office/powerpoint/2010/main" val="8257575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56207-9F84-6228-7979-4F15807543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E1773AD-771E-F89C-5BB2-976FA5F85B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D983C6-BD6A-9080-94E3-C3BB7F6505DD}"/>
              </a:ext>
            </a:extLst>
          </p:cNvPr>
          <p:cNvSpPr>
            <a:spLocks noGrp="1"/>
          </p:cNvSpPr>
          <p:nvPr>
            <p:ph type="dt" sz="half" idx="10"/>
          </p:nvPr>
        </p:nvSpPr>
        <p:spPr/>
        <p:txBody>
          <a:bodyPr/>
          <a:lstStyle/>
          <a:p>
            <a:fld id="{EDCF5D82-CF3D-422E-9152-F1B8EF841F21}" type="datetimeFigureOut">
              <a:rPr lang="en-GB" smtClean="0"/>
              <a:t>04/07/2024</a:t>
            </a:fld>
            <a:endParaRPr lang="en-GB"/>
          </a:p>
        </p:txBody>
      </p:sp>
      <p:sp>
        <p:nvSpPr>
          <p:cNvPr id="5" name="Footer Placeholder 4">
            <a:extLst>
              <a:ext uri="{FF2B5EF4-FFF2-40B4-BE49-F238E27FC236}">
                <a16:creationId xmlns:a16="http://schemas.microsoft.com/office/drawing/2014/main" id="{6C877135-BBDF-7144-A0EA-C5955B5E31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72E096-EE03-471C-E622-564A92902D7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081871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BD1C2-5BC4-D622-13D2-878243101F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6CB9926-D9E6-29E0-BAE2-6326E166EC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7DFC2C-50FB-040D-9C33-C33601F5560E}"/>
              </a:ext>
            </a:extLst>
          </p:cNvPr>
          <p:cNvSpPr>
            <a:spLocks noGrp="1"/>
          </p:cNvSpPr>
          <p:nvPr>
            <p:ph type="dt" sz="half" idx="10"/>
          </p:nvPr>
        </p:nvSpPr>
        <p:spPr/>
        <p:txBody>
          <a:bodyPr/>
          <a:lstStyle/>
          <a:p>
            <a:fld id="{EDCF5D82-CF3D-422E-9152-F1B8EF841F21}" type="datetimeFigureOut">
              <a:rPr lang="en-GB" smtClean="0"/>
              <a:t>04/07/2024</a:t>
            </a:fld>
            <a:endParaRPr lang="en-GB"/>
          </a:p>
        </p:txBody>
      </p:sp>
      <p:sp>
        <p:nvSpPr>
          <p:cNvPr id="5" name="Footer Placeholder 4">
            <a:extLst>
              <a:ext uri="{FF2B5EF4-FFF2-40B4-BE49-F238E27FC236}">
                <a16:creationId xmlns:a16="http://schemas.microsoft.com/office/drawing/2014/main" id="{49C144D1-93D8-3DD1-257C-4D1580FEA7A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2E250FE-CEB2-522C-EF43-B7D9062A3C51}"/>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600992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C80081-7AA4-9612-1881-A6A908F47D8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2B5665D-F8F2-6BAF-6EED-58E74893BDF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5D5E9C-0B01-7D26-5570-E0B10032F7AE}"/>
              </a:ext>
            </a:extLst>
          </p:cNvPr>
          <p:cNvSpPr>
            <a:spLocks noGrp="1"/>
          </p:cNvSpPr>
          <p:nvPr>
            <p:ph type="dt" sz="half" idx="10"/>
          </p:nvPr>
        </p:nvSpPr>
        <p:spPr/>
        <p:txBody>
          <a:bodyPr/>
          <a:lstStyle/>
          <a:p>
            <a:fld id="{EDCF5D82-CF3D-422E-9152-F1B8EF841F21}" type="datetimeFigureOut">
              <a:rPr lang="en-GB" smtClean="0"/>
              <a:t>04/07/2024</a:t>
            </a:fld>
            <a:endParaRPr lang="en-GB"/>
          </a:p>
        </p:txBody>
      </p:sp>
      <p:sp>
        <p:nvSpPr>
          <p:cNvPr id="5" name="Footer Placeholder 4">
            <a:extLst>
              <a:ext uri="{FF2B5EF4-FFF2-40B4-BE49-F238E27FC236}">
                <a16:creationId xmlns:a16="http://schemas.microsoft.com/office/drawing/2014/main" id="{71504E2E-22D8-195B-E79D-38B920BADE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2E6485E-AD59-82A4-F34B-21A2B40D48E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3124620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5068D-7BF9-291C-1BDE-4775F25641C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80CA380-06F3-5680-B97D-AE724D4989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6C555B9-7EA3-4868-4570-7EA623CAAF99}"/>
              </a:ext>
            </a:extLst>
          </p:cNvPr>
          <p:cNvSpPr>
            <a:spLocks noGrp="1"/>
          </p:cNvSpPr>
          <p:nvPr>
            <p:ph type="dt" sz="half" idx="10"/>
          </p:nvPr>
        </p:nvSpPr>
        <p:spPr/>
        <p:txBody>
          <a:bodyPr/>
          <a:lstStyle/>
          <a:p>
            <a:fld id="{EDCF5D82-CF3D-422E-9152-F1B8EF841F21}" type="datetimeFigureOut">
              <a:rPr lang="en-GB" smtClean="0"/>
              <a:t>04/07/2024</a:t>
            </a:fld>
            <a:endParaRPr lang="en-GB"/>
          </a:p>
        </p:txBody>
      </p:sp>
      <p:sp>
        <p:nvSpPr>
          <p:cNvPr id="5" name="Footer Placeholder 4">
            <a:extLst>
              <a:ext uri="{FF2B5EF4-FFF2-40B4-BE49-F238E27FC236}">
                <a16:creationId xmlns:a16="http://schemas.microsoft.com/office/drawing/2014/main" id="{55981800-41F0-72F4-2932-123CCF14E9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D8EB75A-8BCA-140F-A7EC-0FC667E00FE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072564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87318-D450-7A95-15B5-631F39AB39A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58B078A-425C-70C2-EB9A-9906CB59F2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53E2720-D603-CFDC-4C3B-A5941509E165}"/>
              </a:ext>
            </a:extLst>
          </p:cNvPr>
          <p:cNvSpPr>
            <a:spLocks noGrp="1"/>
          </p:cNvSpPr>
          <p:nvPr>
            <p:ph type="dt" sz="half" idx="10"/>
          </p:nvPr>
        </p:nvSpPr>
        <p:spPr/>
        <p:txBody>
          <a:bodyPr/>
          <a:lstStyle/>
          <a:p>
            <a:fld id="{EDCF5D82-CF3D-422E-9152-F1B8EF841F21}" type="datetimeFigureOut">
              <a:rPr lang="en-GB" smtClean="0"/>
              <a:t>04/07/2024</a:t>
            </a:fld>
            <a:endParaRPr lang="en-GB"/>
          </a:p>
        </p:txBody>
      </p:sp>
      <p:sp>
        <p:nvSpPr>
          <p:cNvPr id="5" name="Footer Placeholder 4">
            <a:extLst>
              <a:ext uri="{FF2B5EF4-FFF2-40B4-BE49-F238E27FC236}">
                <a16:creationId xmlns:a16="http://schemas.microsoft.com/office/drawing/2014/main" id="{31907D71-24C8-316E-BD4C-9A8DB16268B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2FD0B7F-6333-C6AA-8CEE-DDCF159E1E97}"/>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028724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E82A6-AF64-BB2F-258F-1D6823FD1DC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2DA9686-6656-2DE6-95E7-C0BF2B0B16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9280823-71C5-1C48-0D73-63DFC4FA179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B2B95D5-5A12-4150-5052-DE6390147099}"/>
              </a:ext>
            </a:extLst>
          </p:cNvPr>
          <p:cNvSpPr>
            <a:spLocks noGrp="1"/>
          </p:cNvSpPr>
          <p:nvPr>
            <p:ph type="dt" sz="half" idx="10"/>
          </p:nvPr>
        </p:nvSpPr>
        <p:spPr/>
        <p:txBody>
          <a:bodyPr/>
          <a:lstStyle/>
          <a:p>
            <a:fld id="{EDCF5D82-CF3D-422E-9152-F1B8EF841F21}" type="datetimeFigureOut">
              <a:rPr lang="en-GB" smtClean="0"/>
              <a:t>04/07/2024</a:t>
            </a:fld>
            <a:endParaRPr lang="en-GB"/>
          </a:p>
        </p:txBody>
      </p:sp>
      <p:sp>
        <p:nvSpPr>
          <p:cNvPr id="6" name="Footer Placeholder 5">
            <a:extLst>
              <a:ext uri="{FF2B5EF4-FFF2-40B4-BE49-F238E27FC236}">
                <a16:creationId xmlns:a16="http://schemas.microsoft.com/office/drawing/2014/main" id="{6286BCE8-9843-90BF-874A-16F1A1D31A2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EE6C990-0896-FCEF-0D65-15D11E008720}"/>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977420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15ADB-26E0-8922-1C82-43B6957F9EB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3C3357C-D3CA-1FED-3B9C-0107679501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93C4B5A-6B2B-96E2-74B2-CF60904A2A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ED8179A-A731-10F1-72B2-EF8D6687B6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A0ACF41-F5DE-3D53-E2CF-7035DBDCA1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411AC79-7AF0-5C0D-77B5-C99B77A7F325}"/>
              </a:ext>
            </a:extLst>
          </p:cNvPr>
          <p:cNvSpPr>
            <a:spLocks noGrp="1"/>
          </p:cNvSpPr>
          <p:nvPr>
            <p:ph type="dt" sz="half" idx="10"/>
          </p:nvPr>
        </p:nvSpPr>
        <p:spPr/>
        <p:txBody>
          <a:bodyPr/>
          <a:lstStyle/>
          <a:p>
            <a:fld id="{EDCF5D82-CF3D-422E-9152-F1B8EF841F21}" type="datetimeFigureOut">
              <a:rPr lang="en-GB" smtClean="0"/>
              <a:t>04/07/2024</a:t>
            </a:fld>
            <a:endParaRPr lang="en-GB"/>
          </a:p>
        </p:txBody>
      </p:sp>
      <p:sp>
        <p:nvSpPr>
          <p:cNvPr id="8" name="Footer Placeholder 7">
            <a:extLst>
              <a:ext uri="{FF2B5EF4-FFF2-40B4-BE49-F238E27FC236}">
                <a16:creationId xmlns:a16="http://schemas.microsoft.com/office/drawing/2014/main" id="{B386D62F-1054-949F-47D4-055234A1AD3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04956A1-3BC6-7168-67F5-DC17C5939A70}"/>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697593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9A042-374E-CC33-3DDF-16ACF25BFAB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DC2EFD7-2E7A-EC7F-F24E-4318AAC46037}"/>
              </a:ext>
            </a:extLst>
          </p:cNvPr>
          <p:cNvSpPr>
            <a:spLocks noGrp="1"/>
          </p:cNvSpPr>
          <p:nvPr>
            <p:ph type="dt" sz="half" idx="10"/>
          </p:nvPr>
        </p:nvSpPr>
        <p:spPr/>
        <p:txBody>
          <a:bodyPr/>
          <a:lstStyle/>
          <a:p>
            <a:fld id="{EDCF5D82-CF3D-422E-9152-F1B8EF841F21}" type="datetimeFigureOut">
              <a:rPr lang="en-GB" smtClean="0"/>
              <a:t>04/07/2024</a:t>
            </a:fld>
            <a:endParaRPr lang="en-GB"/>
          </a:p>
        </p:txBody>
      </p:sp>
      <p:sp>
        <p:nvSpPr>
          <p:cNvPr id="4" name="Footer Placeholder 3">
            <a:extLst>
              <a:ext uri="{FF2B5EF4-FFF2-40B4-BE49-F238E27FC236}">
                <a16:creationId xmlns:a16="http://schemas.microsoft.com/office/drawing/2014/main" id="{9212A461-AF1D-2D30-0AE3-CF15CDC8712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611D9F3-0EDE-1BB4-1557-FDC3B9DE5B7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169320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31CBB6-A7BE-D88B-7D42-4332657317D3}"/>
              </a:ext>
            </a:extLst>
          </p:cNvPr>
          <p:cNvSpPr>
            <a:spLocks noGrp="1"/>
          </p:cNvSpPr>
          <p:nvPr>
            <p:ph type="dt" sz="half" idx="10"/>
          </p:nvPr>
        </p:nvSpPr>
        <p:spPr/>
        <p:txBody>
          <a:bodyPr/>
          <a:lstStyle/>
          <a:p>
            <a:fld id="{EDCF5D82-CF3D-422E-9152-F1B8EF841F21}" type="datetimeFigureOut">
              <a:rPr lang="en-GB" smtClean="0"/>
              <a:t>04/07/2024</a:t>
            </a:fld>
            <a:endParaRPr lang="en-GB"/>
          </a:p>
        </p:txBody>
      </p:sp>
      <p:sp>
        <p:nvSpPr>
          <p:cNvPr id="3" name="Footer Placeholder 2">
            <a:extLst>
              <a:ext uri="{FF2B5EF4-FFF2-40B4-BE49-F238E27FC236}">
                <a16:creationId xmlns:a16="http://schemas.microsoft.com/office/drawing/2014/main" id="{C474AD1A-1B11-77FB-144F-4F719CCEF97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14C016B-284F-A25F-CD45-965B115EFD66}"/>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456737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8922C-BA85-395A-18D7-86E4D75BCC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256A085-C381-BA15-C65A-CDFA98DA32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C743650-5BAF-937A-6C62-6BC8A17918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1E89CC-B83C-E11C-9AD4-96EB0109C505}"/>
              </a:ext>
            </a:extLst>
          </p:cNvPr>
          <p:cNvSpPr>
            <a:spLocks noGrp="1"/>
          </p:cNvSpPr>
          <p:nvPr>
            <p:ph type="dt" sz="half" idx="10"/>
          </p:nvPr>
        </p:nvSpPr>
        <p:spPr/>
        <p:txBody>
          <a:bodyPr/>
          <a:lstStyle/>
          <a:p>
            <a:fld id="{EDCF5D82-CF3D-422E-9152-F1B8EF841F21}" type="datetimeFigureOut">
              <a:rPr lang="en-GB" smtClean="0"/>
              <a:t>04/07/2024</a:t>
            </a:fld>
            <a:endParaRPr lang="en-GB"/>
          </a:p>
        </p:txBody>
      </p:sp>
      <p:sp>
        <p:nvSpPr>
          <p:cNvPr id="6" name="Footer Placeholder 5">
            <a:extLst>
              <a:ext uri="{FF2B5EF4-FFF2-40B4-BE49-F238E27FC236}">
                <a16:creationId xmlns:a16="http://schemas.microsoft.com/office/drawing/2014/main" id="{D21DBC76-4E74-BF9D-3F6E-E361320FCEB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CCE046D-D7F2-B8D4-1C11-5DAA79EDD664}"/>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203664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96F54-8635-591C-2FA8-962000EC3E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6C16149-8FFF-7CC8-1723-30B31F7717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BC7A1B2-F114-0CA3-AAE9-9F486C1FB1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D86512-4FA8-241B-D472-7EB565FBD2F2}"/>
              </a:ext>
            </a:extLst>
          </p:cNvPr>
          <p:cNvSpPr>
            <a:spLocks noGrp="1"/>
          </p:cNvSpPr>
          <p:nvPr>
            <p:ph type="dt" sz="half" idx="10"/>
          </p:nvPr>
        </p:nvSpPr>
        <p:spPr/>
        <p:txBody>
          <a:bodyPr/>
          <a:lstStyle/>
          <a:p>
            <a:fld id="{EDCF5D82-CF3D-422E-9152-F1B8EF841F21}" type="datetimeFigureOut">
              <a:rPr lang="en-GB" smtClean="0"/>
              <a:t>04/07/2024</a:t>
            </a:fld>
            <a:endParaRPr lang="en-GB"/>
          </a:p>
        </p:txBody>
      </p:sp>
      <p:sp>
        <p:nvSpPr>
          <p:cNvPr id="6" name="Footer Placeholder 5">
            <a:extLst>
              <a:ext uri="{FF2B5EF4-FFF2-40B4-BE49-F238E27FC236}">
                <a16:creationId xmlns:a16="http://schemas.microsoft.com/office/drawing/2014/main" id="{8A06966B-FFC1-3FEB-DC24-AE9C0C4D1C2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B468975-1560-E3EF-15CF-3421BCD17919}"/>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957211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8B7B4F-632C-F807-F277-9173562425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C6D96C1-6EB1-62F3-274C-1EDE7D621C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EE7F57-FE76-FF1F-8D95-3EB76A8327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CF5D82-CF3D-422E-9152-F1B8EF841F21}" type="datetimeFigureOut">
              <a:rPr lang="en-GB" smtClean="0"/>
              <a:t>04/07/2024</a:t>
            </a:fld>
            <a:endParaRPr lang="en-GB"/>
          </a:p>
        </p:txBody>
      </p:sp>
      <p:sp>
        <p:nvSpPr>
          <p:cNvPr id="5" name="Footer Placeholder 4">
            <a:extLst>
              <a:ext uri="{FF2B5EF4-FFF2-40B4-BE49-F238E27FC236}">
                <a16:creationId xmlns:a16="http://schemas.microsoft.com/office/drawing/2014/main" id="{7EABDE73-E840-4A7C-F7DE-6D40EC46A4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E135B9C-2AD0-E3DB-A4A5-009A5F522B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9C0BE8-202E-4C92-93E1-9D5F02441002}" type="slidenum">
              <a:rPr lang="en-GB" smtClean="0"/>
              <a:t>‹#›</a:t>
            </a:fld>
            <a:endParaRPr lang="en-GB"/>
          </a:p>
        </p:txBody>
      </p:sp>
    </p:spTree>
    <p:extLst>
      <p:ext uri="{BB962C8B-B14F-4D97-AF65-F5344CB8AC3E}">
        <p14:creationId xmlns:p14="http://schemas.microsoft.com/office/powerpoint/2010/main" val="6642470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0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7.xml"/><Relationship Id="rId1" Type="http://schemas.openxmlformats.org/officeDocument/2006/relationships/slideLayout" Target="../slideLayouts/slideLayout1.xml"/><Relationship Id="rId4" Type="http://schemas.openxmlformats.org/officeDocument/2006/relationships/image" Target="../media/image67.png"/></Relationships>
</file>

<file path=ppt/slides/_rels/slide10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3.xml"/><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7.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11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8.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11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image" Target="../media/image83.png"/></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15.xml"/><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image" Target="../media/image86.png"/></Relationships>
</file>

<file path=ppt/slides/_rels/slide119.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116.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 Id="rId9" Type="http://schemas.openxmlformats.org/officeDocument/2006/relationships/image" Target="../media/image94.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2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2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2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s://repa.enerji.gov.tr/"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hyperlink" Target="https://repa.enerji.gov.tr/"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hyperlink" Target="https://repa.enerji.gov.tr/"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repa.enerji.gov.tr/"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1.xml"/><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7.xml"/><Relationship Id="rId1" Type="http://schemas.openxmlformats.org/officeDocument/2006/relationships/slideLayout" Target="../slideLayouts/slideLayout1.xml"/><Relationship Id="rId5" Type="http://schemas.openxmlformats.org/officeDocument/2006/relationships/image" Target="../media/image61.png"/><Relationship Id="rId4" Type="http://schemas.openxmlformats.org/officeDocument/2006/relationships/image" Target="../media/image60.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2.xml"/><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DF3D6F5-3D04-D48A-C3A0-1B7EA788ACEA}"/>
              </a:ext>
            </a:extLst>
          </p:cNvPr>
          <p:cNvSpPr>
            <a:spLocks noGrp="1"/>
          </p:cNvSpPr>
          <p:nvPr>
            <p:ph type="ctrTitle"/>
          </p:nvPr>
        </p:nvSpPr>
        <p:spPr>
          <a:xfrm>
            <a:off x="-19346" y="1844824"/>
            <a:ext cx="12211346" cy="2160239"/>
          </a:xfrm>
          <a:solidFill>
            <a:srgbClr val="00445C"/>
          </a:solidFill>
        </p:spPr>
        <p:txBody>
          <a:bodyPr anchor="ctr">
            <a:normAutofit fontScale="90000"/>
          </a:bodyPr>
          <a:lstStyle/>
          <a:p>
            <a:pPr>
              <a:spcBef>
                <a:spcPts val="600"/>
              </a:spcBef>
              <a:spcAft>
                <a:spcPts val="1200"/>
              </a:spcAft>
            </a:pPr>
            <a:br>
              <a:rPr lang="tr-TR" sz="3600" b="1" dirty="0">
                <a:solidFill>
                  <a:schemeClr val="bg1">
                    <a:lumMod val="95000"/>
                  </a:schemeClr>
                </a:solidFill>
                <a:effectLst/>
                <a:latin typeface="Myriad Pro"/>
                <a:ea typeface="MS Mincho"/>
                <a:cs typeface="Calibri"/>
              </a:rPr>
            </a:br>
            <a:br>
              <a:rPr lang="tr-TR" sz="3600" b="1" dirty="0">
                <a:solidFill>
                  <a:schemeClr val="bg1">
                    <a:lumMod val="95000"/>
                  </a:schemeClr>
                </a:solidFill>
                <a:effectLst/>
                <a:latin typeface="Myriad Pro"/>
                <a:ea typeface="MS Mincho"/>
                <a:cs typeface="Calibri"/>
              </a:rPr>
            </a:br>
            <a:r>
              <a:rPr lang="en-US" sz="3600" b="1" dirty="0">
                <a:solidFill>
                  <a:schemeClr val="bg1">
                    <a:lumMod val="95000"/>
                  </a:schemeClr>
                </a:solidFill>
                <a:latin typeface="Myriad Pro"/>
                <a:ea typeface="MS Mincho"/>
                <a:cs typeface="Calibri"/>
              </a:rPr>
              <a:t>Ula</a:t>
            </a:r>
            <a:r>
              <a:rPr lang="tr-TR" sz="3600" b="1" dirty="0" err="1">
                <a:solidFill>
                  <a:schemeClr val="bg1">
                    <a:lumMod val="95000"/>
                  </a:schemeClr>
                </a:solidFill>
                <a:latin typeface="Myriad Pro"/>
                <a:ea typeface="MS Mincho"/>
                <a:cs typeface="Calibri"/>
              </a:rPr>
              <a:t>ştırma</a:t>
            </a:r>
            <a:r>
              <a:rPr lang="tr-TR" sz="3600" b="1" dirty="0">
                <a:solidFill>
                  <a:schemeClr val="bg1">
                    <a:lumMod val="95000"/>
                  </a:schemeClr>
                </a:solidFill>
                <a:latin typeface="Myriad Pro"/>
                <a:ea typeface="MS Mincho"/>
                <a:cs typeface="Calibri"/>
              </a:rPr>
              <a:t> Sektöründe Yenilenebilir Enerji Kullanımı</a:t>
            </a:r>
            <a:br>
              <a:rPr lang="tr-TR" sz="3600" b="1" dirty="0">
                <a:solidFill>
                  <a:schemeClr val="bg1">
                    <a:lumMod val="95000"/>
                  </a:schemeClr>
                </a:solidFill>
                <a:latin typeface="Myriad Pro"/>
                <a:ea typeface="MS Mincho"/>
                <a:cs typeface="Calibri"/>
              </a:rPr>
            </a:br>
            <a:br>
              <a:rPr lang="tr-TR" sz="3600" b="1" dirty="0">
                <a:solidFill>
                  <a:schemeClr val="bg1">
                    <a:lumMod val="95000"/>
                  </a:schemeClr>
                </a:solidFill>
                <a:latin typeface="Myriad Pro"/>
                <a:ea typeface="MS Mincho"/>
                <a:cs typeface="Calibri"/>
              </a:rPr>
            </a:br>
            <a:r>
              <a:rPr lang="en-US" sz="3600" b="1" dirty="0">
                <a:solidFill>
                  <a:schemeClr val="bg1">
                    <a:lumMod val="95000"/>
                  </a:schemeClr>
                </a:solidFill>
                <a:latin typeface="Myriad Pro"/>
                <a:ea typeface="MS Mincho"/>
                <a:cs typeface="Calibri"/>
              </a:rPr>
              <a:t> </a:t>
            </a:r>
            <a:r>
              <a:rPr lang="en-US" sz="2000" b="1" dirty="0">
                <a:solidFill>
                  <a:schemeClr val="bg1">
                    <a:lumMod val="95000"/>
                  </a:schemeClr>
                </a:solidFill>
                <a:latin typeface="Myriad Pro"/>
                <a:ea typeface="MS Mincho"/>
                <a:cs typeface="Calibri"/>
              </a:rPr>
              <a:t>4 </a:t>
            </a:r>
            <a:r>
              <a:rPr lang="en-US" sz="2000" b="1" dirty="0" err="1">
                <a:solidFill>
                  <a:schemeClr val="bg1">
                    <a:lumMod val="95000"/>
                  </a:schemeClr>
                </a:solidFill>
                <a:latin typeface="Myriad Pro"/>
                <a:ea typeface="MS Mincho"/>
                <a:cs typeface="Calibri"/>
              </a:rPr>
              <a:t>Temmuz</a:t>
            </a:r>
            <a:r>
              <a:rPr lang="en-US" sz="2000" b="1" dirty="0">
                <a:solidFill>
                  <a:schemeClr val="bg1">
                    <a:lumMod val="95000"/>
                  </a:schemeClr>
                </a:solidFill>
                <a:latin typeface="Myriad Pro"/>
                <a:ea typeface="MS Mincho"/>
                <a:cs typeface="Calibri"/>
              </a:rPr>
              <a:t> </a:t>
            </a:r>
            <a:r>
              <a:rPr lang="tr-TR" sz="2000" b="1" dirty="0">
                <a:solidFill>
                  <a:schemeClr val="bg1">
                    <a:lumMod val="95000"/>
                  </a:schemeClr>
                </a:solidFill>
                <a:effectLst/>
                <a:latin typeface="Myriad Pro"/>
                <a:ea typeface="MS Mincho"/>
                <a:cs typeface="Calibri"/>
              </a:rPr>
              <a:t>2024, Ankara</a:t>
            </a:r>
            <a:br>
              <a:rPr lang="hr-HR" sz="3600" dirty="0">
                <a:effectLst/>
                <a:latin typeface="Myriad Pro" panose="020B0503030403020204" pitchFamily="34" charset="0"/>
                <a:ea typeface="MS Mincho" panose="02020609040205080304" pitchFamily="49" charset="-128"/>
                <a:cs typeface="Microsoft Uighur" panose="02000000000000000000" pitchFamily="2" charset="-78"/>
              </a:rPr>
            </a:br>
            <a:endParaRPr lang="en-GB" dirty="0">
              <a:solidFill>
                <a:schemeClr val="bg1">
                  <a:lumMod val="95000"/>
                </a:schemeClr>
              </a:solidFill>
              <a:cs typeface="Calibri Light"/>
            </a:endParaRPr>
          </a:p>
        </p:txBody>
      </p:sp>
      <p:sp>
        <p:nvSpPr>
          <p:cNvPr id="2" name="TextBox 1">
            <a:extLst>
              <a:ext uri="{FF2B5EF4-FFF2-40B4-BE49-F238E27FC236}">
                <a16:creationId xmlns:a16="http://schemas.microsoft.com/office/drawing/2014/main" id="{228683E1-6D9A-4E9D-8A0B-F54B8BF64BB7}"/>
              </a:ext>
            </a:extLst>
          </p:cNvPr>
          <p:cNvSpPr txBox="1"/>
          <p:nvPr/>
        </p:nvSpPr>
        <p:spPr>
          <a:xfrm>
            <a:off x="3718560" y="4572000"/>
            <a:ext cx="5110480" cy="1061829"/>
          </a:xfrm>
          <a:prstGeom prst="rect">
            <a:avLst/>
          </a:prstGeom>
          <a:noFill/>
        </p:spPr>
        <p:txBody>
          <a:bodyPr wrap="square" rtlCol="0">
            <a:spAutoFit/>
          </a:bodyPr>
          <a:lstStyle/>
          <a:p>
            <a:pPr algn="ctr" defTabSz="990571">
              <a:spcBef>
                <a:spcPts val="600"/>
              </a:spcBef>
              <a:buSzPct val="100000"/>
              <a:defRPr/>
            </a:pPr>
            <a:r>
              <a:rPr lang="tr-TR" sz="2000" b="1" dirty="0">
                <a:solidFill>
                  <a:srgbClr val="00717F"/>
                </a:solidFill>
              </a:rPr>
              <a:t>Dr. Gülçin </a:t>
            </a:r>
            <a:r>
              <a:rPr lang="tr-TR" sz="2000" b="1" dirty="0" err="1">
                <a:solidFill>
                  <a:srgbClr val="00717F"/>
                </a:solidFill>
              </a:rPr>
              <a:t>Dalkıç</a:t>
            </a:r>
            <a:r>
              <a:rPr lang="tr-TR" sz="2000" b="1" dirty="0">
                <a:solidFill>
                  <a:srgbClr val="00717F"/>
                </a:solidFill>
              </a:rPr>
              <a:t> Melek</a:t>
            </a:r>
          </a:p>
          <a:p>
            <a:pPr algn="ctr" defTabSz="990571">
              <a:spcBef>
                <a:spcPts val="600"/>
              </a:spcBef>
              <a:buSzPct val="100000"/>
              <a:defRPr/>
            </a:pPr>
            <a:r>
              <a:rPr lang="tr-TR" sz="2000" b="1" dirty="0">
                <a:solidFill>
                  <a:srgbClr val="00717F"/>
                </a:solidFill>
              </a:rPr>
              <a:t>Ulaşım Planlama Uzmanı </a:t>
            </a: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1054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fontScale="92500" lnSpcReduction="10000"/>
          </a:bodyPr>
          <a:lstStyle/>
          <a:p>
            <a:r>
              <a:rPr lang="tr-TR" sz="1800" b="1" dirty="0">
                <a:latin typeface="Myriad Pro" panose="020B0503030403020204"/>
              </a:rPr>
              <a:t>Nehir Tipi Hidroelektrik Santraller</a:t>
            </a:r>
            <a:r>
              <a:rPr lang="tr-TR" sz="1800" dirty="0">
                <a:latin typeface="Myriad Pro" panose="020B0503030403020204"/>
              </a:rPr>
              <a:t>: Baraj yapımı gerektirmeyen, nehir akışını doğrudan kullanan santrallerdir. Su akışıyla türbinler döner ve jeneratörlerle elektrik üretilir. Daha küçük ölçekli ve çevreye daha az etkili bir yöntemdir.</a:t>
            </a:r>
          </a:p>
          <a:p>
            <a:r>
              <a:rPr lang="tr-TR" sz="1800" b="1" dirty="0">
                <a:latin typeface="Myriad Pro" panose="020B0503030403020204"/>
              </a:rPr>
              <a:t>Pompa Depolamalı Hidroelektrik </a:t>
            </a:r>
            <a:r>
              <a:rPr lang="tr-TR" sz="1800" b="1" dirty="0" err="1">
                <a:latin typeface="Myriad Pro" panose="020B0503030403020204"/>
              </a:rPr>
              <a:t>Santraller</a:t>
            </a:r>
            <a:r>
              <a:rPr lang="tr-TR" sz="1800" dirty="0" err="1">
                <a:latin typeface="Myriad Pro" panose="020B0503030403020204"/>
              </a:rPr>
              <a:t>:Elektrik</a:t>
            </a:r>
            <a:r>
              <a:rPr lang="tr-TR" sz="1800" dirty="0">
                <a:latin typeface="Myriad Pro" panose="020B0503030403020204"/>
              </a:rPr>
              <a:t> talebinin düşük olduğu zamanlarda su, alt rezervuardan üst rezervuara </a:t>
            </a:r>
            <a:r>
              <a:rPr lang="tr-TR" sz="1800" dirty="0" err="1">
                <a:latin typeface="Myriad Pro" panose="020B0503030403020204"/>
              </a:rPr>
              <a:t>pompalanır.Talebin</a:t>
            </a:r>
            <a:r>
              <a:rPr lang="tr-TR" sz="1800" dirty="0">
                <a:latin typeface="Myriad Pro" panose="020B0503030403020204"/>
              </a:rPr>
              <a:t> yüksek olduğu zamanlarda, su serbest bırakılarak türbinleri döndürür ve elektrik </a:t>
            </a:r>
            <a:r>
              <a:rPr lang="tr-TR" sz="1800" dirty="0" err="1">
                <a:latin typeface="Myriad Pro" panose="020B0503030403020204"/>
              </a:rPr>
              <a:t>üretilir.Elektrik</a:t>
            </a:r>
            <a:r>
              <a:rPr lang="tr-TR" sz="1800" dirty="0">
                <a:latin typeface="Myriad Pro" panose="020B0503030403020204"/>
              </a:rPr>
              <a:t> depolama ve şebeke dengeleme amaçlı kullanılır.</a:t>
            </a:r>
          </a:p>
          <a:p>
            <a:r>
              <a:rPr lang="en-US" sz="1800" b="1" dirty="0" err="1"/>
              <a:t>Mikro</a:t>
            </a:r>
            <a:r>
              <a:rPr lang="en-US" sz="1800" b="1" dirty="0"/>
              <a:t> </a:t>
            </a:r>
            <a:r>
              <a:rPr lang="en-US" sz="1800" b="1" dirty="0" err="1"/>
              <a:t>Hidroelektrik</a:t>
            </a:r>
            <a:r>
              <a:rPr lang="en-US" sz="1800" b="1" dirty="0"/>
              <a:t> </a:t>
            </a:r>
            <a:r>
              <a:rPr lang="en-US" sz="1800" b="1" dirty="0" err="1"/>
              <a:t>Santraller</a:t>
            </a:r>
            <a:r>
              <a:rPr lang="en-US" sz="1800" b="1" dirty="0"/>
              <a:t>:</a:t>
            </a:r>
            <a:endParaRPr lang="en-US" sz="1800" dirty="0"/>
          </a:p>
          <a:p>
            <a:r>
              <a:rPr lang="en-US" sz="1800" dirty="0" err="1"/>
              <a:t>Küçük</a:t>
            </a:r>
            <a:r>
              <a:rPr lang="en-US" sz="1800" dirty="0"/>
              <a:t> </a:t>
            </a:r>
            <a:r>
              <a:rPr lang="en-US" sz="1800" dirty="0" err="1"/>
              <a:t>akarsular</a:t>
            </a:r>
            <a:r>
              <a:rPr lang="en-US" sz="1800" dirty="0"/>
              <a:t> </a:t>
            </a:r>
            <a:r>
              <a:rPr lang="en-US" sz="1800" dirty="0" err="1"/>
              <a:t>ve</a:t>
            </a:r>
            <a:r>
              <a:rPr lang="en-US" sz="1800" dirty="0"/>
              <a:t> </a:t>
            </a:r>
            <a:r>
              <a:rPr lang="en-US" sz="1800" dirty="0" err="1"/>
              <a:t>dere</a:t>
            </a:r>
            <a:r>
              <a:rPr lang="en-US" sz="1800" dirty="0"/>
              <a:t> </a:t>
            </a:r>
            <a:r>
              <a:rPr lang="en-US" sz="1800" dirty="0" err="1"/>
              <a:t>yataklarında</a:t>
            </a:r>
            <a:r>
              <a:rPr lang="en-US" sz="1800" dirty="0"/>
              <a:t> </a:t>
            </a:r>
            <a:r>
              <a:rPr lang="en-US" sz="1800" dirty="0" err="1"/>
              <a:t>kurulan</a:t>
            </a:r>
            <a:r>
              <a:rPr lang="en-US" sz="1800" dirty="0"/>
              <a:t> </a:t>
            </a:r>
            <a:r>
              <a:rPr lang="en-US" sz="1800" dirty="0" err="1"/>
              <a:t>düşük</a:t>
            </a:r>
            <a:r>
              <a:rPr lang="en-US" sz="1800" dirty="0"/>
              <a:t> </a:t>
            </a:r>
            <a:r>
              <a:rPr lang="en-US" sz="1800" dirty="0" err="1"/>
              <a:t>kapasiteli</a:t>
            </a:r>
            <a:r>
              <a:rPr lang="en-US" sz="1800" dirty="0"/>
              <a:t> </a:t>
            </a:r>
            <a:r>
              <a:rPr lang="en-US" sz="1800" dirty="0" err="1"/>
              <a:t>santrallerdir</a:t>
            </a:r>
            <a:r>
              <a:rPr lang="en-US" sz="1800" dirty="0"/>
              <a:t>.</a:t>
            </a:r>
          </a:p>
          <a:p>
            <a:r>
              <a:rPr lang="en-US" sz="1800" dirty="0" err="1"/>
              <a:t>Yerel</a:t>
            </a:r>
            <a:r>
              <a:rPr lang="en-US" sz="1800" dirty="0"/>
              <a:t> </a:t>
            </a:r>
            <a:r>
              <a:rPr lang="en-US" sz="1800" dirty="0" err="1"/>
              <a:t>elektrik</a:t>
            </a:r>
            <a:r>
              <a:rPr lang="en-US" sz="1800" dirty="0"/>
              <a:t> </a:t>
            </a:r>
            <a:r>
              <a:rPr lang="en-US" sz="1800" dirty="0" err="1"/>
              <a:t>üretimi</a:t>
            </a:r>
            <a:r>
              <a:rPr lang="en-US" sz="1800" dirty="0"/>
              <a:t> </a:t>
            </a:r>
            <a:r>
              <a:rPr lang="en-US" sz="1800" dirty="0" err="1"/>
              <a:t>için</a:t>
            </a:r>
            <a:r>
              <a:rPr lang="en-US" sz="1800" dirty="0"/>
              <a:t> </a:t>
            </a:r>
            <a:r>
              <a:rPr lang="en-US" sz="1800" dirty="0" err="1"/>
              <a:t>kullanılır</a:t>
            </a:r>
            <a:r>
              <a:rPr lang="en-US" sz="1800" dirty="0"/>
              <a:t> </a:t>
            </a:r>
            <a:r>
              <a:rPr lang="en-US" sz="1800" dirty="0" err="1"/>
              <a:t>ve</a:t>
            </a:r>
            <a:r>
              <a:rPr lang="en-US" sz="1800" dirty="0"/>
              <a:t> </a:t>
            </a:r>
            <a:r>
              <a:rPr lang="en-US" sz="1800" dirty="0" err="1"/>
              <a:t>genellikle</a:t>
            </a:r>
            <a:r>
              <a:rPr lang="en-US" sz="1800" dirty="0"/>
              <a:t> </a:t>
            </a:r>
            <a:r>
              <a:rPr lang="en-US" sz="1800" dirty="0" err="1"/>
              <a:t>kırsal</a:t>
            </a:r>
            <a:r>
              <a:rPr lang="en-US" sz="1800" dirty="0"/>
              <a:t> </a:t>
            </a:r>
            <a:r>
              <a:rPr lang="en-US" sz="1800" dirty="0" err="1"/>
              <a:t>alanlarda</a:t>
            </a:r>
            <a:r>
              <a:rPr lang="en-US" sz="1800" dirty="0"/>
              <a:t> </a:t>
            </a:r>
            <a:r>
              <a:rPr lang="en-US" sz="1800" dirty="0" err="1"/>
              <a:t>tercih</a:t>
            </a:r>
            <a:r>
              <a:rPr lang="en-US" sz="1800" dirty="0"/>
              <a:t> </a:t>
            </a:r>
            <a:r>
              <a:rPr lang="en-US" sz="1800" dirty="0" err="1"/>
              <a:t>edilir</a:t>
            </a:r>
            <a:r>
              <a:rPr lang="en-US" sz="1800" dirty="0"/>
              <a:t>.</a:t>
            </a:r>
          </a:p>
          <a:p>
            <a:r>
              <a:rPr lang="en-US" sz="1800" dirty="0" err="1"/>
              <a:t>Düşük</a:t>
            </a:r>
            <a:r>
              <a:rPr lang="en-US" sz="1800" dirty="0"/>
              <a:t> </a:t>
            </a:r>
            <a:r>
              <a:rPr lang="en-US" sz="1800" dirty="0" err="1"/>
              <a:t>maliyetli</a:t>
            </a:r>
            <a:r>
              <a:rPr lang="en-US" sz="1800" dirty="0"/>
              <a:t> </a:t>
            </a:r>
            <a:r>
              <a:rPr lang="en-US" sz="1800" dirty="0" err="1"/>
              <a:t>ve</a:t>
            </a:r>
            <a:r>
              <a:rPr lang="en-US" sz="1800" dirty="0"/>
              <a:t> </a:t>
            </a:r>
            <a:r>
              <a:rPr lang="en-US" sz="1800" dirty="0" err="1"/>
              <a:t>çevre</a:t>
            </a:r>
            <a:r>
              <a:rPr lang="en-US" sz="1800" dirty="0"/>
              <a:t> </a:t>
            </a:r>
            <a:r>
              <a:rPr lang="en-US" sz="1800" dirty="0" err="1"/>
              <a:t>dostu</a:t>
            </a:r>
            <a:r>
              <a:rPr lang="en-US" sz="1800" dirty="0"/>
              <a:t> </a:t>
            </a:r>
            <a:r>
              <a:rPr lang="en-US" sz="1800" dirty="0" err="1"/>
              <a:t>bir</a:t>
            </a:r>
            <a:r>
              <a:rPr lang="en-US" sz="1800" dirty="0"/>
              <a:t> </a:t>
            </a:r>
            <a:r>
              <a:rPr lang="en-US" sz="1800" dirty="0" err="1"/>
              <a:t>yöntemdir</a:t>
            </a:r>
            <a:r>
              <a:rPr lang="en-US" sz="1800" dirty="0"/>
              <a:t>.</a:t>
            </a:r>
          </a:p>
          <a:p>
            <a:endParaRPr lang="tr-TR" sz="1800" dirty="0">
              <a:latin typeface="Myriad Pro" panose="020B0503030403020204"/>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Hidroelektrik Santraller</a:t>
            </a:r>
            <a:endParaRPr lang="en-US" sz="3200" b="1" dirty="0"/>
          </a:p>
        </p:txBody>
      </p:sp>
      <p:pic>
        <p:nvPicPr>
          <p:cNvPr id="3" name="Picture 2">
            <a:extLst>
              <a:ext uri="{FF2B5EF4-FFF2-40B4-BE49-F238E27FC236}">
                <a16:creationId xmlns:a16="http://schemas.microsoft.com/office/drawing/2014/main" id="{0AECE5C5-016A-4C77-87C2-9CBA588F7CEC}"/>
              </a:ext>
            </a:extLst>
          </p:cNvPr>
          <p:cNvPicPr>
            <a:picLocks noChangeAspect="1"/>
          </p:cNvPicPr>
          <p:nvPr/>
        </p:nvPicPr>
        <p:blipFill>
          <a:blip r:embed="rId3"/>
          <a:stretch>
            <a:fillRect/>
          </a:stretch>
        </p:blipFill>
        <p:spPr>
          <a:xfrm>
            <a:off x="7062348" y="1030307"/>
            <a:ext cx="4701466" cy="2759905"/>
          </a:xfrm>
          <a:prstGeom prst="rect">
            <a:avLst/>
          </a:prstGeom>
        </p:spPr>
      </p:pic>
      <p:pic>
        <p:nvPicPr>
          <p:cNvPr id="5" name="Picture 4">
            <a:extLst>
              <a:ext uri="{FF2B5EF4-FFF2-40B4-BE49-F238E27FC236}">
                <a16:creationId xmlns:a16="http://schemas.microsoft.com/office/drawing/2014/main" id="{643407F5-CA8A-4D8C-A3B2-16C5A13CEFE1}"/>
              </a:ext>
            </a:extLst>
          </p:cNvPr>
          <p:cNvPicPr>
            <a:picLocks noChangeAspect="1"/>
          </p:cNvPicPr>
          <p:nvPr/>
        </p:nvPicPr>
        <p:blipFill>
          <a:blip r:embed="rId4"/>
          <a:stretch>
            <a:fillRect/>
          </a:stretch>
        </p:blipFill>
        <p:spPr>
          <a:xfrm>
            <a:off x="7272195" y="3936529"/>
            <a:ext cx="4281772" cy="2140886"/>
          </a:xfrm>
          <a:prstGeom prst="rect">
            <a:avLst/>
          </a:prstGeom>
        </p:spPr>
      </p:pic>
    </p:spTree>
    <p:extLst>
      <p:ext uri="{BB962C8B-B14F-4D97-AF65-F5344CB8AC3E}">
        <p14:creationId xmlns:p14="http://schemas.microsoft.com/office/powerpoint/2010/main" val="38741528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7" name="Text Placeholder 2">
            <a:extLst>
              <a:ext uri="{FF2B5EF4-FFF2-40B4-BE49-F238E27FC236}">
                <a16:creationId xmlns:a16="http://schemas.microsoft.com/office/drawing/2014/main" id="{DA6789AD-8D96-47AE-B596-5CAB272C9BE6}"/>
              </a:ext>
            </a:extLst>
          </p:cNvPr>
          <p:cNvSpPr txBox="1">
            <a:spLocks/>
          </p:cNvSpPr>
          <p:nvPr/>
        </p:nvSpPr>
        <p:spPr>
          <a:xfrm>
            <a:off x="390540" y="1173364"/>
            <a:ext cx="11090260" cy="87225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dirty="0">
                <a:solidFill>
                  <a:srgbClr val="6DA6D1"/>
                </a:solidFill>
                <a:latin typeface="Myriad Pro" panose="020B0503030403020204" pitchFamily="34" charset="0"/>
              </a:rPr>
              <a:t>Küresel İstatistikler</a:t>
            </a:r>
            <a:endParaRPr lang="en-GB" dirty="0">
              <a:solidFill>
                <a:srgbClr val="00717F"/>
              </a:solidFill>
              <a:latin typeface="Myriad Pro" panose="020B0503030403020204" pitchFamily="34" charset="0"/>
            </a:endParaRPr>
          </a:p>
        </p:txBody>
      </p:sp>
      <p:sp>
        <p:nvSpPr>
          <p:cNvPr id="8" name="Rectangle 7">
            <a:extLst>
              <a:ext uri="{FF2B5EF4-FFF2-40B4-BE49-F238E27FC236}">
                <a16:creationId xmlns:a16="http://schemas.microsoft.com/office/drawing/2014/main" id="{4DE957A6-3B43-481A-B6E1-9B58C451F4FF}"/>
              </a:ext>
            </a:extLst>
          </p:cNvPr>
          <p:cNvSpPr/>
          <p:nvPr/>
        </p:nvSpPr>
        <p:spPr>
          <a:xfrm>
            <a:off x="-59473" y="5808308"/>
            <a:ext cx="9906000" cy="276999"/>
          </a:xfrm>
          <a:prstGeom prst="rect">
            <a:avLst/>
          </a:prstGeom>
        </p:spPr>
        <p:txBody>
          <a:bodyPr wrap="square">
            <a:spAutoFit/>
          </a:bodyPr>
          <a:lstStyle/>
          <a:p>
            <a:r>
              <a:rPr lang="tr-TR" sz="1200" i="1" dirty="0"/>
              <a:t>Kaynak: Uluslararası Enerji Ajansı (IEA). 2024. https://www.iea.org/reports/renewables-2018/transport</a:t>
            </a:r>
            <a:endParaRPr lang="en-US" sz="1200" i="1" dirty="0"/>
          </a:p>
        </p:txBody>
      </p:sp>
      <p:pic>
        <p:nvPicPr>
          <p:cNvPr id="2" name="Picture 1">
            <a:extLst>
              <a:ext uri="{FF2B5EF4-FFF2-40B4-BE49-F238E27FC236}">
                <a16:creationId xmlns:a16="http://schemas.microsoft.com/office/drawing/2014/main" id="{4D7A1E7E-B798-4F17-AB79-BFAB03E23FEB}"/>
              </a:ext>
            </a:extLst>
          </p:cNvPr>
          <p:cNvPicPr>
            <a:picLocks noChangeAspect="1"/>
          </p:cNvPicPr>
          <p:nvPr/>
        </p:nvPicPr>
        <p:blipFill>
          <a:blip r:embed="rId3"/>
          <a:stretch>
            <a:fillRect/>
          </a:stretch>
        </p:blipFill>
        <p:spPr>
          <a:xfrm>
            <a:off x="390540" y="2021774"/>
            <a:ext cx="4701259" cy="3786534"/>
          </a:xfrm>
          <a:prstGeom prst="rect">
            <a:avLst/>
          </a:prstGeom>
        </p:spPr>
      </p:pic>
      <p:pic>
        <p:nvPicPr>
          <p:cNvPr id="4" name="Picture 3">
            <a:extLst>
              <a:ext uri="{FF2B5EF4-FFF2-40B4-BE49-F238E27FC236}">
                <a16:creationId xmlns:a16="http://schemas.microsoft.com/office/drawing/2014/main" id="{1114FB4D-3A4C-453D-8EDC-C726E15469C1}"/>
              </a:ext>
            </a:extLst>
          </p:cNvPr>
          <p:cNvPicPr>
            <a:picLocks noChangeAspect="1"/>
          </p:cNvPicPr>
          <p:nvPr/>
        </p:nvPicPr>
        <p:blipFill>
          <a:blip r:embed="rId4"/>
          <a:stretch>
            <a:fillRect/>
          </a:stretch>
        </p:blipFill>
        <p:spPr>
          <a:xfrm>
            <a:off x="7028874" y="2021773"/>
            <a:ext cx="4569567" cy="3669607"/>
          </a:xfrm>
          <a:prstGeom prst="rect">
            <a:avLst/>
          </a:prstGeom>
        </p:spPr>
      </p:pic>
      <p:sp>
        <p:nvSpPr>
          <p:cNvPr id="3" name="TextBox 2">
            <a:extLst>
              <a:ext uri="{FF2B5EF4-FFF2-40B4-BE49-F238E27FC236}">
                <a16:creationId xmlns:a16="http://schemas.microsoft.com/office/drawing/2014/main" id="{FDE0FC02-C2B1-486D-AA50-2DD4B599F524}"/>
              </a:ext>
            </a:extLst>
          </p:cNvPr>
          <p:cNvSpPr txBox="1"/>
          <p:nvPr/>
        </p:nvSpPr>
        <p:spPr>
          <a:xfrm>
            <a:off x="1236784" y="2045616"/>
            <a:ext cx="3892661" cy="369332"/>
          </a:xfrm>
          <a:prstGeom prst="rect">
            <a:avLst/>
          </a:prstGeom>
          <a:noFill/>
        </p:spPr>
        <p:txBody>
          <a:bodyPr wrap="square" rtlCol="0">
            <a:spAutoFit/>
          </a:bodyPr>
          <a:lstStyle/>
          <a:p>
            <a:r>
              <a:rPr lang="tr-TR" b="1" dirty="0"/>
              <a:t>Küresel </a:t>
            </a:r>
            <a:r>
              <a:rPr lang="tr-TR" b="1" dirty="0" err="1"/>
              <a:t>ethanol</a:t>
            </a:r>
            <a:r>
              <a:rPr lang="tr-TR" b="1" dirty="0"/>
              <a:t> üretimi (2017 &amp; 2023) </a:t>
            </a:r>
            <a:endParaRPr lang="en-US" b="1" dirty="0"/>
          </a:p>
        </p:txBody>
      </p:sp>
      <p:sp>
        <p:nvSpPr>
          <p:cNvPr id="16" name="TextBox 15">
            <a:extLst>
              <a:ext uri="{FF2B5EF4-FFF2-40B4-BE49-F238E27FC236}">
                <a16:creationId xmlns:a16="http://schemas.microsoft.com/office/drawing/2014/main" id="{73C23C58-5B16-4368-A2F2-C005ECF85229}"/>
              </a:ext>
            </a:extLst>
          </p:cNvPr>
          <p:cNvSpPr txBox="1"/>
          <p:nvPr/>
        </p:nvSpPr>
        <p:spPr>
          <a:xfrm>
            <a:off x="7173967" y="1837107"/>
            <a:ext cx="4569567" cy="369332"/>
          </a:xfrm>
          <a:prstGeom prst="rect">
            <a:avLst/>
          </a:prstGeom>
          <a:noFill/>
        </p:spPr>
        <p:txBody>
          <a:bodyPr wrap="square" rtlCol="0">
            <a:spAutoFit/>
          </a:bodyPr>
          <a:lstStyle/>
          <a:p>
            <a:r>
              <a:rPr lang="tr-TR" b="1" dirty="0"/>
              <a:t>Küresel </a:t>
            </a:r>
            <a:r>
              <a:rPr lang="tr-TR" b="1" dirty="0" err="1"/>
              <a:t>biyodizel</a:t>
            </a:r>
            <a:r>
              <a:rPr lang="tr-TR" b="1" dirty="0"/>
              <a:t> üretimi (2017 &amp; 2023) </a:t>
            </a:r>
            <a:endParaRPr lang="en-US" b="1" dirty="0"/>
          </a:p>
        </p:txBody>
      </p:sp>
    </p:spTree>
    <p:extLst>
      <p:ext uri="{BB962C8B-B14F-4D97-AF65-F5344CB8AC3E}">
        <p14:creationId xmlns:p14="http://schemas.microsoft.com/office/powerpoint/2010/main" val="2395241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7" name="Text Placeholder 2">
            <a:extLst>
              <a:ext uri="{FF2B5EF4-FFF2-40B4-BE49-F238E27FC236}">
                <a16:creationId xmlns:a16="http://schemas.microsoft.com/office/drawing/2014/main" id="{DA6789AD-8D96-47AE-B596-5CAB272C9BE6}"/>
              </a:ext>
            </a:extLst>
          </p:cNvPr>
          <p:cNvSpPr txBox="1">
            <a:spLocks/>
          </p:cNvSpPr>
          <p:nvPr/>
        </p:nvSpPr>
        <p:spPr>
          <a:xfrm>
            <a:off x="390540" y="1173364"/>
            <a:ext cx="11090260" cy="87225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dirty="0">
                <a:solidFill>
                  <a:srgbClr val="6DA6D1"/>
                </a:solidFill>
                <a:latin typeface="Myriad Pro" panose="020B0503030403020204" pitchFamily="34" charset="0"/>
              </a:rPr>
              <a:t>Küresel İstatistikler</a:t>
            </a:r>
            <a:endParaRPr lang="en-GB" dirty="0">
              <a:solidFill>
                <a:srgbClr val="00717F"/>
              </a:solidFill>
              <a:latin typeface="Myriad Pro" panose="020B0503030403020204" pitchFamily="34" charset="0"/>
            </a:endParaRPr>
          </a:p>
        </p:txBody>
      </p:sp>
      <p:sp>
        <p:nvSpPr>
          <p:cNvPr id="8" name="Rectangle 7">
            <a:extLst>
              <a:ext uri="{FF2B5EF4-FFF2-40B4-BE49-F238E27FC236}">
                <a16:creationId xmlns:a16="http://schemas.microsoft.com/office/drawing/2014/main" id="{4DE957A6-3B43-481A-B6E1-9B58C451F4FF}"/>
              </a:ext>
            </a:extLst>
          </p:cNvPr>
          <p:cNvSpPr/>
          <p:nvPr/>
        </p:nvSpPr>
        <p:spPr>
          <a:xfrm>
            <a:off x="-59473" y="5808308"/>
            <a:ext cx="9906000" cy="276999"/>
          </a:xfrm>
          <a:prstGeom prst="rect">
            <a:avLst/>
          </a:prstGeom>
        </p:spPr>
        <p:txBody>
          <a:bodyPr wrap="square">
            <a:spAutoFit/>
          </a:bodyPr>
          <a:lstStyle/>
          <a:p>
            <a:r>
              <a:rPr lang="tr-TR" sz="1200" i="1" dirty="0"/>
              <a:t>Kaynak: Uluslararası Enerji Ajansı (IEA). 2024. https://www.iea.org/reports/renewables-2018/transport</a:t>
            </a:r>
            <a:endParaRPr lang="en-US" sz="1200" i="1" dirty="0"/>
          </a:p>
        </p:txBody>
      </p:sp>
      <p:sp>
        <p:nvSpPr>
          <p:cNvPr id="16" name="TextBox 15">
            <a:extLst>
              <a:ext uri="{FF2B5EF4-FFF2-40B4-BE49-F238E27FC236}">
                <a16:creationId xmlns:a16="http://schemas.microsoft.com/office/drawing/2014/main" id="{73C23C58-5B16-4368-A2F2-C005ECF85229}"/>
              </a:ext>
            </a:extLst>
          </p:cNvPr>
          <p:cNvSpPr txBox="1"/>
          <p:nvPr/>
        </p:nvSpPr>
        <p:spPr>
          <a:xfrm>
            <a:off x="8521504" y="3479499"/>
            <a:ext cx="3269443" cy="923330"/>
          </a:xfrm>
          <a:prstGeom prst="rect">
            <a:avLst/>
          </a:prstGeom>
          <a:noFill/>
        </p:spPr>
        <p:txBody>
          <a:bodyPr wrap="square" rtlCol="0">
            <a:spAutoFit/>
          </a:bodyPr>
          <a:lstStyle/>
          <a:p>
            <a:r>
              <a:rPr lang="tr-TR" b="1" dirty="0"/>
              <a:t>Ulaştırma türlerine göre </a:t>
            </a:r>
          </a:p>
          <a:p>
            <a:r>
              <a:rPr lang="tr-TR" b="1" dirty="0"/>
              <a:t>küresel </a:t>
            </a:r>
            <a:r>
              <a:rPr lang="tr-TR" b="1" dirty="0" err="1"/>
              <a:t>biyodizel</a:t>
            </a:r>
            <a:r>
              <a:rPr lang="tr-TR" b="1" dirty="0"/>
              <a:t> tüketim beklentileri</a:t>
            </a:r>
            <a:endParaRPr lang="en-US" b="1" dirty="0"/>
          </a:p>
        </p:txBody>
      </p:sp>
      <p:pic>
        <p:nvPicPr>
          <p:cNvPr id="5" name="Picture 4">
            <a:extLst>
              <a:ext uri="{FF2B5EF4-FFF2-40B4-BE49-F238E27FC236}">
                <a16:creationId xmlns:a16="http://schemas.microsoft.com/office/drawing/2014/main" id="{D18B03AA-C4C7-4E8F-B851-7023A4E43584}"/>
              </a:ext>
            </a:extLst>
          </p:cNvPr>
          <p:cNvPicPr>
            <a:picLocks noChangeAspect="1"/>
          </p:cNvPicPr>
          <p:nvPr/>
        </p:nvPicPr>
        <p:blipFill>
          <a:blip r:embed="rId3"/>
          <a:stretch>
            <a:fillRect/>
          </a:stretch>
        </p:blipFill>
        <p:spPr>
          <a:xfrm>
            <a:off x="152089" y="2093860"/>
            <a:ext cx="8210972" cy="3505380"/>
          </a:xfrm>
          <a:prstGeom prst="rect">
            <a:avLst/>
          </a:prstGeom>
        </p:spPr>
      </p:pic>
    </p:spTree>
    <p:extLst>
      <p:ext uri="{BB962C8B-B14F-4D97-AF65-F5344CB8AC3E}">
        <p14:creationId xmlns:p14="http://schemas.microsoft.com/office/powerpoint/2010/main" val="8391795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7" name="Text Placeholder 2">
            <a:extLst>
              <a:ext uri="{FF2B5EF4-FFF2-40B4-BE49-F238E27FC236}">
                <a16:creationId xmlns:a16="http://schemas.microsoft.com/office/drawing/2014/main" id="{DA6789AD-8D96-47AE-B596-5CAB272C9BE6}"/>
              </a:ext>
            </a:extLst>
          </p:cNvPr>
          <p:cNvSpPr txBox="1">
            <a:spLocks/>
          </p:cNvSpPr>
          <p:nvPr/>
        </p:nvSpPr>
        <p:spPr>
          <a:xfrm>
            <a:off x="390540" y="1173364"/>
            <a:ext cx="11090260" cy="87225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dirty="0">
                <a:solidFill>
                  <a:srgbClr val="6DA6D1"/>
                </a:solidFill>
                <a:latin typeface="Myriad Pro" panose="020B0503030403020204" pitchFamily="34" charset="0"/>
              </a:rPr>
              <a:t>Küresel İstatistikler</a:t>
            </a:r>
            <a:endParaRPr lang="en-GB" dirty="0">
              <a:solidFill>
                <a:srgbClr val="00717F"/>
              </a:solidFill>
              <a:latin typeface="Myriad Pro" panose="020B0503030403020204" pitchFamily="34" charset="0"/>
            </a:endParaRPr>
          </a:p>
        </p:txBody>
      </p:sp>
      <p:sp>
        <p:nvSpPr>
          <p:cNvPr id="8" name="Rectangle 7">
            <a:extLst>
              <a:ext uri="{FF2B5EF4-FFF2-40B4-BE49-F238E27FC236}">
                <a16:creationId xmlns:a16="http://schemas.microsoft.com/office/drawing/2014/main" id="{4DE957A6-3B43-481A-B6E1-9B58C451F4FF}"/>
              </a:ext>
            </a:extLst>
          </p:cNvPr>
          <p:cNvSpPr/>
          <p:nvPr/>
        </p:nvSpPr>
        <p:spPr>
          <a:xfrm>
            <a:off x="-59474" y="5808308"/>
            <a:ext cx="11629039" cy="276999"/>
          </a:xfrm>
          <a:prstGeom prst="rect">
            <a:avLst/>
          </a:prstGeom>
        </p:spPr>
        <p:txBody>
          <a:bodyPr wrap="square">
            <a:spAutoFit/>
          </a:bodyPr>
          <a:lstStyle/>
          <a:p>
            <a:r>
              <a:rPr lang="tr-TR" sz="1200" i="1" dirty="0"/>
              <a:t>Kaynak: Avrupa Çevre Ajansı, 2024. https://www.eea.europa.eu/en/analysis/indicators/use-of-renewable-energy-for?activeAccordion=546a7c35-9188-4d23-94ee-005d97c26f2b</a:t>
            </a:r>
            <a:endParaRPr lang="en-US" sz="1200" i="1" dirty="0"/>
          </a:p>
        </p:txBody>
      </p:sp>
      <p:sp>
        <p:nvSpPr>
          <p:cNvPr id="16" name="TextBox 15">
            <a:extLst>
              <a:ext uri="{FF2B5EF4-FFF2-40B4-BE49-F238E27FC236}">
                <a16:creationId xmlns:a16="http://schemas.microsoft.com/office/drawing/2014/main" id="{73C23C58-5B16-4368-A2F2-C005ECF85229}"/>
              </a:ext>
            </a:extLst>
          </p:cNvPr>
          <p:cNvSpPr txBox="1"/>
          <p:nvPr/>
        </p:nvSpPr>
        <p:spPr>
          <a:xfrm>
            <a:off x="7943989" y="3244334"/>
            <a:ext cx="3819826" cy="923330"/>
          </a:xfrm>
          <a:prstGeom prst="rect">
            <a:avLst/>
          </a:prstGeom>
          <a:noFill/>
        </p:spPr>
        <p:txBody>
          <a:bodyPr wrap="square" rtlCol="0">
            <a:spAutoFit/>
          </a:bodyPr>
          <a:lstStyle/>
          <a:p>
            <a:r>
              <a:rPr lang="tr-TR" b="1" dirty="0"/>
              <a:t>Avrupa’da yenilenebilir enerji kaynaklarının ulaşımda kullanım oranı (2005-2022)</a:t>
            </a:r>
            <a:endParaRPr lang="en-US" b="1" dirty="0"/>
          </a:p>
        </p:txBody>
      </p:sp>
      <p:pic>
        <p:nvPicPr>
          <p:cNvPr id="5" name="Picture 4">
            <a:extLst>
              <a:ext uri="{FF2B5EF4-FFF2-40B4-BE49-F238E27FC236}">
                <a16:creationId xmlns:a16="http://schemas.microsoft.com/office/drawing/2014/main" id="{C5D8C995-1382-4D1A-97CB-09D37931830C}"/>
              </a:ext>
            </a:extLst>
          </p:cNvPr>
          <p:cNvPicPr>
            <a:picLocks noChangeAspect="1"/>
          </p:cNvPicPr>
          <p:nvPr/>
        </p:nvPicPr>
        <p:blipFill>
          <a:blip r:embed="rId3"/>
          <a:stretch>
            <a:fillRect/>
          </a:stretch>
        </p:blipFill>
        <p:spPr>
          <a:xfrm>
            <a:off x="428186" y="2153423"/>
            <a:ext cx="7264773" cy="3372023"/>
          </a:xfrm>
          <a:prstGeom prst="rect">
            <a:avLst/>
          </a:prstGeom>
        </p:spPr>
      </p:pic>
    </p:spTree>
    <p:extLst>
      <p:ext uri="{BB962C8B-B14F-4D97-AF65-F5344CB8AC3E}">
        <p14:creationId xmlns:p14="http://schemas.microsoft.com/office/powerpoint/2010/main" val="15582713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7" name="Text Placeholder 2">
            <a:extLst>
              <a:ext uri="{FF2B5EF4-FFF2-40B4-BE49-F238E27FC236}">
                <a16:creationId xmlns:a16="http://schemas.microsoft.com/office/drawing/2014/main" id="{DA6789AD-8D96-47AE-B596-5CAB272C9BE6}"/>
              </a:ext>
            </a:extLst>
          </p:cNvPr>
          <p:cNvSpPr txBox="1">
            <a:spLocks/>
          </p:cNvSpPr>
          <p:nvPr/>
        </p:nvSpPr>
        <p:spPr>
          <a:xfrm>
            <a:off x="390540" y="1173364"/>
            <a:ext cx="11090260" cy="87225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dirty="0">
                <a:solidFill>
                  <a:srgbClr val="6DA6D1"/>
                </a:solidFill>
                <a:latin typeface="Myriad Pro" panose="020B0503030403020204" pitchFamily="34" charset="0"/>
              </a:rPr>
              <a:t>Küresel İstatistikler</a:t>
            </a:r>
            <a:endParaRPr lang="en-GB" dirty="0">
              <a:solidFill>
                <a:srgbClr val="00717F"/>
              </a:solidFill>
              <a:latin typeface="Myriad Pro" panose="020B0503030403020204" pitchFamily="34" charset="0"/>
            </a:endParaRPr>
          </a:p>
        </p:txBody>
      </p:sp>
      <p:sp>
        <p:nvSpPr>
          <p:cNvPr id="8" name="Rectangle 7">
            <a:extLst>
              <a:ext uri="{FF2B5EF4-FFF2-40B4-BE49-F238E27FC236}">
                <a16:creationId xmlns:a16="http://schemas.microsoft.com/office/drawing/2014/main" id="{4DE957A6-3B43-481A-B6E1-9B58C451F4FF}"/>
              </a:ext>
            </a:extLst>
          </p:cNvPr>
          <p:cNvSpPr/>
          <p:nvPr/>
        </p:nvSpPr>
        <p:spPr>
          <a:xfrm>
            <a:off x="-59474" y="5808308"/>
            <a:ext cx="11629039" cy="276999"/>
          </a:xfrm>
          <a:prstGeom prst="rect">
            <a:avLst/>
          </a:prstGeom>
        </p:spPr>
        <p:txBody>
          <a:bodyPr wrap="square">
            <a:spAutoFit/>
          </a:bodyPr>
          <a:lstStyle/>
          <a:p>
            <a:r>
              <a:rPr lang="tr-TR" sz="1200" i="1" dirty="0"/>
              <a:t>Kaynak: Avrupa Çevre Ajansı, 2024. https://www.eea.europa.eu/en/analysis/indicators/use-of-renewable-energy-for?activeAccordion=546a7c35-9188-4d23-94ee-005d97c26f2b</a:t>
            </a:r>
            <a:endParaRPr lang="en-US" sz="1200" i="1" dirty="0"/>
          </a:p>
        </p:txBody>
      </p:sp>
      <p:sp>
        <p:nvSpPr>
          <p:cNvPr id="16" name="TextBox 15">
            <a:extLst>
              <a:ext uri="{FF2B5EF4-FFF2-40B4-BE49-F238E27FC236}">
                <a16:creationId xmlns:a16="http://schemas.microsoft.com/office/drawing/2014/main" id="{73C23C58-5B16-4368-A2F2-C005ECF85229}"/>
              </a:ext>
            </a:extLst>
          </p:cNvPr>
          <p:cNvSpPr txBox="1"/>
          <p:nvPr/>
        </p:nvSpPr>
        <p:spPr>
          <a:xfrm>
            <a:off x="7943989" y="3244334"/>
            <a:ext cx="3819826" cy="923330"/>
          </a:xfrm>
          <a:prstGeom prst="rect">
            <a:avLst/>
          </a:prstGeom>
          <a:noFill/>
        </p:spPr>
        <p:txBody>
          <a:bodyPr wrap="square" rtlCol="0">
            <a:spAutoFit/>
          </a:bodyPr>
          <a:lstStyle/>
          <a:p>
            <a:r>
              <a:rPr lang="tr-TR" b="1" dirty="0"/>
              <a:t>Avrupa ülkelerinde yenilenebilir enerji kaynaklarının ulaşımda kullanım oranı  (2005-2022)</a:t>
            </a:r>
            <a:endParaRPr lang="en-US" b="1" dirty="0"/>
          </a:p>
        </p:txBody>
      </p:sp>
      <p:pic>
        <p:nvPicPr>
          <p:cNvPr id="2" name="Picture 1">
            <a:extLst>
              <a:ext uri="{FF2B5EF4-FFF2-40B4-BE49-F238E27FC236}">
                <a16:creationId xmlns:a16="http://schemas.microsoft.com/office/drawing/2014/main" id="{D866329B-20EC-4410-9321-29FC7AEF6DAF}"/>
              </a:ext>
            </a:extLst>
          </p:cNvPr>
          <p:cNvPicPr>
            <a:picLocks noChangeAspect="1"/>
          </p:cNvPicPr>
          <p:nvPr/>
        </p:nvPicPr>
        <p:blipFill rotWithShape="1">
          <a:blip r:embed="rId3"/>
          <a:srcRect t="5030"/>
          <a:stretch/>
        </p:blipFill>
        <p:spPr>
          <a:xfrm>
            <a:off x="48022" y="2045616"/>
            <a:ext cx="7721997" cy="3600444"/>
          </a:xfrm>
          <a:prstGeom prst="rect">
            <a:avLst/>
          </a:prstGeom>
        </p:spPr>
      </p:pic>
    </p:spTree>
    <p:extLst>
      <p:ext uri="{BB962C8B-B14F-4D97-AF65-F5344CB8AC3E}">
        <p14:creationId xmlns:p14="http://schemas.microsoft.com/office/powerpoint/2010/main" val="762086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Hidrojen – Yakıt Hücreli Otobüsler </a:t>
            </a:r>
            <a:endParaRPr lang="tr-TR" sz="4000" dirty="0">
              <a:solidFill>
                <a:srgbClr val="00717F"/>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4" name="Content Placeholder 3">
            <a:extLst>
              <a:ext uri="{FF2B5EF4-FFF2-40B4-BE49-F238E27FC236}">
                <a16:creationId xmlns:a16="http://schemas.microsoft.com/office/drawing/2014/main" id="{941A3125-440B-4019-BF66-4F9C75F71360}"/>
              </a:ext>
            </a:extLst>
          </p:cNvPr>
          <p:cNvSpPr txBox="1">
            <a:spLocks/>
          </p:cNvSpPr>
          <p:nvPr/>
        </p:nvSpPr>
        <p:spPr>
          <a:xfrm>
            <a:off x="448196" y="2271562"/>
            <a:ext cx="6415312" cy="372283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r>
              <a:rPr lang="tr-TR" sz="1800" dirty="0">
                <a:latin typeface="Myriad Pro" panose="020B0503030403020204"/>
              </a:rPr>
              <a:t>2020 itibariyle dünya genelinde </a:t>
            </a:r>
            <a:r>
              <a:rPr lang="tr-TR" sz="1800" dirty="0">
                <a:latin typeface="Myriad Pro" panose="020B0503030403020204"/>
                <a:sym typeface="Wingdings" panose="05000000000000000000" pitchFamily="2" charset="2"/>
              </a:rPr>
              <a:t> </a:t>
            </a:r>
            <a:r>
              <a:rPr lang="tr-TR" sz="1800" dirty="0">
                <a:latin typeface="Myriad Pro" panose="020B0503030403020204"/>
              </a:rPr>
              <a:t>5.648 adet hidrojen yakıtlı otobüs </a:t>
            </a:r>
            <a:r>
              <a:rPr lang="tr-TR" sz="1800" dirty="0">
                <a:latin typeface="Myriad Pro" panose="020B0503030403020204"/>
                <a:sym typeface="Wingdings" panose="05000000000000000000" pitchFamily="2" charset="2"/>
              </a:rPr>
              <a:t> </a:t>
            </a:r>
            <a:r>
              <a:rPr lang="tr-TR" sz="1800" dirty="0">
                <a:latin typeface="Myriad Pro" panose="020B0503030403020204"/>
              </a:rPr>
              <a:t>%93,7'si Çin’de</a:t>
            </a:r>
          </a:p>
          <a:p>
            <a:pPr marL="285750" indent="-285750" algn="l">
              <a:buFont typeface="Wingdings" panose="05000000000000000000" pitchFamily="2" charset="2"/>
              <a:buChar char="Ø"/>
            </a:pPr>
            <a:r>
              <a:rPr lang="tr-TR" sz="1800" dirty="0">
                <a:latin typeface="Myriad Pro" panose="020B0503030403020204"/>
              </a:rPr>
              <a:t>Londra'da 2023 itibariyle </a:t>
            </a:r>
            <a:r>
              <a:rPr lang="tr-TR" sz="1800" dirty="0">
                <a:latin typeface="Myriad Pro" panose="020B0503030403020204"/>
                <a:sym typeface="Wingdings" panose="05000000000000000000" pitchFamily="2" charset="2"/>
              </a:rPr>
              <a:t> </a:t>
            </a:r>
            <a:r>
              <a:rPr lang="tr-TR" sz="1800" dirty="0">
                <a:latin typeface="Myriad Pro" panose="020B0503030403020204"/>
              </a:rPr>
              <a:t>20 adet hidrojen yakıtlı otobüs bulunmakta</a:t>
            </a:r>
          </a:p>
          <a:p>
            <a:pPr marL="285750" indent="-285750" algn="l">
              <a:buFont typeface="Wingdings" panose="05000000000000000000" pitchFamily="2" charset="2"/>
              <a:buChar char="Ø"/>
            </a:pPr>
            <a:r>
              <a:rPr lang="tr-TR" sz="1800" dirty="0" err="1">
                <a:latin typeface="Myriad Pro" panose="020B0503030403020204"/>
              </a:rPr>
              <a:t>Cologne</a:t>
            </a:r>
            <a:r>
              <a:rPr lang="tr-TR" sz="1800" dirty="0">
                <a:latin typeface="Myriad Pro" panose="020B0503030403020204"/>
              </a:rPr>
              <a:t> (Almanya) 2022 yılında  </a:t>
            </a:r>
            <a:r>
              <a:rPr lang="tr-TR" sz="1800" dirty="0">
                <a:latin typeface="Myriad Pro" panose="020B0503030403020204"/>
                <a:sym typeface="Wingdings" panose="05000000000000000000" pitchFamily="2" charset="2"/>
              </a:rPr>
              <a:t> 100 adet hidrojen yakıtlı otobüs ısmarladı</a:t>
            </a:r>
            <a:endParaRPr lang="tr-TR" sz="1800" dirty="0">
              <a:latin typeface="Myriad Pro" panose="020B0503030403020204"/>
            </a:endParaRPr>
          </a:p>
          <a:p>
            <a:pPr marL="285750" indent="-285750" algn="l">
              <a:buFont typeface="Wingdings" panose="05000000000000000000" pitchFamily="2" charset="2"/>
              <a:buChar char="Ø"/>
            </a:pPr>
            <a:r>
              <a:rPr lang="tr-TR" sz="1800" dirty="0">
                <a:latin typeface="Myriad Pro" panose="020B0503030403020204"/>
              </a:rPr>
              <a:t>Paris (Fransa) </a:t>
            </a:r>
            <a:r>
              <a:rPr lang="tr-TR" sz="1800" dirty="0">
                <a:latin typeface="Myriad Pro" panose="020B0503030403020204"/>
                <a:sym typeface="Wingdings" panose="05000000000000000000" pitchFamily="2" charset="2"/>
              </a:rPr>
              <a:t> 47 adet hidrojen yakıtlı otobüs ısmarladı </a:t>
            </a:r>
          </a:p>
          <a:p>
            <a:pPr algn="l"/>
            <a:r>
              <a:rPr lang="tr-TR" sz="1800" dirty="0">
                <a:latin typeface="Myriad Pro" panose="020B0503030403020204"/>
                <a:sym typeface="Wingdings" panose="05000000000000000000" pitchFamily="2" charset="2"/>
              </a:rPr>
              <a:t>       …..</a:t>
            </a:r>
          </a:p>
          <a:p>
            <a:pPr marL="285750" indent="-285750" algn="l">
              <a:buFont typeface="Wingdings" panose="05000000000000000000" pitchFamily="2" charset="2"/>
              <a:buChar char="Ø"/>
            </a:pPr>
            <a:r>
              <a:rPr lang="tr-TR" sz="1800" dirty="0">
                <a:latin typeface="Myriad Pro" panose="020B0503030403020204"/>
                <a:sym typeface="Wingdings" panose="05000000000000000000" pitchFamily="2" charset="2"/>
              </a:rPr>
              <a:t>Almanya, Amerika, Japonya ve Çin otobüs üretiminde öncü şirketlere sahip</a:t>
            </a:r>
            <a:endParaRPr lang="tr-TR" sz="1800" dirty="0">
              <a:latin typeface="Myriad Pro" panose="020B0503030403020204"/>
            </a:endParaRPr>
          </a:p>
        </p:txBody>
      </p:sp>
      <p:pic>
        <p:nvPicPr>
          <p:cNvPr id="3" name="Picture 2">
            <a:extLst>
              <a:ext uri="{FF2B5EF4-FFF2-40B4-BE49-F238E27FC236}">
                <a16:creationId xmlns:a16="http://schemas.microsoft.com/office/drawing/2014/main" id="{F756CABD-AFA7-477F-8669-66E499993BCC}"/>
              </a:ext>
            </a:extLst>
          </p:cNvPr>
          <p:cNvPicPr>
            <a:picLocks noChangeAspect="1"/>
          </p:cNvPicPr>
          <p:nvPr/>
        </p:nvPicPr>
        <p:blipFill>
          <a:blip r:embed="rId3"/>
          <a:stretch>
            <a:fillRect/>
          </a:stretch>
        </p:blipFill>
        <p:spPr>
          <a:xfrm>
            <a:off x="7497296" y="2555913"/>
            <a:ext cx="3991434" cy="2981999"/>
          </a:xfrm>
          <a:prstGeom prst="rect">
            <a:avLst/>
          </a:prstGeom>
        </p:spPr>
      </p:pic>
    </p:spTree>
    <p:extLst>
      <p:ext uri="{BB962C8B-B14F-4D97-AF65-F5344CB8AC3E}">
        <p14:creationId xmlns:p14="http://schemas.microsoft.com/office/powerpoint/2010/main" val="760351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Hidrojen – Yakıt Hücreli Otobüsler </a:t>
            </a:r>
            <a:endParaRPr lang="tr-TR" sz="4000" dirty="0">
              <a:solidFill>
                <a:srgbClr val="00717F"/>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4" name="Content Placeholder 3">
            <a:extLst>
              <a:ext uri="{FF2B5EF4-FFF2-40B4-BE49-F238E27FC236}">
                <a16:creationId xmlns:a16="http://schemas.microsoft.com/office/drawing/2014/main" id="{941A3125-440B-4019-BF66-4F9C75F71360}"/>
              </a:ext>
            </a:extLst>
          </p:cNvPr>
          <p:cNvSpPr txBox="1">
            <a:spLocks/>
          </p:cNvSpPr>
          <p:nvPr/>
        </p:nvSpPr>
        <p:spPr>
          <a:xfrm>
            <a:off x="448196" y="2271562"/>
            <a:ext cx="6415312" cy="372283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r>
              <a:rPr lang="tr-TR" sz="1800" dirty="0">
                <a:latin typeface="Myriad Pro" panose="020B0503030403020204"/>
              </a:rPr>
              <a:t>Elektrik üretmek için yakıt hücresinde hidrojen ve havayı kullanır. </a:t>
            </a:r>
          </a:p>
          <a:p>
            <a:pPr marL="285750" indent="-285750" algn="l">
              <a:buFont typeface="Wingdings" panose="05000000000000000000" pitchFamily="2" charset="2"/>
              <a:buChar char="Ø"/>
            </a:pPr>
            <a:r>
              <a:rPr lang="tr-TR" sz="1800" dirty="0">
                <a:latin typeface="Myriad Pro" panose="020B0503030403020204"/>
              </a:rPr>
              <a:t>Şu an sınırlı sayıda araç modeli  </a:t>
            </a:r>
            <a:r>
              <a:rPr lang="tr-TR" sz="1800" dirty="0">
                <a:latin typeface="Myriad Pro" panose="020B0503030403020204"/>
                <a:sym typeface="Wingdings" panose="05000000000000000000" pitchFamily="2" charset="2"/>
              </a:rPr>
              <a:t> yakıt hücreli araçlar </a:t>
            </a:r>
            <a:endParaRPr lang="tr-TR" sz="1800" dirty="0">
              <a:latin typeface="Myriad Pro" panose="020B0503030403020204"/>
            </a:endParaRPr>
          </a:p>
          <a:p>
            <a:pPr marL="285750" indent="-285750" algn="l">
              <a:buFont typeface="Wingdings" panose="05000000000000000000" pitchFamily="2" charset="2"/>
              <a:buChar char="Ø"/>
            </a:pPr>
            <a:r>
              <a:rPr lang="tr-TR" sz="1800" dirty="0">
                <a:latin typeface="Myriad Pro" panose="020B0503030403020204"/>
              </a:rPr>
              <a:t>Sadece su ve ısı emisyonu </a:t>
            </a:r>
            <a:r>
              <a:rPr lang="tr-TR" sz="1800" dirty="0">
                <a:latin typeface="Myriad Pro" panose="020B0503030403020204"/>
                <a:sym typeface="Wingdings" panose="05000000000000000000" pitchFamily="2" charset="2"/>
              </a:rPr>
              <a:t> </a:t>
            </a:r>
            <a:r>
              <a:rPr lang="tr-TR" sz="1800" dirty="0">
                <a:latin typeface="Myriad Pro" panose="020B0503030403020204"/>
              </a:rPr>
              <a:t>çevre dostu</a:t>
            </a:r>
          </a:p>
          <a:p>
            <a:pPr marL="285750" indent="-285750" algn="l">
              <a:buFont typeface="Wingdings" panose="05000000000000000000" pitchFamily="2" charset="2"/>
              <a:buChar char="Ø"/>
            </a:pPr>
            <a:r>
              <a:rPr lang="tr-TR" sz="1800" dirty="0">
                <a:latin typeface="Myriad Pro" panose="020B0503030403020204"/>
              </a:rPr>
              <a:t>Hızlı dolum imkanı </a:t>
            </a:r>
            <a:r>
              <a:rPr lang="tr-TR" sz="1800" dirty="0">
                <a:latin typeface="Myriad Pro" panose="020B0503030403020204"/>
                <a:sym typeface="Wingdings" panose="05000000000000000000" pitchFamily="2" charset="2"/>
              </a:rPr>
              <a:t> </a:t>
            </a:r>
            <a:r>
              <a:rPr lang="tr-TR" sz="1800" dirty="0">
                <a:latin typeface="Myriad Pro" panose="020B0503030403020204"/>
              </a:rPr>
              <a:t>benzinli araçlara yakın</a:t>
            </a:r>
          </a:p>
          <a:p>
            <a:pPr marL="285750" indent="-285750" algn="l">
              <a:buFont typeface="Wingdings" panose="05000000000000000000" pitchFamily="2" charset="2"/>
              <a:buChar char="Ø"/>
            </a:pPr>
            <a:r>
              <a:rPr lang="tr-TR" sz="1800" dirty="0">
                <a:latin typeface="Myriad Pro" panose="020B0503030403020204"/>
              </a:rPr>
              <a:t>Yaygınlaşması için </a:t>
            </a:r>
            <a:r>
              <a:rPr lang="tr-TR" sz="1800" dirty="0">
                <a:latin typeface="Myriad Pro" panose="020B0503030403020204"/>
                <a:sym typeface="Wingdings" panose="05000000000000000000" pitchFamily="2" charset="2"/>
              </a:rPr>
              <a:t> </a:t>
            </a:r>
            <a:r>
              <a:rPr lang="tr-TR" sz="1800" dirty="0">
                <a:latin typeface="Myriad Pro" panose="020B0503030403020204"/>
              </a:rPr>
              <a:t>yakıt istasyonu altyapısı</a:t>
            </a:r>
          </a:p>
        </p:txBody>
      </p:sp>
      <p:pic>
        <p:nvPicPr>
          <p:cNvPr id="3" name="Picture 2">
            <a:extLst>
              <a:ext uri="{FF2B5EF4-FFF2-40B4-BE49-F238E27FC236}">
                <a16:creationId xmlns:a16="http://schemas.microsoft.com/office/drawing/2014/main" id="{F756CABD-AFA7-477F-8669-66E499993BCC}"/>
              </a:ext>
            </a:extLst>
          </p:cNvPr>
          <p:cNvPicPr>
            <a:picLocks noChangeAspect="1"/>
          </p:cNvPicPr>
          <p:nvPr/>
        </p:nvPicPr>
        <p:blipFill>
          <a:blip r:embed="rId3"/>
          <a:stretch>
            <a:fillRect/>
          </a:stretch>
        </p:blipFill>
        <p:spPr>
          <a:xfrm>
            <a:off x="7497296" y="2555913"/>
            <a:ext cx="3991434" cy="2981999"/>
          </a:xfrm>
          <a:prstGeom prst="rect">
            <a:avLst/>
          </a:prstGeom>
        </p:spPr>
      </p:pic>
    </p:spTree>
    <p:extLst>
      <p:ext uri="{BB962C8B-B14F-4D97-AF65-F5344CB8AC3E}">
        <p14:creationId xmlns:p14="http://schemas.microsoft.com/office/powerpoint/2010/main" val="36100584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Elektrifikasyon </a:t>
            </a:r>
            <a:endParaRPr lang="tr-TR" sz="4000" dirty="0">
              <a:solidFill>
                <a:srgbClr val="00717F"/>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4" name="Content Placeholder 3">
            <a:extLst>
              <a:ext uri="{FF2B5EF4-FFF2-40B4-BE49-F238E27FC236}">
                <a16:creationId xmlns:a16="http://schemas.microsoft.com/office/drawing/2014/main" id="{941A3125-440B-4019-BF66-4F9C75F71360}"/>
              </a:ext>
            </a:extLst>
          </p:cNvPr>
          <p:cNvSpPr txBox="1">
            <a:spLocks/>
          </p:cNvSpPr>
          <p:nvPr/>
        </p:nvSpPr>
        <p:spPr>
          <a:xfrm>
            <a:off x="448196" y="2555913"/>
            <a:ext cx="7087341"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r>
              <a:rPr lang="tr-TR" sz="1800" dirty="0">
                <a:latin typeface="Myriad Pro" panose="020B0503030403020204"/>
              </a:rPr>
              <a:t>Fosil yakıt bağımlılığını azaltmak ve emisyonları düşürmek için kısa vadede çözüm olarak görülmektedir.</a:t>
            </a:r>
          </a:p>
          <a:p>
            <a:pPr marL="285750" indent="-285750" algn="l">
              <a:buFont typeface="Wingdings" panose="05000000000000000000" pitchFamily="2" charset="2"/>
              <a:buChar char="Ø"/>
            </a:pPr>
            <a:r>
              <a:rPr lang="tr-TR" sz="1800" dirty="0">
                <a:latin typeface="Myriad Pro" panose="020B0503030403020204"/>
              </a:rPr>
              <a:t>Elektrikli araç teknolojileri </a:t>
            </a:r>
          </a:p>
          <a:p>
            <a:pPr marL="742950" lvl="1" indent="-285750" algn="l">
              <a:buFont typeface="Wingdings" panose="05000000000000000000" pitchFamily="2" charset="2"/>
              <a:buChar char="Ø"/>
            </a:pPr>
            <a:r>
              <a:rPr lang="tr-TR" sz="1600" b="1" dirty="0">
                <a:latin typeface="Myriad Pro" panose="020B0503030403020204"/>
              </a:rPr>
              <a:t>Batarya elektrikli araçlar (BEV)</a:t>
            </a:r>
          </a:p>
          <a:p>
            <a:pPr lvl="1" algn="l"/>
            <a:endParaRPr lang="tr-TR" sz="1600" b="1" dirty="0">
              <a:latin typeface="Myriad Pro" panose="020B0503030403020204"/>
            </a:endParaRPr>
          </a:p>
          <a:p>
            <a:pPr marL="742950" lvl="1" indent="-285750" algn="l">
              <a:buFont typeface="Wingdings" panose="05000000000000000000" pitchFamily="2" charset="2"/>
              <a:buChar char="Ø"/>
            </a:pPr>
            <a:r>
              <a:rPr lang="tr-TR" sz="1600" b="1" dirty="0" err="1">
                <a:latin typeface="Myriad Pro" panose="020B0503030403020204"/>
              </a:rPr>
              <a:t>Hibrit</a:t>
            </a:r>
            <a:r>
              <a:rPr lang="tr-TR" sz="1600" b="1" dirty="0">
                <a:latin typeface="Myriad Pro" panose="020B0503030403020204"/>
              </a:rPr>
              <a:t> elektrikli araçlar (HEV)</a:t>
            </a:r>
          </a:p>
          <a:p>
            <a:pPr marL="742950" lvl="1" indent="-285750" algn="l">
              <a:buFont typeface="Wingdings" panose="05000000000000000000" pitchFamily="2" charset="2"/>
              <a:buChar char="Ø"/>
            </a:pPr>
            <a:endParaRPr lang="tr-TR" sz="1600" b="1" dirty="0">
              <a:latin typeface="Myriad Pro" panose="020B0503030403020204"/>
            </a:endParaRPr>
          </a:p>
          <a:p>
            <a:pPr marL="742950" lvl="1" indent="-285750" algn="l">
              <a:buFont typeface="Wingdings" panose="05000000000000000000" pitchFamily="2" charset="2"/>
              <a:buChar char="Ø"/>
            </a:pPr>
            <a:r>
              <a:rPr lang="tr-TR" sz="1600" b="1" dirty="0">
                <a:latin typeface="Myriad Pro" panose="020B0503030403020204"/>
              </a:rPr>
              <a:t>Kablo ile şarj edilebilen (Plug-in) </a:t>
            </a:r>
            <a:r>
              <a:rPr lang="tr-TR" sz="1600" b="1" dirty="0" err="1">
                <a:latin typeface="Myriad Pro" panose="020B0503030403020204"/>
              </a:rPr>
              <a:t>hibrit</a:t>
            </a:r>
            <a:r>
              <a:rPr lang="tr-TR" sz="1600" b="1" dirty="0">
                <a:latin typeface="Myriad Pro" panose="020B0503030403020204"/>
              </a:rPr>
              <a:t> araçlar (PHEV)</a:t>
            </a:r>
          </a:p>
          <a:p>
            <a:pPr lvl="1" algn="l"/>
            <a:endParaRPr lang="tr-TR" sz="1600" b="1" dirty="0">
              <a:latin typeface="Myriad Pro" panose="020B0503030403020204"/>
            </a:endParaRPr>
          </a:p>
        </p:txBody>
      </p:sp>
      <p:pic>
        <p:nvPicPr>
          <p:cNvPr id="2" name="Picture 1">
            <a:extLst>
              <a:ext uri="{FF2B5EF4-FFF2-40B4-BE49-F238E27FC236}">
                <a16:creationId xmlns:a16="http://schemas.microsoft.com/office/drawing/2014/main" id="{68E4AD72-3741-46AC-8B90-64E8E8FC8398}"/>
              </a:ext>
            </a:extLst>
          </p:cNvPr>
          <p:cNvPicPr>
            <a:picLocks noChangeAspect="1"/>
          </p:cNvPicPr>
          <p:nvPr/>
        </p:nvPicPr>
        <p:blipFill>
          <a:blip r:embed="rId3"/>
          <a:stretch>
            <a:fillRect/>
          </a:stretch>
        </p:blipFill>
        <p:spPr>
          <a:xfrm>
            <a:off x="8453344" y="1823327"/>
            <a:ext cx="2952750" cy="1552575"/>
          </a:xfrm>
          <a:prstGeom prst="rect">
            <a:avLst/>
          </a:prstGeom>
        </p:spPr>
      </p:pic>
      <p:pic>
        <p:nvPicPr>
          <p:cNvPr id="3" name="Picture 2">
            <a:extLst>
              <a:ext uri="{FF2B5EF4-FFF2-40B4-BE49-F238E27FC236}">
                <a16:creationId xmlns:a16="http://schemas.microsoft.com/office/drawing/2014/main" id="{5C173C91-0CDC-4A13-92C8-0DFAFB5DA62A}"/>
              </a:ext>
            </a:extLst>
          </p:cNvPr>
          <p:cNvPicPr>
            <a:picLocks noChangeAspect="1"/>
          </p:cNvPicPr>
          <p:nvPr/>
        </p:nvPicPr>
        <p:blipFill>
          <a:blip r:embed="rId4"/>
          <a:stretch>
            <a:fillRect/>
          </a:stretch>
        </p:blipFill>
        <p:spPr>
          <a:xfrm>
            <a:off x="7638440" y="3828294"/>
            <a:ext cx="4582558" cy="2282114"/>
          </a:xfrm>
          <a:prstGeom prst="rect">
            <a:avLst/>
          </a:prstGeom>
        </p:spPr>
      </p:pic>
      <p:cxnSp>
        <p:nvCxnSpPr>
          <p:cNvPr id="7" name="Connector: Elbow 6">
            <a:extLst>
              <a:ext uri="{FF2B5EF4-FFF2-40B4-BE49-F238E27FC236}">
                <a16:creationId xmlns:a16="http://schemas.microsoft.com/office/drawing/2014/main" id="{035B0EF0-A71F-4DB9-8D45-F305086A751C}"/>
              </a:ext>
            </a:extLst>
          </p:cNvPr>
          <p:cNvCxnSpPr>
            <a:cxnSpLocks/>
          </p:cNvCxnSpPr>
          <p:nvPr/>
        </p:nvCxnSpPr>
        <p:spPr>
          <a:xfrm flipV="1">
            <a:off x="4230477" y="3375902"/>
            <a:ext cx="4222867" cy="733390"/>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 name="Connector: Elbow 9">
            <a:extLst>
              <a:ext uri="{FF2B5EF4-FFF2-40B4-BE49-F238E27FC236}">
                <a16:creationId xmlns:a16="http://schemas.microsoft.com/office/drawing/2014/main" id="{2518110C-D84B-4B90-AB7A-E632D2621B04}"/>
              </a:ext>
            </a:extLst>
          </p:cNvPr>
          <p:cNvCxnSpPr>
            <a:cxnSpLocks/>
            <a:endCxn id="3" idx="1"/>
          </p:cNvCxnSpPr>
          <p:nvPr/>
        </p:nvCxnSpPr>
        <p:spPr>
          <a:xfrm flipV="1">
            <a:off x="6610120" y="4969351"/>
            <a:ext cx="1028320" cy="164509"/>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01807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Elektrifikasyon – Araç Türleri </a:t>
            </a: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4" name="Content Placeholder 3">
            <a:extLst>
              <a:ext uri="{FF2B5EF4-FFF2-40B4-BE49-F238E27FC236}">
                <a16:creationId xmlns:a16="http://schemas.microsoft.com/office/drawing/2014/main" id="{941A3125-440B-4019-BF66-4F9C75F71360}"/>
              </a:ext>
            </a:extLst>
          </p:cNvPr>
          <p:cNvSpPr txBox="1">
            <a:spLocks/>
          </p:cNvSpPr>
          <p:nvPr/>
        </p:nvSpPr>
        <p:spPr>
          <a:xfrm>
            <a:off x="822770" y="2555913"/>
            <a:ext cx="7087341"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endParaRPr lang="tr-TR" sz="1800" dirty="0">
              <a:latin typeface="Myriad Pro" panose="020B0503030403020204"/>
            </a:endParaRPr>
          </a:p>
        </p:txBody>
      </p:sp>
      <p:sp>
        <p:nvSpPr>
          <p:cNvPr id="9" name="Content Placeholder 3">
            <a:extLst>
              <a:ext uri="{FF2B5EF4-FFF2-40B4-BE49-F238E27FC236}">
                <a16:creationId xmlns:a16="http://schemas.microsoft.com/office/drawing/2014/main" id="{8B028399-D464-44EB-8D8F-D1D978642B58}"/>
              </a:ext>
            </a:extLst>
          </p:cNvPr>
          <p:cNvSpPr txBox="1">
            <a:spLocks/>
          </p:cNvSpPr>
          <p:nvPr/>
        </p:nvSpPr>
        <p:spPr>
          <a:xfrm>
            <a:off x="448196" y="2555913"/>
            <a:ext cx="10921034"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tr-TR" sz="1800" b="1" u="sng" dirty="0">
              <a:latin typeface="Myriad Pro" panose="020B0503030403020204"/>
            </a:endParaRPr>
          </a:p>
          <a:p>
            <a:pPr algn="l"/>
            <a:r>
              <a:rPr lang="tr-TR" sz="1800" b="1" u="sng" dirty="0">
                <a:latin typeface="Myriad Pro" panose="020B0503030403020204"/>
              </a:rPr>
              <a:t>Batarya elektrikli araçlar (BEV)</a:t>
            </a:r>
          </a:p>
          <a:p>
            <a:pPr algn="l"/>
            <a:endParaRPr lang="tr-TR" sz="1800" b="1" dirty="0">
              <a:latin typeface="Myriad Pro" panose="020B0503030403020204"/>
            </a:endParaRPr>
          </a:p>
          <a:p>
            <a:pPr marL="285750" indent="-285750" algn="l">
              <a:buFont typeface="Wingdings" panose="05000000000000000000" pitchFamily="2" charset="2"/>
              <a:buChar char="Ø"/>
            </a:pPr>
            <a:r>
              <a:rPr lang="tr-TR" sz="1800" dirty="0">
                <a:latin typeface="Myriad Pro" panose="020B0503030403020204"/>
              </a:rPr>
              <a:t>Sadece elektrik motoru ile çalışır</a:t>
            </a:r>
          </a:p>
          <a:p>
            <a:pPr marL="285750" indent="-285750" algn="l">
              <a:buFont typeface="Wingdings" panose="05000000000000000000" pitchFamily="2" charset="2"/>
              <a:buChar char="Ø"/>
            </a:pPr>
            <a:r>
              <a:rPr lang="tr-TR" sz="1800" dirty="0">
                <a:latin typeface="Myriad Pro" panose="020B0503030403020204"/>
              </a:rPr>
              <a:t>Araç içinde depolanan elektriği kullanır</a:t>
            </a:r>
          </a:p>
          <a:p>
            <a:pPr marL="285750" indent="-285750" algn="l">
              <a:buFont typeface="Wingdings" panose="05000000000000000000" pitchFamily="2" charset="2"/>
              <a:buChar char="Ø"/>
            </a:pPr>
            <a:r>
              <a:rPr lang="tr-TR" sz="1800" dirty="0">
                <a:latin typeface="Myriad Pro" panose="020B0503030403020204"/>
              </a:rPr>
              <a:t>Batarya düzenli olarak şarj edilir</a:t>
            </a:r>
          </a:p>
          <a:p>
            <a:pPr marL="285750" indent="-285750" algn="l">
              <a:buFont typeface="Wingdings" panose="05000000000000000000" pitchFamily="2" charset="2"/>
              <a:buChar char="Ø"/>
            </a:pPr>
            <a:r>
              <a:rPr lang="tr-TR" sz="1800" dirty="0">
                <a:latin typeface="Myriad Pro" panose="020B0503030403020204"/>
              </a:rPr>
              <a:t>Enerji verimliliği yüksek </a:t>
            </a:r>
            <a:r>
              <a:rPr lang="tr-TR" sz="1800" dirty="0">
                <a:latin typeface="Myriad Pro" panose="020B0503030403020204"/>
                <a:sym typeface="Wingdings" panose="05000000000000000000" pitchFamily="2" charset="2"/>
              </a:rPr>
              <a:t> </a:t>
            </a:r>
            <a:r>
              <a:rPr lang="tr-TR" sz="1800" dirty="0">
                <a:latin typeface="Myriad Pro" panose="020B0503030403020204"/>
              </a:rPr>
              <a:t>Enerjinin yaklaşık %80'i veya daha fazlasını harekete dönüştürebilir.</a:t>
            </a:r>
          </a:p>
          <a:p>
            <a:pPr marL="285750" indent="-285750" algn="l">
              <a:buFont typeface="Wingdings" panose="05000000000000000000" pitchFamily="2" charset="2"/>
              <a:buChar char="Ø"/>
            </a:pPr>
            <a:r>
              <a:rPr lang="tr-TR" sz="1800" dirty="0">
                <a:latin typeface="Myriad Pro" panose="020B0503030403020204"/>
              </a:rPr>
              <a:t>Batarya büyüdükçe </a:t>
            </a:r>
            <a:r>
              <a:rPr lang="tr-TR" sz="1800" dirty="0">
                <a:latin typeface="Myriad Pro" panose="020B0503030403020204"/>
                <a:sym typeface="Wingdings" panose="05000000000000000000" pitchFamily="2" charset="2"/>
              </a:rPr>
              <a:t> </a:t>
            </a:r>
            <a:r>
              <a:rPr lang="tr-TR" sz="1800" dirty="0">
                <a:latin typeface="Myriad Pro" panose="020B0503030403020204"/>
              </a:rPr>
              <a:t>daha uzun sürüş mesafelerine izin verir</a:t>
            </a:r>
          </a:p>
        </p:txBody>
      </p:sp>
    </p:spTree>
    <p:extLst>
      <p:ext uri="{BB962C8B-B14F-4D97-AF65-F5344CB8AC3E}">
        <p14:creationId xmlns:p14="http://schemas.microsoft.com/office/powerpoint/2010/main" val="40285686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Elektrifikasyon – Araç Türleri </a:t>
            </a: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4" name="Content Placeholder 3">
            <a:extLst>
              <a:ext uri="{FF2B5EF4-FFF2-40B4-BE49-F238E27FC236}">
                <a16:creationId xmlns:a16="http://schemas.microsoft.com/office/drawing/2014/main" id="{941A3125-440B-4019-BF66-4F9C75F71360}"/>
              </a:ext>
            </a:extLst>
          </p:cNvPr>
          <p:cNvSpPr txBox="1">
            <a:spLocks/>
          </p:cNvSpPr>
          <p:nvPr/>
        </p:nvSpPr>
        <p:spPr>
          <a:xfrm>
            <a:off x="822770" y="2555913"/>
            <a:ext cx="7087341"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endParaRPr lang="tr-TR" sz="1800" dirty="0">
              <a:latin typeface="Myriad Pro" panose="020B0503030403020204"/>
            </a:endParaRPr>
          </a:p>
        </p:txBody>
      </p:sp>
      <p:sp>
        <p:nvSpPr>
          <p:cNvPr id="9" name="Content Placeholder 3">
            <a:extLst>
              <a:ext uri="{FF2B5EF4-FFF2-40B4-BE49-F238E27FC236}">
                <a16:creationId xmlns:a16="http://schemas.microsoft.com/office/drawing/2014/main" id="{8B028399-D464-44EB-8D8F-D1D978642B58}"/>
              </a:ext>
            </a:extLst>
          </p:cNvPr>
          <p:cNvSpPr txBox="1">
            <a:spLocks/>
          </p:cNvSpPr>
          <p:nvPr/>
        </p:nvSpPr>
        <p:spPr>
          <a:xfrm>
            <a:off x="448196" y="2555913"/>
            <a:ext cx="10921034"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tr-TR" sz="1800" b="1" u="sng" dirty="0">
              <a:latin typeface="Myriad Pro" panose="020B0503030403020204"/>
            </a:endParaRPr>
          </a:p>
          <a:p>
            <a:pPr algn="l"/>
            <a:r>
              <a:rPr lang="tr-TR" sz="1800" b="1" u="sng" dirty="0" err="1">
                <a:latin typeface="Myriad Pro" panose="020B0503030403020204"/>
              </a:rPr>
              <a:t>Hibrit</a:t>
            </a:r>
            <a:r>
              <a:rPr lang="tr-TR" sz="1800" b="1" u="sng" dirty="0">
                <a:latin typeface="Myriad Pro" panose="020B0503030403020204"/>
              </a:rPr>
              <a:t> elektrikli araçlar (HEV)</a:t>
            </a:r>
          </a:p>
          <a:p>
            <a:pPr algn="l"/>
            <a:endParaRPr lang="tr-TR" sz="1800" b="1" dirty="0">
              <a:latin typeface="Myriad Pro" panose="020B0503030403020204"/>
            </a:endParaRPr>
          </a:p>
          <a:p>
            <a:pPr marL="285750" indent="-285750" algn="l">
              <a:buFont typeface="Wingdings" panose="05000000000000000000" pitchFamily="2" charset="2"/>
              <a:buChar char="Ø"/>
            </a:pPr>
            <a:r>
              <a:rPr lang="tr-TR" sz="1800" dirty="0" err="1">
                <a:latin typeface="Myriad Pro" panose="020B0503030403020204"/>
              </a:rPr>
              <a:t>HEV'ler</a:t>
            </a:r>
            <a:r>
              <a:rPr lang="tr-TR" sz="1800" dirty="0">
                <a:latin typeface="Myriad Pro" panose="020B0503030403020204"/>
              </a:rPr>
              <a:t> (</a:t>
            </a:r>
            <a:r>
              <a:rPr lang="tr-TR" sz="1800" dirty="0" err="1">
                <a:latin typeface="Myriad Pro" panose="020B0503030403020204"/>
              </a:rPr>
              <a:t>Hybrid</a:t>
            </a:r>
            <a:r>
              <a:rPr lang="tr-TR" sz="1800" dirty="0">
                <a:latin typeface="Myriad Pro" panose="020B0503030403020204"/>
              </a:rPr>
              <a:t> </a:t>
            </a:r>
            <a:r>
              <a:rPr lang="tr-TR" sz="1800" dirty="0" err="1">
                <a:latin typeface="Myriad Pro" panose="020B0503030403020204"/>
              </a:rPr>
              <a:t>Electric</a:t>
            </a:r>
            <a:r>
              <a:rPr lang="tr-TR" sz="1800" dirty="0">
                <a:latin typeface="Myriad Pro" panose="020B0503030403020204"/>
              </a:rPr>
              <a:t> </a:t>
            </a:r>
            <a:r>
              <a:rPr lang="tr-TR" sz="1800" dirty="0" err="1">
                <a:latin typeface="Myriad Pro" panose="020B0503030403020204"/>
              </a:rPr>
              <a:t>Vehicles</a:t>
            </a:r>
            <a:r>
              <a:rPr lang="tr-TR" sz="1800" dirty="0">
                <a:latin typeface="Myriad Pro" panose="020B0503030403020204"/>
              </a:rPr>
              <a:t>) 15 yıldan fazla bir süredir satılmaktadır.</a:t>
            </a:r>
          </a:p>
          <a:p>
            <a:pPr marL="285750" indent="-285750" algn="l">
              <a:buFont typeface="Wingdings" panose="05000000000000000000" pitchFamily="2" charset="2"/>
              <a:buChar char="Ø"/>
            </a:pPr>
            <a:r>
              <a:rPr lang="sv-SE" sz="1800" dirty="0">
                <a:latin typeface="Myriad Pro" panose="020B0503030403020204"/>
              </a:rPr>
              <a:t>Hem içten yanmalı motor hem de elektrik motoru içerir.</a:t>
            </a:r>
          </a:p>
          <a:p>
            <a:pPr marL="285750" indent="-285750" algn="l">
              <a:buFont typeface="Wingdings" panose="05000000000000000000" pitchFamily="2" charset="2"/>
              <a:buChar char="Ø"/>
            </a:pPr>
            <a:r>
              <a:rPr lang="tr-TR" sz="1800" dirty="0">
                <a:latin typeface="Myriad Pro" panose="020B0503030403020204"/>
              </a:rPr>
              <a:t>Hızlanma sırasında elektrik motoru kullanılır.</a:t>
            </a:r>
          </a:p>
          <a:p>
            <a:pPr marL="285750" indent="-285750" algn="l">
              <a:buFont typeface="Wingdings" panose="05000000000000000000" pitchFamily="2" charset="2"/>
              <a:buChar char="Ø"/>
            </a:pPr>
            <a:r>
              <a:rPr lang="tr-TR" sz="1800" dirty="0">
                <a:latin typeface="Myriad Pro" panose="020B0503030403020204"/>
              </a:rPr>
              <a:t>HEV bataryası dışarıdan şarj edilemez </a:t>
            </a:r>
            <a:r>
              <a:rPr lang="tr-TR" sz="1800" dirty="0">
                <a:latin typeface="Myriad Pro" panose="020B0503030403020204"/>
                <a:sym typeface="Wingdings" panose="05000000000000000000" pitchFamily="2" charset="2"/>
              </a:rPr>
              <a:t> frenleme sırasında veya araç yavaşladığında şarj edilir.</a:t>
            </a:r>
          </a:p>
          <a:p>
            <a:pPr marL="285750" indent="-285750" algn="l">
              <a:buFont typeface="Wingdings" panose="05000000000000000000" pitchFamily="2" charset="2"/>
              <a:buChar char="Ø"/>
            </a:pPr>
            <a:r>
              <a:rPr lang="tr-TR" sz="1800" dirty="0">
                <a:latin typeface="Myriad Pro" panose="020B0503030403020204"/>
              </a:rPr>
              <a:t>Daha düşük yakıt tüketimi ve egzoz emisyonları sağlar.</a:t>
            </a:r>
          </a:p>
        </p:txBody>
      </p:sp>
    </p:spTree>
    <p:extLst>
      <p:ext uri="{BB962C8B-B14F-4D97-AF65-F5344CB8AC3E}">
        <p14:creationId xmlns:p14="http://schemas.microsoft.com/office/powerpoint/2010/main" val="38559115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Elektrifikasyon – Araç Türleri </a:t>
            </a: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4" name="Content Placeholder 3">
            <a:extLst>
              <a:ext uri="{FF2B5EF4-FFF2-40B4-BE49-F238E27FC236}">
                <a16:creationId xmlns:a16="http://schemas.microsoft.com/office/drawing/2014/main" id="{941A3125-440B-4019-BF66-4F9C75F71360}"/>
              </a:ext>
            </a:extLst>
          </p:cNvPr>
          <p:cNvSpPr txBox="1">
            <a:spLocks/>
          </p:cNvSpPr>
          <p:nvPr/>
        </p:nvSpPr>
        <p:spPr>
          <a:xfrm>
            <a:off x="822770" y="2555913"/>
            <a:ext cx="7087341"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endParaRPr lang="tr-TR" sz="1800" dirty="0">
              <a:latin typeface="Myriad Pro" panose="020B0503030403020204"/>
            </a:endParaRPr>
          </a:p>
        </p:txBody>
      </p:sp>
      <p:sp>
        <p:nvSpPr>
          <p:cNvPr id="9" name="Content Placeholder 3">
            <a:extLst>
              <a:ext uri="{FF2B5EF4-FFF2-40B4-BE49-F238E27FC236}">
                <a16:creationId xmlns:a16="http://schemas.microsoft.com/office/drawing/2014/main" id="{8B028399-D464-44EB-8D8F-D1D978642B58}"/>
              </a:ext>
            </a:extLst>
          </p:cNvPr>
          <p:cNvSpPr txBox="1">
            <a:spLocks/>
          </p:cNvSpPr>
          <p:nvPr/>
        </p:nvSpPr>
        <p:spPr>
          <a:xfrm>
            <a:off x="448196" y="2555913"/>
            <a:ext cx="10921034"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tr-TR" sz="1800" b="1" u="sng" dirty="0">
              <a:latin typeface="Myriad Pro" panose="020B0503030403020204"/>
            </a:endParaRPr>
          </a:p>
          <a:p>
            <a:pPr algn="l"/>
            <a:r>
              <a:rPr lang="tr-TR" sz="1800" b="1" u="sng" dirty="0">
                <a:latin typeface="Myriad Pro" panose="020B0503030403020204"/>
              </a:rPr>
              <a:t>Kablo ile şarj edilebilen (Plug-in) </a:t>
            </a:r>
            <a:r>
              <a:rPr lang="tr-TR" sz="1800" b="1" u="sng" dirty="0" err="1">
                <a:latin typeface="Myriad Pro" panose="020B0503030403020204"/>
              </a:rPr>
              <a:t>hibrit</a:t>
            </a:r>
            <a:r>
              <a:rPr lang="tr-TR" sz="1800" b="1" u="sng" dirty="0">
                <a:latin typeface="Myriad Pro" panose="020B0503030403020204"/>
              </a:rPr>
              <a:t> araçlar (PHEV)</a:t>
            </a:r>
          </a:p>
          <a:p>
            <a:pPr algn="l"/>
            <a:endParaRPr lang="tr-TR" sz="1800" b="1" dirty="0">
              <a:latin typeface="Myriad Pro" panose="020B0503030403020204"/>
            </a:endParaRPr>
          </a:p>
          <a:p>
            <a:pPr marL="285750" indent="-285750" algn="l">
              <a:buFont typeface="Wingdings" panose="05000000000000000000" pitchFamily="2" charset="2"/>
              <a:buChar char="Ø"/>
            </a:pPr>
            <a:r>
              <a:rPr lang="tr-TR" sz="1800" dirty="0">
                <a:latin typeface="Myriad Pro" panose="020B0503030403020204"/>
              </a:rPr>
              <a:t>Elektrik motoru ve içten yanmalı motor birlikte veya ayrı ayrı çalışabilir.</a:t>
            </a:r>
          </a:p>
          <a:p>
            <a:pPr marL="285750" indent="-285750" algn="l">
              <a:buFont typeface="Wingdings" panose="05000000000000000000" pitchFamily="2" charset="2"/>
              <a:buChar char="Ø"/>
            </a:pPr>
            <a:r>
              <a:rPr lang="sv-SE" sz="1800" dirty="0">
                <a:latin typeface="Myriad Pro" panose="020B0503030403020204"/>
              </a:rPr>
              <a:t>Batarya, şebeke altyapısından şarj edilebilir.</a:t>
            </a:r>
          </a:p>
          <a:p>
            <a:pPr marL="285750" indent="-285750" algn="l">
              <a:buFont typeface="Wingdings" panose="05000000000000000000" pitchFamily="2" charset="2"/>
              <a:buChar char="Ø"/>
            </a:pPr>
            <a:r>
              <a:rPr lang="tr-TR" sz="1800" dirty="0">
                <a:latin typeface="Myriad Pro" panose="020B0503030403020204"/>
              </a:rPr>
              <a:t>İçten yanmalı motor, yüksek güç gerektiğinde veya batarya şarjı düşük olduğunda elektrik motoruna destek olur.</a:t>
            </a:r>
          </a:p>
          <a:p>
            <a:pPr marL="285750" indent="-285750" algn="l">
              <a:buFont typeface="Wingdings" panose="05000000000000000000" pitchFamily="2" charset="2"/>
              <a:buChar char="Ø"/>
            </a:pPr>
            <a:r>
              <a:rPr lang="tr-TR" sz="1800" dirty="0">
                <a:latin typeface="Myriad Pro" panose="020B0503030403020204"/>
              </a:rPr>
              <a:t>Elektrikli sürüş menzili, </a:t>
            </a:r>
            <a:r>
              <a:rPr lang="tr-TR" sz="1800" dirty="0" err="1">
                <a:latin typeface="Myriad Pro" panose="020B0503030403020204"/>
              </a:rPr>
              <a:t>BEV'lere</a:t>
            </a:r>
            <a:r>
              <a:rPr lang="tr-TR" sz="1800" dirty="0">
                <a:latin typeface="Myriad Pro" panose="020B0503030403020204"/>
              </a:rPr>
              <a:t> göre daha kısadır (20-85 km).</a:t>
            </a:r>
          </a:p>
          <a:p>
            <a:pPr marL="285750" indent="-285750" algn="l">
              <a:buFont typeface="Wingdings" panose="05000000000000000000" pitchFamily="2" charset="2"/>
              <a:buChar char="Ø"/>
            </a:pPr>
            <a:r>
              <a:rPr lang="tr-TR" sz="1800" dirty="0">
                <a:latin typeface="Myriad Pro" panose="020B0503030403020204"/>
              </a:rPr>
              <a:t>Bataryalar, daha küçük kapasitelere sahiptir.</a:t>
            </a:r>
          </a:p>
        </p:txBody>
      </p:sp>
    </p:spTree>
    <p:extLst>
      <p:ext uri="{BB962C8B-B14F-4D97-AF65-F5344CB8AC3E}">
        <p14:creationId xmlns:p14="http://schemas.microsoft.com/office/powerpoint/2010/main" val="31368995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r>
              <a:rPr lang="tr-TR" sz="1800" b="1" dirty="0">
                <a:latin typeface="Myriad Pro" panose="020B0503030403020204"/>
              </a:rPr>
              <a:t>Küresel kurulu hidroelektrik kapasitesi </a:t>
            </a:r>
          </a:p>
          <a:p>
            <a:r>
              <a:rPr lang="tr-TR" sz="1800" dirty="0">
                <a:latin typeface="Myriad Pro" panose="020B0503030403020204"/>
              </a:rPr>
              <a:t>2020'de hidroelektrik, küresel elektrik üretiminin %17'sini sağladı ve kömür ve doğalgazdan sonra üçüncü en büyük kaynak oldu.</a:t>
            </a:r>
          </a:p>
          <a:p>
            <a:r>
              <a:rPr lang="tr-TR" sz="1800" dirty="0">
                <a:latin typeface="Myriad Pro" panose="020B0503030403020204"/>
              </a:rPr>
              <a:t>Son 20 yılda, hidroelektrik kapasitesi küresel olarak %70 arttı. Ancak, rüzgar, güneş PV, kömür ve doğalgazın büyümesi nedeniyle hidroelektriğin toplam üretimdeki payı sabit kaldı.</a:t>
            </a:r>
          </a:p>
          <a:p>
            <a:r>
              <a:rPr lang="tr-TR" sz="1800" dirty="0">
                <a:latin typeface="Myriad Pro" panose="020B0503030403020204"/>
              </a:rPr>
              <a:t>Çin, hidroelektrik kapasitesini 2022'de 368 </a:t>
            </a:r>
            <a:r>
              <a:rPr lang="tr-TR" sz="1800" dirty="0" err="1">
                <a:latin typeface="Myriad Pro" panose="020B0503030403020204"/>
              </a:rPr>
              <a:t>GW'a</a:t>
            </a:r>
            <a:r>
              <a:rPr lang="tr-TR" sz="1800" dirty="0">
                <a:latin typeface="Myriad Pro" panose="020B0503030403020204"/>
              </a:rPr>
              <a:t> </a:t>
            </a:r>
            <a:r>
              <a:rPr lang="tr-TR" sz="1800" dirty="0" err="1">
                <a:latin typeface="Myriad Pro" panose="020B0503030403020204"/>
              </a:rPr>
              <a:t>çıkardı.Çin'in</a:t>
            </a:r>
            <a:r>
              <a:rPr lang="tr-TR" sz="1800" dirty="0">
                <a:latin typeface="Myriad Pro" panose="020B0503030403020204"/>
              </a:rPr>
              <a:t> hidroelektrik kapasitesi, Brezilya, Kanada, Amerika Birleşik Devletleri ve Rusya'nın toplam kapasitesini aşıyor.</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Hidroelektrik Santraller</a:t>
            </a:r>
            <a:endParaRPr lang="en-US" sz="3200" b="1" dirty="0"/>
          </a:p>
        </p:txBody>
      </p:sp>
      <p:pic>
        <p:nvPicPr>
          <p:cNvPr id="3" name="Picture 2">
            <a:extLst>
              <a:ext uri="{FF2B5EF4-FFF2-40B4-BE49-F238E27FC236}">
                <a16:creationId xmlns:a16="http://schemas.microsoft.com/office/drawing/2014/main" id="{0AECE5C5-016A-4C77-87C2-9CBA588F7CEC}"/>
              </a:ext>
            </a:extLst>
          </p:cNvPr>
          <p:cNvPicPr>
            <a:picLocks noChangeAspect="1"/>
          </p:cNvPicPr>
          <p:nvPr/>
        </p:nvPicPr>
        <p:blipFill>
          <a:blip r:embed="rId3"/>
          <a:stretch>
            <a:fillRect/>
          </a:stretch>
        </p:blipFill>
        <p:spPr>
          <a:xfrm>
            <a:off x="7062348" y="1030307"/>
            <a:ext cx="4701466" cy="2759905"/>
          </a:xfrm>
          <a:prstGeom prst="rect">
            <a:avLst/>
          </a:prstGeom>
        </p:spPr>
      </p:pic>
      <p:pic>
        <p:nvPicPr>
          <p:cNvPr id="5" name="Picture 4">
            <a:extLst>
              <a:ext uri="{FF2B5EF4-FFF2-40B4-BE49-F238E27FC236}">
                <a16:creationId xmlns:a16="http://schemas.microsoft.com/office/drawing/2014/main" id="{643407F5-CA8A-4D8C-A3B2-16C5A13CEFE1}"/>
              </a:ext>
            </a:extLst>
          </p:cNvPr>
          <p:cNvPicPr>
            <a:picLocks noChangeAspect="1"/>
          </p:cNvPicPr>
          <p:nvPr/>
        </p:nvPicPr>
        <p:blipFill>
          <a:blip r:embed="rId4"/>
          <a:stretch>
            <a:fillRect/>
          </a:stretch>
        </p:blipFill>
        <p:spPr>
          <a:xfrm>
            <a:off x="7272195" y="3936529"/>
            <a:ext cx="4281772" cy="2140886"/>
          </a:xfrm>
          <a:prstGeom prst="rect">
            <a:avLst/>
          </a:prstGeom>
        </p:spPr>
      </p:pic>
    </p:spTree>
    <p:extLst>
      <p:ext uri="{BB962C8B-B14F-4D97-AF65-F5344CB8AC3E}">
        <p14:creationId xmlns:p14="http://schemas.microsoft.com/office/powerpoint/2010/main" val="25241629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Elektrifikasyon – Araç Türleri </a:t>
            </a: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4" name="Content Placeholder 3">
            <a:extLst>
              <a:ext uri="{FF2B5EF4-FFF2-40B4-BE49-F238E27FC236}">
                <a16:creationId xmlns:a16="http://schemas.microsoft.com/office/drawing/2014/main" id="{941A3125-440B-4019-BF66-4F9C75F71360}"/>
              </a:ext>
            </a:extLst>
          </p:cNvPr>
          <p:cNvSpPr txBox="1">
            <a:spLocks/>
          </p:cNvSpPr>
          <p:nvPr/>
        </p:nvSpPr>
        <p:spPr>
          <a:xfrm>
            <a:off x="822770" y="2555913"/>
            <a:ext cx="7087341"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endParaRPr lang="tr-TR" sz="1800" dirty="0">
              <a:latin typeface="Myriad Pro" panose="020B0503030403020204"/>
            </a:endParaRPr>
          </a:p>
        </p:txBody>
      </p:sp>
      <p:sp>
        <p:nvSpPr>
          <p:cNvPr id="9" name="Content Placeholder 3">
            <a:extLst>
              <a:ext uri="{FF2B5EF4-FFF2-40B4-BE49-F238E27FC236}">
                <a16:creationId xmlns:a16="http://schemas.microsoft.com/office/drawing/2014/main" id="{8B028399-D464-44EB-8D8F-D1D978642B58}"/>
              </a:ext>
            </a:extLst>
          </p:cNvPr>
          <p:cNvSpPr txBox="1">
            <a:spLocks/>
          </p:cNvSpPr>
          <p:nvPr/>
        </p:nvSpPr>
        <p:spPr>
          <a:xfrm>
            <a:off x="390540" y="2274761"/>
            <a:ext cx="6797660" cy="3438488"/>
          </a:xfrm>
          <a:prstGeom prst="rect">
            <a:avLst/>
          </a:prstGeom>
        </p:spPr>
        <p:txBody>
          <a:bodyPr vert="horz" lIns="91440" tIns="45720" rIns="91440" bIns="45720" rtlCol="0">
            <a:normAutofit fontScale="85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600"/>
              </a:spcBef>
            </a:pPr>
            <a:endParaRPr lang="tr-TR" sz="1800" b="1" u="sng" dirty="0">
              <a:latin typeface="Myriad Pro" panose="020B0503030403020204"/>
            </a:endParaRPr>
          </a:p>
          <a:p>
            <a:pPr algn="l">
              <a:spcBef>
                <a:spcPts val="600"/>
              </a:spcBef>
            </a:pPr>
            <a:r>
              <a:rPr lang="tr-TR" sz="1800" b="1" u="sng" dirty="0">
                <a:latin typeface="Myriad Pro" panose="020B0503030403020204"/>
              </a:rPr>
              <a:t>Toplu Taşımada Elektrikli Otobüsler </a:t>
            </a:r>
          </a:p>
          <a:p>
            <a:pPr algn="l">
              <a:spcBef>
                <a:spcPts val="600"/>
              </a:spcBef>
            </a:pPr>
            <a:endParaRPr lang="tr-TR" sz="1800" b="1" dirty="0">
              <a:latin typeface="Myriad Pro" panose="020B0503030403020204"/>
            </a:endParaRPr>
          </a:p>
          <a:p>
            <a:pPr marL="285750" indent="-285750" algn="l">
              <a:lnSpc>
                <a:spcPct val="150000"/>
              </a:lnSpc>
              <a:spcBef>
                <a:spcPts val="600"/>
              </a:spcBef>
              <a:buFont typeface="Wingdings" panose="05000000000000000000" pitchFamily="2" charset="2"/>
              <a:buChar char="Ø"/>
            </a:pPr>
            <a:r>
              <a:rPr lang="tr-TR" sz="1800" dirty="0"/>
              <a:t>Paris Anlaşması </a:t>
            </a:r>
            <a:r>
              <a:rPr lang="tr-TR" sz="1800" dirty="0">
                <a:sym typeface="Wingdings" panose="05000000000000000000" pitchFamily="2" charset="2"/>
              </a:rPr>
              <a:t> düşük karbonlu ulaşım  alternatif yakıtlı ve elektrikli otobüslere geçiş </a:t>
            </a:r>
          </a:p>
          <a:p>
            <a:pPr marL="285750" indent="-285750" algn="l">
              <a:lnSpc>
                <a:spcPct val="150000"/>
              </a:lnSpc>
              <a:spcBef>
                <a:spcPts val="600"/>
              </a:spcBef>
              <a:buFont typeface="Wingdings" panose="05000000000000000000" pitchFamily="2" charset="2"/>
              <a:buChar char="Ø"/>
            </a:pPr>
            <a:r>
              <a:rPr lang="en-US" sz="1800" dirty="0"/>
              <a:t> </a:t>
            </a:r>
            <a:r>
              <a:rPr lang="tr-TR" sz="1800" dirty="0"/>
              <a:t>Sera gazı emisyonlarının azaltılması </a:t>
            </a:r>
            <a:r>
              <a:rPr lang="tr-TR" sz="1800" dirty="0">
                <a:sym typeface="Wingdings" panose="05000000000000000000" pitchFamily="2" charset="2"/>
              </a:rPr>
              <a:t> halk sağlığında iyileşme  gürültü kirliliğinin azaltılması </a:t>
            </a:r>
          </a:p>
          <a:p>
            <a:pPr marL="285750" indent="-285750" algn="l">
              <a:lnSpc>
                <a:spcPct val="150000"/>
              </a:lnSpc>
              <a:spcBef>
                <a:spcPts val="600"/>
              </a:spcBef>
              <a:buFont typeface="Wingdings" panose="05000000000000000000" pitchFamily="2" charset="2"/>
              <a:buChar char="Ø"/>
            </a:pPr>
            <a:r>
              <a:rPr lang="tr-TR" sz="1800" dirty="0"/>
              <a:t>Dizel otobüsler hala şehir içi otobüs filo</a:t>
            </a:r>
            <a:r>
              <a:rPr lang="en-US" sz="1800" dirty="0"/>
              <a:t>l</a:t>
            </a:r>
            <a:r>
              <a:rPr lang="tr-TR" sz="1800" dirty="0"/>
              <a:t>arının </a:t>
            </a:r>
            <a:r>
              <a:rPr lang="tr-TR" sz="1800" dirty="0" err="1"/>
              <a:t>nun</a:t>
            </a:r>
            <a:r>
              <a:rPr lang="tr-TR" sz="1800" dirty="0"/>
              <a:t> en büyük bölümünü oluşturmaktadır.</a:t>
            </a:r>
          </a:p>
          <a:p>
            <a:pPr marL="285750" indent="-285750" algn="l">
              <a:lnSpc>
                <a:spcPct val="150000"/>
              </a:lnSpc>
              <a:spcBef>
                <a:spcPts val="600"/>
              </a:spcBef>
              <a:buFont typeface="Wingdings" panose="05000000000000000000" pitchFamily="2" charset="2"/>
              <a:buChar char="Ø"/>
            </a:pPr>
            <a:r>
              <a:rPr lang="tr-TR" sz="1800" dirty="0"/>
              <a:t> </a:t>
            </a:r>
            <a:r>
              <a:rPr lang="en-US" sz="1800" dirty="0" err="1"/>
              <a:t>Elektrikli</a:t>
            </a:r>
            <a:r>
              <a:rPr lang="en-US" sz="1800" dirty="0"/>
              <a:t> </a:t>
            </a:r>
            <a:r>
              <a:rPr lang="en-US" sz="1800" dirty="0" err="1"/>
              <a:t>otobüsler</a:t>
            </a:r>
            <a:r>
              <a:rPr lang="tr-TR" sz="1800" dirty="0"/>
              <a:t> </a:t>
            </a:r>
            <a:r>
              <a:rPr lang="tr-TR" sz="1800" dirty="0">
                <a:sym typeface="Wingdings" panose="05000000000000000000" pitchFamily="2" charset="2"/>
              </a:rPr>
              <a:t></a:t>
            </a:r>
            <a:r>
              <a:rPr lang="en-US" sz="1800" dirty="0"/>
              <a:t> </a:t>
            </a:r>
            <a:r>
              <a:rPr lang="en-US" sz="1800" dirty="0" err="1"/>
              <a:t>batarya</a:t>
            </a:r>
            <a:r>
              <a:rPr lang="en-US" sz="1800" dirty="0"/>
              <a:t> </a:t>
            </a:r>
            <a:r>
              <a:rPr lang="en-US" sz="1800" dirty="0" err="1"/>
              <a:t>elektrikli</a:t>
            </a:r>
            <a:r>
              <a:rPr lang="en-US" sz="1800" dirty="0"/>
              <a:t>, </a:t>
            </a:r>
            <a:r>
              <a:rPr lang="en-US" sz="1800" dirty="0" err="1"/>
              <a:t>yakıt</a:t>
            </a:r>
            <a:r>
              <a:rPr lang="en-US" sz="1800" dirty="0"/>
              <a:t> </a:t>
            </a:r>
            <a:r>
              <a:rPr lang="en-US" sz="1800" dirty="0" err="1"/>
              <a:t>hücreli</a:t>
            </a:r>
            <a:r>
              <a:rPr lang="en-US" sz="1800" dirty="0"/>
              <a:t> (FCEB) </a:t>
            </a:r>
            <a:r>
              <a:rPr lang="en-US" sz="1800" dirty="0" err="1"/>
              <a:t>ve</a:t>
            </a:r>
            <a:r>
              <a:rPr lang="en-US" sz="1800" dirty="0"/>
              <a:t> plug-in </a:t>
            </a:r>
            <a:r>
              <a:rPr lang="en-US" sz="1800" dirty="0" err="1"/>
              <a:t>hibri</a:t>
            </a:r>
            <a:r>
              <a:rPr lang="tr-TR" sz="1800" dirty="0"/>
              <a:t>t</a:t>
            </a:r>
            <a:endParaRPr lang="en-US" sz="1800" dirty="0"/>
          </a:p>
        </p:txBody>
      </p:sp>
      <p:pic>
        <p:nvPicPr>
          <p:cNvPr id="6" name="Picture 5">
            <a:extLst>
              <a:ext uri="{FF2B5EF4-FFF2-40B4-BE49-F238E27FC236}">
                <a16:creationId xmlns:a16="http://schemas.microsoft.com/office/drawing/2014/main" id="{793FA702-E54D-4657-9D38-8E660945F4C9}"/>
              </a:ext>
            </a:extLst>
          </p:cNvPr>
          <p:cNvPicPr>
            <a:picLocks noChangeAspect="1"/>
          </p:cNvPicPr>
          <p:nvPr/>
        </p:nvPicPr>
        <p:blipFill>
          <a:blip r:embed="rId3"/>
          <a:stretch>
            <a:fillRect/>
          </a:stretch>
        </p:blipFill>
        <p:spPr>
          <a:xfrm>
            <a:off x="7699463" y="2032612"/>
            <a:ext cx="4101997" cy="2792776"/>
          </a:xfrm>
          <a:prstGeom prst="rect">
            <a:avLst/>
          </a:prstGeom>
        </p:spPr>
      </p:pic>
      <p:pic>
        <p:nvPicPr>
          <p:cNvPr id="7" name="Picture 6">
            <a:extLst>
              <a:ext uri="{FF2B5EF4-FFF2-40B4-BE49-F238E27FC236}">
                <a16:creationId xmlns:a16="http://schemas.microsoft.com/office/drawing/2014/main" id="{B9CD246D-6065-4840-B876-0668E20189DB}"/>
              </a:ext>
            </a:extLst>
          </p:cNvPr>
          <p:cNvPicPr>
            <a:picLocks noChangeAspect="1"/>
          </p:cNvPicPr>
          <p:nvPr/>
        </p:nvPicPr>
        <p:blipFill>
          <a:blip r:embed="rId4"/>
          <a:stretch>
            <a:fillRect/>
          </a:stretch>
        </p:blipFill>
        <p:spPr>
          <a:xfrm>
            <a:off x="8390618" y="4285494"/>
            <a:ext cx="2857500" cy="1600200"/>
          </a:xfrm>
          <a:prstGeom prst="rect">
            <a:avLst/>
          </a:prstGeom>
        </p:spPr>
      </p:pic>
    </p:spTree>
    <p:extLst>
      <p:ext uri="{BB962C8B-B14F-4D97-AF65-F5344CB8AC3E}">
        <p14:creationId xmlns:p14="http://schemas.microsoft.com/office/powerpoint/2010/main" val="19797841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Elektrifikasyon – Araç Türleri </a:t>
            </a: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4" name="Content Placeholder 3">
            <a:extLst>
              <a:ext uri="{FF2B5EF4-FFF2-40B4-BE49-F238E27FC236}">
                <a16:creationId xmlns:a16="http://schemas.microsoft.com/office/drawing/2014/main" id="{941A3125-440B-4019-BF66-4F9C75F71360}"/>
              </a:ext>
            </a:extLst>
          </p:cNvPr>
          <p:cNvSpPr txBox="1">
            <a:spLocks/>
          </p:cNvSpPr>
          <p:nvPr/>
        </p:nvSpPr>
        <p:spPr>
          <a:xfrm>
            <a:off x="822770" y="2555913"/>
            <a:ext cx="7087341"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endParaRPr lang="tr-TR" sz="1800" dirty="0">
              <a:latin typeface="Myriad Pro" panose="020B0503030403020204"/>
            </a:endParaRPr>
          </a:p>
        </p:txBody>
      </p:sp>
      <p:sp>
        <p:nvSpPr>
          <p:cNvPr id="9" name="Content Placeholder 3">
            <a:extLst>
              <a:ext uri="{FF2B5EF4-FFF2-40B4-BE49-F238E27FC236}">
                <a16:creationId xmlns:a16="http://schemas.microsoft.com/office/drawing/2014/main" id="{8B028399-D464-44EB-8D8F-D1D978642B58}"/>
              </a:ext>
            </a:extLst>
          </p:cNvPr>
          <p:cNvSpPr txBox="1">
            <a:spLocks/>
          </p:cNvSpPr>
          <p:nvPr/>
        </p:nvSpPr>
        <p:spPr>
          <a:xfrm>
            <a:off x="448196" y="2286000"/>
            <a:ext cx="10921034" cy="3708401"/>
          </a:xfrm>
          <a:prstGeom prst="rect">
            <a:avLst/>
          </a:prstGeom>
        </p:spPr>
        <p:txBody>
          <a:bodyPr vert="horz" lIns="91440" tIns="45720" rIns="91440" bIns="45720" rtlCol="0">
            <a:normAutofit fontScale="6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tr-TR" sz="1800" b="1" u="sng" dirty="0">
              <a:latin typeface="Myriad Pro" panose="020B0503030403020204"/>
            </a:endParaRPr>
          </a:p>
          <a:p>
            <a:pPr algn="l"/>
            <a:r>
              <a:rPr lang="tr-TR" sz="1800" b="1" u="sng" dirty="0">
                <a:latin typeface="Myriad Pro" panose="020B0503030403020204"/>
              </a:rPr>
              <a:t>Toplu Taşımada Elektrikli Otobüsler </a:t>
            </a:r>
          </a:p>
          <a:p>
            <a:pPr algn="l"/>
            <a:endParaRPr lang="tr-TR" sz="1800" b="1" dirty="0">
              <a:latin typeface="Myriad Pro" panose="020B0503030403020204"/>
            </a:endParaRPr>
          </a:p>
          <a:p>
            <a:pPr marL="285750" indent="-285750" algn="l">
              <a:lnSpc>
                <a:spcPct val="150000"/>
              </a:lnSpc>
              <a:buFont typeface="Wingdings" panose="05000000000000000000" pitchFamily="2" charset="2"/>
              <a:buChar char="Ø"/>
            </a:pPr>
            <a:r>
              <a:rPr lang="tr-TR" dirty="0"/>
              <a:t>Elektrikli otobüsler</a:t>
            </a:r>
            <a:r>
              <a:rPr lang="tr-TR" dirty="0">
                <a:sym typeface="Wingdings" panose="05000000000000000000" pitchFamily="2" charset="2"/>
              </a:rPr>
              <a:t> 2023  küresel ölçekte 50,000 adet satıldı</a:t>
            </a:r>
          </a:p>
          <a:p>
            <a:pPr lvl="3" algn="l">
              <a:lnSpc>
                <a:spcPct val="150000"/>
              </a:lnSpc>
            </a:pPr>
            <a:r>
              <a:rPr lang="tr-TR" dirty="0">
                <a:sym typeface="Wingdings" panose="05000000000000000000" pitchFamily="2" charset="2"/>
              </a:rPr>
              <a:t>                  2027  toplam 670,000 adete ulaşması öngörülüyor</a:t>
            </a:r>
          </a:p>
          <a:p>
            <a:pPr marL="285750" indent="-285750" algn="l">
              <a:lnSpc>
                <a:spcPct val="150000"/>
              </a:lnSpc>
              <a:buFont typeface="Wingdings" panose="05000000000000000000" pitchFamily="2" charset="2"/>
              <a:buChar char="Ø"/>
            </a:pPr>
            <a:r>
              <a:rPr lang="tr-TR" dirty="0">
                <a:sym typeface="Wingdings" panose="05000000000000000000" pitchFamily="2" charset="2"/>
              </a:rPr>
              <a:t>Çin  Elektrikli otobüs pazarında lider durumda (2023 160,000 adet)</a:t>
            </a:r>
            <a:endParaRPr lang="en-US" dirty="0"/>
          </a:p>
          <a:p>
            <a:pPr marL="285750" indent="-285750" algn="l">
              <a:lnSpc>
                <a:spcPct val="150000"/>
              </a:lnSpc>
              <a:buFont typeface="Wingdings" panose="05000000000000000000" pitchFamily="2" charset="2"/>
              <a:buChar char="Ø"/>
            </a:pPr>
            <a:r>
              <a:rPr lang="tr-TR" dirty="0">
                <a:sym typeface="Wingdings" panose="05000000000000000000" pitchFamily="2" charset="2"/>
              </a:rPr>
              <a:t>ABD ve Kanada  elektrikli otobüs sektöründe hızlı gelişme gösteriyor</a:t>
            </a:r>
          </a:p>
          <a:p>
            <a:pPr marL="285750" indent="-285750" algn="l">
              <a:lnSpc>
                <a:spcPct val="150000"/>
              </a:lnSpc>
              <a:buFont typeface="Wingdings" panose="05000000000000000000" pitchFamily="2" charset="2"/>
              <a:buChar char="Ø"/>
            </a:pPr>
            <a:r>
              <a:rPr lang="tr-TR" dirty="0">
                <a:sym typeface="Wingdings" panose="05000000000000000000" pitchFamily="2" charset="2"/>
              </a:rPr>
              <a:t>ABD 2023’de 6147 elektrikli otobüs (%66 artış)  yakıt hücreli otobüsler 327 adet </a:t>
            </a:r>
          </a:p>
          <a:p>
            <a:pPr marL="285750" indent="-285750" algn="l">
              <a:lnSpc>
                <a:spcPct val="150000"/>
              </a:lnSpc>
              <a:buFont typeface="Wingdings" panose="05000000000000000000" pitchFamily="2" charset="2"/>
              <a:buChar char="Ø"/>
            </a:pPr>
            <a:r>
              <a:rPr lang="tr-TR" dirty="0">
                <a:sym typeface="Wingdings" panose="05000000000000000000" pitchFamily="2" charset="2"/>
              </a:rPr>
              <a:t>Hindistan  2025 yılında küresel elektrikli otobüslerin %10’una ulaşması bekleniyor </a:t>
            </a:r>
          </a:p>
          <a:p>
            <a:pPr marL="285750" indent="-285750" algn="l">
              <a:lnSpc>
                <a:spcPct val="150000"/>
              </a:lnSpc>
              <a:buFont typeface="Wingdings" panose="05000000000000000000" pitchFamily="2" charset="2"/>
              <a:buChar char="Ø"/>
            </a:pPr>
            <a:r>
              <a:rPr lang="tr-TR" dirty="0">
                <a:sym typeface="Wingdings" panose="05000000000000000000" pitchFamily="2" charset="2"/>
              </a:rPr>
              <a:t>Latin Amerika  2030 yılında  25000 elektrikli otobüs </a:t>
            </a:r>
          </a:p>
          <a:p>
            <a:pPr marL="285750" indent="-285750">
              <a:lnSpc>
                <a:spcPct val="150000"/>
              </a:lnSpc>
              <a:buFont typeface="Wingdings" panose="05000000000000000000" pitchFamily="2" charset="2"/>
              <a:buChar char="Ø"/>
            </a:pPr>
            <a:endParaRPr lang="tr-TR" dirty="0"/>
          </a:p>
          <a:p>
            <a:pPr marL="285750" indent="-285750">
              <a:lnSpc>
                <a:spcPct val="150000"/>
              </a:lnSpc>
              <a:buFont typeface="Wingdings" panose="05000000000000000000" pitchFamily="2" charset="2"/>
              <a:buChar char="Ø"/>
            </a:pPr>
            <a:endParaRPr lang="tr-TR" dirty="0"/>
          </a:p>
        </p:txBody>
      </p:sp>
      <p:pic>
        <p:nvPicPr>
          <p:cNvPr id="6" name="Picture 5">
            <a:extLst>
              <a:ext uri="{FF2B5EF4-FFF2-40B4-BE49-F238E27FC236}">
                <a16:creationId xmlns:a16="http://schemas.microsoft.com/office/drawing/2014/main" id="{2FACA5DE-B74A-47D4-A000-E51F195E5D16}"/>
              </a:ext>
            </a:extLst>
          </p:cNvPr>
          <p:cNvPicPr>
            <a:picLocks noChangeAspect="1"/>
          </p:cNvPicPr>
          <p:nvPr/>
        </p:nvPicPr>
        <p:blipFill>
          <a:blip r:embed="rId3"/>
          <a:stretch>
            <a:fillRect/>
          </a:stretch>
        </p:blipFill>
        <p:spPr>
          <a:xfrm>
            <a:off x="7932145" y="1779304"/>
            <a:ext cx="4101997" cy="2792776"/>
          </a:xfrm>
          <a:prstGeom prst="rect">
            <a:avLst/>
          </a:prstGeom>
        </p:spPr>
      </p:pic>
      <p:pic>
        <p:nvPicPr>
          <p:cNvPr id="7" name="Picture 6">
            <a:extLst>
              <a:ext uri="{FF2B5EF4-FFF2-40B4-BE49-F238E27FC236}">
                <a16:creationId xmlns:a16="http://schemas.microsoft.com/office/drawing/2014/main" id="{BC4FB5F4-E189-4053-A6C3-3DF797591AD3}"/>
              </a:ext>
            </a:extLst>
          </p:cNvPr>
          <p:cNvPicPr>
            <a:picLocks noChangeAspect="1"/>
          </p:cNvPicPr>
          <p:nvPr/>
        </p:nvPicPr>
        <p:blipFill>
          <a:blip r:embed="rId4"/>
          <a:stretch>
            <a:fillRect/>
          </a:stretch>
        </p:blipFill>
        <p:spPr>
          <a:xfrm>
            <a:off x="8623300" y="4032186"/>
            <a:ext cx="2857500" cy="1600200"/>
          </a:xfrm>
          <a:prstGeom prst="rect">
            <a:avLst/>
          </a:prstGeom>
        </p:spPr>
      </p:pic>
    </p:spTree>
    <p:extLst>
      <p:ext uri="{BB962C8B-B14F-4D97-AF65-F5344CB8AC3E}">
        <p14:creationId xmlns:p14="http://schemas.microsoft.com/office/powerpoint/2010/main" val="11182321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Elektrifikasyon – Araç Türleri </a:t>
            </a: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4" name="Content Placeholder 3">
            <a:extLst>
              <a:ext uri="{FF2B5EF4-FFF2-40B4-BE49-F238E27FC236}">
                <a16:creationId xmlns:a16="http://schemas.microsoft.com/office/drawing/2014/main" id="{941A3125-440B-4019-BF66-4F9C75F71360}"/>
              </a:ext>
            </a:extLst>
          </p:cNvPr>
          <p:cNvSpPr txBox="1">
            <a:spLocks/>
          </p:cNvSpPr>
          <p:nvPr/>
        </p:nvSpPr>
        <p:spPr>
          <a:xfrm>
            <a:off x="822770" y="2555913"/>
            <a:ext cx="7087341"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endParaRPr lang="tr-TR" sz="1800" dirty="0">
              <a:latin typeface="Myriad Pro" panose="020B0503030403020204"/>
            </a:endParaRPr>
          </a:p>
        </p:txBody>
      </p:sp>
      <p:sp>
        <p:nvSpPr>
          <p:cNvPr id="9" name="Content Placeholder 3">
            <a:extLst>
              <a:ext uri="{FF2B5EF4-FFF2-40B4-BE49-F238E27FC236}">
                <a16:creationId xmlns:a16="http://schemas.microsoft.com/office/drawing/2014/main" id="{8B028399-D464-44EB-8D8F-D1D978642B58}"/>
              </a:ext>
            </a:extLst>
          </p:cNvPr>
          <p:cNvSpPr txBox="1">
            <a:spLocks/>
          </p:cNvSpPr>
          <p:nvPr/>
        </p:nvSpPr>
        <p:spPr>
          <a:xfrm>
            <a:off x="390540" y="2274761"/>
            <a:ext cx="6073760" cy="3438488"/>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600"/>
              </a:spcBef>
            </a:pPr>
            <a:endParaRPr lang="tr-TR" sz="1800" b="1" u="sng" dirty="0">
              <a:latin typeface="Myriad Pro" panose="020B0503030403020204"/>
            </a:endParaRPr>
          </a:p>
          <a:p>
            <a:pPr algn="l">
              <a:spcBef>
                <a:spcPts val="600"/>
              </a:spcBef>
            </a:pPr>
            <a:r>
              <a:rPr lang="tr-TR" sz="1800" b="1" u="sng" dirty="0">
                <a:latin typeface="Myriad Pro" panose="020B0503030403020204"/>
              </a:rPr>
              <a:t>Toplu Taşımada Elektrikli Otobüsler </a:t>
            </a:r>
          </a:p>
          <a:p>
            <a:pPr algn="l">
              <a:spcBef>
                <a:spcPts val="600"/>
              </a:spcBef>
            </a:pPr>
            <a:endParaRPr lang="tr-TR" sz="1800" b="1" dirty="0">
              <a:latin typeface="Myriad Pro" panose="020B0503030403020204"/>
            </a:endParaRPr>
          </a:p>
          <a:p>
            <a:pPr marL="285750" indent="-285750" algn="l">
              <a:lnSpc>
                <a:spcPct val="120000"/>
              </a:lnSpc>
              <a:spcBef>
                <a:spcPts val="600"/>
              </a:spcBef>
              <a:buFont typeface="Wingdings" panose="05000000000000000000" pitchFamily="2" charset="2"/>
              <a:buChar char="Ø"/>
            </a:pPr>
            <a:r>
              <a:rPr lang="tr-TR" sz="2000" dirty="0"/>
              <a:t>2013 </a:t>
            </a:r>
            <a:r>
              <a:rPr lang="tr-TR" sz="2000" dirty="0">
                <a:sym typeface="Wingdings" panose="05000000000000000000" pitchFamily="2" charset="2"/>
              </a:rPr>
              <a:t> Avrupa’da otobüslerin </a:t>
            </a:r>
            <a:r>
              <a:rPr lang="tr-TR" sz="2000" dirty="0"/>
              <a:t>%10’u </a:t>
            </a:r>
            <a:r>
              <a:rPr lang="tr-TR" sz="2000" dirty="0" err="1"/>
              <a:t>biyodizel</a:t>
            </a:r>
            <a:r>
              <a:rPr lang="tr-TR" sz="2000" dirty="0"/>
              <a:t>, %7’si CNG, %1,2’si elektrik, %0,6'sı biyogaz</a:t>
            </a:r>
          </a:p>
          <a:p>
            <a:pPr marL="285750" indent="-285750" algn="l">
              <a:lnSpc>
                <a:spcPct val="120000"/>
              </a:lnSpc>
              <a:spcBef>
                <a:spcPts val="600"/>
              </a:spcBef>
              <a:buFont typeface="Wingdings" panose="05000000000000000000" pitchFamily="2" charset="2"/>
              <a:buChar char="Ø"/>
            </a:pPr>
            <a:r>
              <a:rPr lang="tr-TR" sz="2000" dirty="0"/>
              <a:t>2019 </a:t>
            </a:r>
            <a:r>
              <a:rPr lang="tr-TR" sz="2000" dirty="0">
                <a:sym typeface="Wingdings" panose="05000000000000000000" pitchFamily="2" charset="2"/>
              </a:rPr>
              <a:t> </a:t>
            </a:r>
            <a:r>
              <a:rPr lang="en-US" sz="2000" dirty="0" err="1"/>
              <a:t>Hibrit</a:t>
            </a:r>
            <a:r>
              <a:rPr lang="en-US" sz="2000" dirty="0"/>
              <a:t> </a:t>
            </a:r>
            <a:r>
              <a:rPr lang="en-US" sz="2000" dirty="0" err="1"/>
              <a:t>elektrikli</a:t>
            </a:r>
            <a:r>
              <a:rPr lang="en-US" sz="2000" dirty="0"/>
              <a:t> </a:t>
            </a:r>
            <a:r>
              <a:rPr lang="en-US" sz="2000" dirty="0" err="1"/>
              <a:t>otobüsler</a:t>
            </a:r>
            <a:r>
              <a:rPr lang="en-US" sz="2000" dirty="0"/>
              <a:t> (%4,8), </a:t>
            </a:r>
            <a:r>
              <a:rPr lang="en-US" sz="2000" dirty="0" err="1"/>
              <a:t>elektrikli</a:t>
            </a:r>
            <a:r>
              <a:rPr lang="en-US" sz="2000" dirty="0"/>
              <a:t> </a:t>
            </a:r>
            <a:r>
              <a:rPr lang="en-US" sz="2000" dirty="0" err="1"/>
              <a:t>otobüsler</a:t>
            </a:r>
            <a:r>
              <a:rPr lang="en-US" sz="2000" dirty="0"/>
              <a:t> (%4) </a:t>
            </a:r>
            <a:r>
              <a:rPr lang="en-US" sz="2000" dirty="0" err="1"/>
              <a:t>ve</a:t>
            </a:r>
            <a:r>
              <a:rPr lang="en-US" sz="2000" dirty="0"/>
              <a:t> </a:t>
            </a:r>
            <a:r>
              <a:rPr lang="en-US" sz="2000" dirty="0" err="1"/>
              <a:t>alternatif</a:t>
            </a:r>
            <a:r>
              <a:rPr lang="en-US" sz="2000" dirty="0"/>
              <a:t> </a:t>
            </a:r>
            <a:r>
              <a:rPr lang="en-US" sz="2000" dirty="0" err="1"/>
              <a:t>yakıtlı</a:t>
            </a:r>
            <a:r>
              <a:rPr lang="en-US" sz="2000" dirty="0"/>
              <a:t> </a:t>
            </a:r>
            <a:r>
              <a:rPr lang="en-US" sz="2000" dirty="0" err="1"/>
              <a:t>araçlar</a:t>
            </a:r>
            <a:r>
              <a:rPr lang="en-US" sz="2000" dirty="0"/>
              <a:t> (%6,2) </a:t>
            </a:r>
            <a:endParaRPr lang="tr-TR" sz="2000" dirty="0"/>
          </a:p>
          <a:p>
            <a:pPr marL="285750" indent="-285750" algn="l">
              <a:lnSpc>
                <a:spcPct val="120000"/>
              </a:lnSpc>
              <a:spcBef>
                <a:spcPts val="600"/>
              </a:spcBef>
              <a:buFont typeface="Wingdings" panose="05000000000000000000" pitchFamily="2" charset="2"/>
              <a:buChar char="Ø"/>
            </a:pPr>
            <a:r>
              <a:rPr lang="en-US" sz="2000" dirty="0"/>
              <a:t>2022 </a:t>
            </a:r>
            <a:r>
              <a:rPr lang="tr-TR" sz="2000" dirty="0">
                <a:sym typeface="Wingdings" panose="05000000000000000000" pitchFamily="2" charset="2"/>
              </a:rPr>
              <a:t> </a:t>
            </a:r>
            <a:r>
              <a:rPr lang="en-US" sz="2000" dirty="0"/>
              <a:t>1.767 </a:t>
            </a:r>
            <a:r>
              <a:rPr lang="en-US" sz="2000" dirty="0" err="1"/>
              <a:t>adet</a:t>
            </a:r>
            <a:r>
              <a:rPr lang="en-US" sz="2000" dirty="0"/>
              <a:t> </a:t>
            </a:r>
            <a:r>
              <a:rPr lang="en-US" sz="2000" dirty="0" err="1"/>
              <a:t>elektrikli</a:t>
            </a:r>
            <a:r>
              <a:rPr lang="en-US" sz="2000" dirty="0"/>
              <a:t> </a:t>
            </a:r>
            <a:r>
              <a:rPr lang="en-US" sz="2000" dirty="0" err="1"/>
              <a:t>otobüs</a:t>
            </a:r>
            <a:r>
              <a:rPr lang="tr-TR" sz="2000" dirty="0"/>
              <a:t> </a:t>
            </a:r>
          </a:p>
          <a:p>
            <a:pPr marL="285750" indent="-285750" algn="l">
              <a:lnSpc>
                <a:spcPct val="120000"/>
              </a:lnSpc>
              <a:spcBef>
                <a:spcPts val="600"/>
              </a:spcBef>
              <a:buFont typeface="Wingdings" panose="05000000000000000000" pitchFamily="2" charset="2"/>
              <a:buChar char="Ø"/>
            </a:pPr>
            <a:r>
              <a:rPr lang="tr-TR" sz="2000" dirty="0"/>
              <a:t>2023 </a:t>
            </a:r>
            <a:r>
              <a:rPr lang="tr-TR" sz="2000" dirty="0">
                <a:sym typeface="Wingdings" panose="05000000000000000000" pitchFamily="2" charset="2"/>
              </a:rPr>
              <a:t> 6354 adet yeni elektrikli otobüs</a:t>
            </a:r>
          </a:p>
          <a:p>
            <a:pPr algn="l">
              <a:lnSpc>
                <a:spcPct val="120000"/>
              </a:lnSpc>
              <a:spcBef>
                <a:spcPts val="600"/>
              </a:spcBef>
            </a:pPr>
            <a:endParaRPr lang="tr-TR" sz="2000" dirty="0">
              <a:sym typeface="Wingdings" panose="05000000000000000000" pitchFamily="2" charset="2"/>
            </a:endParaRPr>
          </a:p>
          <a:p>
            <a:pPr marL="285750" indent="-285750" algn="l">
              <a:lnSpc>
                <a:spcPct val="120000"/>
              </a:lnSpc>
              <a:spcBef>
                <a:spcPts val="600"/>
              </a:spcBef>
              <a:buFont typeface="Wingdings" panose="05000000000000000000" pitchFamily="2" charset="2"/>
              <a:buChar char="Ø"/>
            </a:pPr>
            <a:r>
              <a:rPr lang="tr-TR" sz="2000" dirty="0">
                <a:sym typeface="Wingdings" panose="05000000000000000000" pitchFamily="2" charset="2"/>
              </a:rPr>
              <a:t>2030  60000 otobüsün elektrikli olması hedefleniyor. </a:t>
            </a:r>
          </a:p>
          <a:p>
            <a:pPr marL="285750" indent="-285750" algn="l">
              <a:lnSpc>
                <a:spcPct val="120000"/>
              </a:lnSpc>
              <a:spcBef>
                <a:spcPts val="600"/>
              </a:spcBef>
              <a:buFont typeface="Wingdings" panose="05000000000000000000" pitchFamily="2" charset="2"/>
              <a:buChar char="Ø"/>
            </a:pPr>
            <a:r>
              <a:rPr lang="tr-TR" sz="2000" dirty="0">
                <a:sym typeface="Wingdings" panose="05000000000000000000" pitchFamily="2" charset="2"/>
              </a:rPr>
              <a:t>Hollanda - Avrupa’da en çok elektrikli otobüs alan ve sipariş eden ülke </a:t>
            </a:r>
            <a:endParaRPr lang="en-US" sz="2000" dirty="0"/>
          </a:p>
        </p:txBody>
      </p:sp>
      <p:pic>
        <p:nvPicPr>
          <p:cNvPr id="2" name="Picture 1">
            <a:extLst>
              <a:ext uri="{FF2B5EF4-FFF2-40B4-BE49-F238E27FC236}">
                <a16:creationId xmlns:a16="http://schemas.microsoft.com/office/drawing/2014/main" id="{79CFF9ED-7F91-4515-A00C-7EF743E601D3}"/>
              </a:ext>
            </a:extLst>
          </p:cNvPr>
          <p:cNvPicPr>
            <a:picLocks noChangeAspect="1"/>
          </p:cNvPicPr>
          <p:nvPr/>
        </p:nvPicPr>
        <p:blipFill>
          <a:blip r:embed="rId3"/>
          <a:stretch>
            <a:fillRect/>
          </a:stretch>
        </p:blipFill>
        <p:spPr>
          <a:xfrm>
            <a:off x="6830944" y="2274761"/>
            <a:ext cx="4511431" cy="2999492"/>
          </a:xfrm>
          <a:prstGeom prst="rect">
            <a:avLst/>
          </a:prstGeom>
        </p:spPr>
      </p:pic>
    </p:spTree>
    <p:extLst>
      <p:ext uri="{BB962C8B-B14F-4D97-AF65-F5344CB8AC3E}">
        <p14:creationId xmlns:p14="http://schemas.microsoft.com/office/powerpoint/2010/main" val="1155395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Elektrifikasyon – Araç Türleri </a:t>
            </a: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4" name="Content Placeholder 3">
            <a:extLst>
              <a:ext uri="{FF2B5EF4-FFF2-40B4-BE49-F238E27FC236}">
                <a16:creationId xmlns:a16="http://schemas.microsoft.com/office/drawing/2014/main" id="{941A3125-440B-4019-BF66-4F9C75F71360}"/>
              </a:ext>
            </a:extLst>
          </p:cNvPr>
          <p:cNvSpPr txBox="1">
            <a:spLocks/>
          </p:cNvSpPr>
          <p:nvPr/>
        </p:nvSpPr>
        <p:spPr>
          <a:xfrm>
            <a:off x="822770" y="2555913"/>
            <a:ext cx="7087341"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endParaRPr lang="tr-TR" sz="1800" dirty="0">
              <a:latin typeface="Myriad Pro" panose="020B0503030403020204"/>
            </a:endParaRPr>
          </a:p>
        </p:txBody>
      </p:sp>
      <p:sp>
        <p:nvSpPr>
          <p:cNvPr id="9" name="Content Placeholder 3">
            <a:extLst>
              <a:ext uri="{FF2B5EF4-FFF2-40B4-BE49-F238E27FC236}">
                <a16:creationId xmlns:a16="http://schemas.microsoft.com/office/drawing/2014/main" id="{8B028399-D464-44EB-8D8F-D1D978642B58}"/>
              </a:ext>
            </a:extLst>
          </p:cNvPr>
          <p:cNvSpPr txBox="1">
            <a:spLocks/>
          </p:cNvSpPr>
          <p:nvPr/>
        </p:nvSpPr>
        <p:spPr>
          <a:xfrm>
            <a:off x="390540" y="2274761"/>
            <a:ext cx="6073760" cy="3438488"/>
          </a:xfrm>
          <a:prstGeom prst="rect">
            <a:avLst/>
          </a:prstGeom>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600"/>
              </a:spcBef>
            </a:pPr>
            <a:endParaRPr lang="tr-TR" sz="1800" b="1" u="sng" dirty="0">
              <a:latin typeface="Myriad Pro" panose="020B0503030403020204"/>
            </a:endParaRPr>
          </a:p>
          <a:p>
            <a:pPr algn="l">
              <a:spcBef>
                <a:spcPts val="600"/>
              </a:spcBef>
            </a:pPr>
            <a:r>
              <a:rPr lang="tr-TR" sz="1800" b="1" u="sng" dirty="0">
                <a:latin typeface="Myriad Pro" panose="020B0503030403020204"/>
              </a:rPr>
              <a:t>Toplu Taşımada Elektrikli Otobüsler </a:t>
            </a:r>
          </a:p>
          <a:p>
            <a:pPr algn="l">
              <a:spcBef>
                <a:spcPts val="600"/>
              </a:spcBef>
            </a:pPr>
            <a:endParaRPr lang="tr-TR" sz="1800" b="1" dirty="0">
              <a:latin typeface="Myriad Pro" panose="020B0503030403020204"/>
            </a:endParaRPr>
          </a:p>
          <a:p>
            <a:pPr marL="285750" indent="-285750" algn="l">
              <a:lnSpc>
                <a:spcPct val="120000"/>
              </a:lnSpc>
              <a:spcBef>
                <a:spcPts val="600"/>
              </a:spcBef>
              <a:buFont typeface="Wingdings" panose="05000000000000000000" pitchFamily="2" charset="2"/>
              <a:buChar char="Ø"/>
            </a:pPr>
            <a:r>
              <a:rPr lang="tr-TR" sz="2000" dirty="0"/>
              <a:t>Elektrikli otobüslerin performansı  batarya boyutu- menzil. </a:t>
            </a:r>
          </a:p>
          <a:p>
            <a:pPr marL="285750" indent="-285750" algn="l">
              <a:lnSpc>
                <a:spcPct val="120000"/>
              </a:lnSpc>
              <a:spcBef>
                <a:spcPts val="600"/>
              </a:spcBef>
              <a:buFont typeface="Wingdings" panose="05000000000000000000" pitchFamily="2" charset="2"/>
              <a:buChar char="Ø"/>
            </a:pPr>
            <a:r>
              <a:rPr lang="tr-TR" sz="2000" dirty="0"/>
              <a:t>Şarj teknolojileri   sistemin performansını en üst düzeye çıkarmak için bu durumla başa çıkmak üzere optimize edilmiştir.</a:t>
            </a:r>
          </a:p>
          <a:p>
            <a:pPr marL="285750" indent="-285750" algn="l">
              <a:lnSpc>
                <a:spcPct val="120000"/>
              </a:lnSpc>
              <a:spcBef>
                <a:spcPts val="600"/>
              </a:spcBef>
              <a:buFont typeface="Wingdings" panose="05000000000000000000" pitchFamily="2" charset="2"/>
              <a:buChar char="Ø"/>
            </a:pPr>
            <a:r>
              <a:rPr lang="tr-TR" sz="2000" dirty="0"/>
              <a:t>Sistemin enerji tüketimini etkileyen faktörler </a:t>
            </a:r>
          </a:p>
          <a:p>
            <a:pPr algn="l">
              <a:lnSpc>
                <a:spcPct val="120000"/>
              </a:lnSpc>
              <a:spcBef>
                <a:spcPts val="600"/>
              </a:spcBef>
            </a:pPr>
            <a:r>
              <a:rPr lang="tr-TR" sz="2000" dirty="0">
                <a:sym typeface="Wingdings" panose="05000000000000000000" pitchFamily="2" charset="2"/>
              </a:rPr>
              <a:t></a:t>
            </a:r>
            <a:r>
              <a:rPr lang="tr-TR" sz="2000" dirty="0"/>
              <a:t> farklı güzergahlarda ve günün farklı saatlerinde enerji ihtiyacında yüksek </a:t>
            </a:r>
            <a:r>
              <a:rPr lang="tr-TR" sz="2000" dirty="0" err="1"/>
              <a:t>varyansa</a:t>
            </a:r>
            <a:r>
              <a:rPr lang="tr-TR" sz="2000" dirty="0"/>
              <a:t> neden olan heterojen sürüş profilleri  </a:t>
            </a:r>
            <a:r>
              <a:rPr lang="tr-TR" sz="2000" dirty="0">
                <a:sym typeface="Wingdings" panose="05000000000000000000" pitchFamily="2" charset="2"/>
              </a:rPr>
              <a:t> </a:t>
            </a:r>
            <a:r>
              <a:rPr lang="tr-TR" sz="2000" dirty="0"/>
              <a:t> durak sayısı, ortalama durak mesafesi, çalışma saatine, sürüş koşullarına, yolcu doluluk oranına, coğrafi konuma ve hava koşullarına bağlı enerji tüketimi </a:t>
            </a:r>
          </a:p>
        </p:txBody>
      </p:sp>
      <p:pic>
        <p:nvPicPr>
          <p:cNvPr id="2" name="Picture 1">
            <a:extLst>
              <a:ext uri="{FF2B5EF4-FFF2-40B4-BE49-F238E27FC236}">
                <a16:creationId xmlns:a16="http://schemas.microsoft.com/office/drawing/2014/main" id="{79CFF9ED-7F91-4515-A00C-7EF743E601D3}"/>
              </a:ext>
            </a:extLst>
          </p:cNvPr>
          <p:cNvPicPr>
            <a:picLocks noChangeAspect="1"/>
          </p:cNvPicPr>
          <p:nvPr/>
        </p:nvPicPr>
        <p:blipFill>
          <a:blip r:embed="rId3"/>
          <a:stretch>
            <a:fillRect/>
          </a:stretch>
        </p:blipFill>
        <p:spPr>
          <a:xfrm>
            <a:off x="6830944" y="2274761"/>
            <a:ext cx="4511431" cy="2999492"/>
          </a:xfrm>
          <a:prstGeom prst="rect">
            <a:avLst/>
          </a:prstGeom>
        </p:spPr>
      </p:pic>
    </p:spTree>
    <p:extLst>
      <p:ext uri="{BB962C8B-B14F-4D97-AF65-F5344CB8AC3E}">
        <p14:creationId xmlns:p14="http://schemas.microsoft.com/office/powerpoint/2010/main" val="37280150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Elektrifikasyon – Araç Türleri </a:t>
            </a: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4" name="Content Placeholder 3">
            <a:extLst>
              <a:ext uri="{FF2B5EF4-FFF2-40B4-BE49-F238E27FC236}">
                <a16:creationId xmlns:a16="http://schemas.microsoft.com/office/drawing/2014/main" id="{941A3125-440B-4019-BF66-4F9C75F71360}"/>
              </a:ext>
            </a:extLst>
          </p:cNvPr>
          <p:cNvSpPr txBox="1">
            <a:spLocks/>
          </p:cNvSpPr>
          <p:nvPr/>
        </p:nvSpPr>
        <p:spPr>
          <a:xfrm>
            <a:off x="822770" y="2555913"/>
            <a:ext cx="7087341"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endParaRPr lang="tr-TR" sz="1800" dirty="0">
              <a:latin typeface="Myriad Pro" panose="020B0503030403020204"/>
            </a:endParaRPr>
          </a:p>
        </p:txBody>
      </p:sp>
      <p:sp>
        <p:nvSpPr>
          <p:cNvPr id="9" name="Content Placeholder 3">
            <a:extLst>
              <a:ext uri="{FF2B5EF4-FFF2-40B4-BE49-F238E27FC236}">
                <a16:creationId xmlns:a16="http://schemas.microsoft.com/office/drawing/2014/main" id="{8B028399-D464-44EB-8D8F-D1D978642B58}"/>
              </a:ext>
            </a:extLst>
          </p:cNvPr>
          <p:cNvSpPr txBox="1">
            <a:spLocks/>
          </p:cNvSpPr>
          <p:nvPr/>
        </p:nvSpPr>
        <p:spPr>
          <a:xfrm>
            <a:off x="390540" y="2274761"/>
            <a:ext cx="6073760" cy="3438488"/>
          </a:xfrm>
          <a:prstGeom prst="rect">
            <a:avLst/>
          </a:prstGeom>
        </p:spPr>
        <p:txBody>
          <a:bodyPr vert="horz" lIns="91440" tIns="45720" rIns="91440" bIns="45720" rtlCol="0">
            <a:normAutofit fontScale="85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600"/>
              </a:spcBef>
            </a:pPr>
            <a:endParaRPr lang="tr-TR" sz="1800" b="1" u="sng" dirty="0">
              <a:latin typeface="Myriad Pro" panose="020B0503030403020204"/>
            </a:endParaRPr>
          </a:p>
          <a:p>
            <a:pPr algn="l">
              <a:spcBef>
                <a:spcPts val="600"/>
              </a:spcBef>
            </a:pPr>
            <a:r>
              <a:rPr lang="tr-TR" sz="1800" b="1" u="sng" dirty="0">
                <a:latin typeface="Myriad Pro" panose="020B0503030403020204"/>
              </a:rPr>
              <a:t>Toplu Taşımada Elektrikli Otobüsler </a:t>
            </a:r>
          </a:p>
          <a:p>
            <a:pPr algn="l">
              <a:spcBef>
                <a:spcPts val="600"/>
              </a:spcBef>
            </a:pPr>
            <a:endParaRPr lang="tr-TR" sz="1800" b="1" dirty="0">
              <a:latin typeface="Myriad Pro" panose="020B0503030403020204"/>
            </a:endParaRPr>
          </a:p>
          <a:p>
            <a:pPr marL="285750" indent="-285750" algn="l">
              <a:lnSpc>
                <a:spcPct val="120000"/>
              </a:lnSpc>
              <a:spcBef>
                <a:spcPts val="600"/>
              </a:spcBef>
              <a:buFont typeface="Wingdings" panose="05000000000000000000" pitchFamily="2" charset="2"/>
              <a:buChar char="Ø"/>
            </a:pPr>
            <a:r>
              <a:rPr lang="tr-TR" sz="2000" dirty="0"/>
              <a:t>Uzun ve çok duraklı güzergahlar yerine </a:t>
            </a:r>
            <a:r>
              <a:rPr lang="tr-TR" sz="2000" dirty="0">
                <a:sym typeface="Wingdings" panose="05000000000000000000" pitchFamily="2" charset="2"/>
              </a:rPr>
              <a:t> </a:t>
            </a:r>
            <a:r>
              <a:rPr lang="tr-TR" sz="2000" dirty="0"/>
              <a:t> Kısa, ortalama hızı düşük güzergahlar</a:t>
            </a:r>
          </a:p>
          <a:p>
            <a:pPr marL="285750" indent="-285750" algn="l">
              <a:lnSpc>
                <a:spcPct val="120000"/>
              </a:lnSpc>
              <a:spcBef>
                <a:spcPts val="600"/>
              </a:spcBef>
              <a:buFont typeface="Wingdings" panose="05000000000000000000" pitchFamily="2" charset="2"/>
              <a:buChar char="Ø"/>
            </a:pPr>
            <a:r>
              <a:rPr lang="tr-TR" sz="2000" dirty="0"/>
              <a:t>Büyük şehirlerde </a:t>
            </a:r>
            <a:r>
              <a:rPr lang="tr-TR" sz="2000" dirty="0">
                <a:sym typeface="Wingdings" panose="05000000000000000000" pitchFamily="2" charset="2"/>
              </a:rPr>
              <a:t> </a:t>
            </a:r>
            <a:r>
              <a:rPr lang="tr-TR" sz="2000" dirty="0"/>
              <a:t> Karma filo yönetimi </a:t>
            </a:r>
            <a:r>
              <a:rPr lang="tr-TR" sz="2000" dirty="0">
                <a:sym typeface="Wingdings" panose="05000000000000000000" pitchFamily="2" charset="2"/>
              </a:rPr>
              <a:t></a:t>
            </a:r>
            <a:r>
              <a:rPr lang="tr-TR" sz="2000" dirty="0"/>
              <a:t> Dizel, CNG ve Elektrikli Otobüsler ??</a:t>
            </a:r>
          </a:p>
          <a:p>
            <a:pPr marL="285750" indent="-285750" algn="l">
              <a:lnSpc>
                <a:spcPct val="120000"/>
              </a:lnSpc>
              <a:spcBef>
                <a:spcPts val="600"/>
              </a:spcBef>
              <a:buFont typeface="Wingdings" panose="05000000000000000000" pitchFamily="2" charset="2"/>
              <a:buChar char="Ø"/>
            </a:pPr>
            <a:r>
              <a:rPr lang="tr-TR" sz="2000" dirty="0"/>
              <a:t>Yoğun saatlerde elektrikli otobüslerin kullanımı </a:t>
            </a:r>
            <a:r>
              <a:rPr lang="tr-TR" sz="2000" dirty="0">
                <a:sym typeface="Wingdings" panose="05000000000000000000" pitchFamily="2" charset="2"/>
              </a:rPr>
              <a:t></a:t>
            </a:r>
            <a:r>
              <a:rPr lang="tr-TR" sz="2000" dirty="0"/>
              <a:t> emisyon </a:t>
            </a:r>
            <a:r>
              <a:rPr lang="tr-TR" sz="2000" dirty="0" err="1"/>
              <a:t>azaltımı</a:t>
            </a:r>
            <a:r>
              <a:rPr lang="tr-TR" sz="2000" dirty="0"/>
              <a:t> için daha etkin </a:t>
            </a:r>
          </a:p>
          <a:p>
            <a:pPr marL="285750" indent="-285750" algn="l">
              <a:lnSpc>
                <a:spcPct val="120000"/>
              </a:lnSpc>
              <a:spcBef>
                <a:spcPts val="600"/>
              </a:spcBef>
              <a:buFont typeface="Wingdings" panose="05000000000000000000" pitchFamily="2" charset="2"/>
              <a:buChar char="Ø"/>
            </a:pPr>
            <a:r>
              <a:rPr lang="tr-TR" sz="2000" dirty="0"/>
              <a:t>Otobüs ağının optimizasyonu </a:t>
            </a:r>
            <a:r>
              <a:rPr lang="tr-TR" sz="2000" dirty="0">
                <a:sym typeface="Wingdings" panose="05000000000000000000" pitchFamily="2" charset="2"/>
              </a:rPr>
              <a:t></a:t>
            </a:r>
            <a:r>
              <a:rPr lang="tr-TR" sz="2000" dirty="0"/>
              <a:t> elektrikli otobüs sayısı, menzili, sefer sayısı, bekleme süresi , vb. faktörlere bağlı olarak </a:t>
            </a:r>
          </a:p>
        </p:txBody>
      </p:sp>
      <p:pic>
        <p:nvPicPr>
          <p:cNvPr id="2" name="Picture 1">
            <a:extLst>
              <a:ext uri="{FF2B5EF4-FFF2-40B4-BE49-F238E27FC236}">
                <a16:creationId xmlns:a16="http://schemas.microsoft.com/office/drawing/2014/main" id="{79CFF9ED-7F91-4515-A00C-7EF743E601D3}"/>
              </a:ext>
            </a:extLst>
          </p:cNvPr>
          <p:cNvPicPr>
            <a:picLocks noChangeAspect="1"/>
          </p:cNvPicPr>
          <p:nvPr/>
        </p:nvPicPr>
        <p:blipFill>
          <a:blip r:embed="rId3"/>
          <a:stretch>
            <a:fillRect/>
          </a:stretch>
        </p:blipFill>
        <p:spPr>
          <a:xfrm>
            <a:off x="6830944" y="2274761"/>
            <a:ext cx="4511431" cy="2999492"/>
          </a:xfrm>
          <a:prstGeom prst="rect">
            <a:avLst/>
          </a:prstGeom>
        </p:spPr>
      </p:pic>
    </p:spTree>
    <p:extLst>
      <p:ext uri="{BB962C8B-B14F-4D97-AF65-F5344CB8AC3E}">
        <p14:creationId xmlns:p14="http://schemas.microsoft.com/office/powerpoint/2010/main" val="8593486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E10E07B-71ED-473E-8184-F6B3D41DDBA7}"/>
              </a:ext>
            </a:extLst>
          </p:cNvPr>
          <p:cNvSpPr txBox="1">
            <a:spLocks/>
          </p:cNvSpPr>
          <p:nvPr/>
        </p:nvSpPr>
        <p:spPr>
          <a:xfrm>
            <a:off x="283096" y="1961002"/>
            <a:ext cx="11279748" cy="381230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r>
              <a:rPr lang="tr-TR" sz="1800" dirty="0">
                <a:latin typeface="Myriad Pro" panose="020B0503030403020204"/>
              </a:rPr>
              <a:t>2023 </a:t>
            </a:r>
            <a:r>
              <a:rPr lang="tr-TR" sz="1800" dirty="0">
                <a:latin typeface="Myriad Pro" panose="020B0503030403020204"/>
                <a:sym typeface="Wingdings" panose="05000000000000000000" pitchFamily="2" charset="2"/>
              </a:rPr>
              <a:t> 65,604 adet elektrikli araç satışı gerçekleşti  toplam 99,759 araç</a:t>
            </a:r>
          </a:p>
          <a:p>
            <a:pPr marL="285750" indent="-285750" algn="l">
              <a:buFont typeface="Wingdings" panose="05000000000000000000" pitchFamily="2" charset="2"/>
              <a:buChar char="Ø"/>
            </a:pPr>
            <a:r>
              <a:rPr lang="tr-TR" sz="1800" dirty="0">
                <a:latin typeface="Myriad Pro" panose="020B0503030403020204"/>
              </a:rPr>
              <a:t>TOGG T10X </a:t>
            </a:r>
            <a:r>
              <a:rPr lang="tr-TR" sz="1800" dirty="0">
                <a:latin typeface="Myriad Pro" panose="020B0503030403020204"/>
                <a:sym typeface="Wingdings" panose="05000000000000000000" pitchFamily="2" charset="2"/>
              </a:rPr>
              <a:t> </a:t>
            </a:r>
            <a:r>
              <a:rPr lang="tr-TR" sz="1800" dirty="0">
                <a:latin typeface="Myriad Pro" panose="020B0503030403020204"/>
              </a:rPr>
              <a:t>9,583 adeti otomobil </a:t>
            </a:r>
          </a:p>
          <a:p>
            <a:pPr marL="285750" indent="-285750" algn="l">
              <a:buFont typeface="Wingdings" panose="05000000000000000000" pitchFamily="2" charset="2"/>
              <a:buChar char="Ø"/>
            </a:pPr>
            <a:r>
              <a:rPr lang="tr-TR" sz="1800" dirty="0" err="1">
                <a:latin typeface="Myriad Pro" panose="020B0503030403020204"/>
              </a:rPr>
              <a:t>Tesla</a:t>
            </a:r>
            <a:r>
              <a:rPr lang="tr-TR" sz="1800" dirty="0">
                <a:latin typeface="Myriad Pro" panose="020B0503030403020204"/>
              </a:rPr>
              <a:t> </a:t>
            </a:r>
            <a:r>
              <a:rPr lang="tr-TR" sz="1800" dirty="0">
                <a:latin typeface="Myriad Pro" panose="020B0503030403020204"/>
                <a:sym typeface="Wingdings" panose="05000000000000000000" pitchFamily="2" charset="2"/>
              </a:rPr>
              <a:t> </a:t>
            </a:r>
            <a:r>
              <a:rPr lang="tr-TR" sz="1800" dirty="0">
                <a:latin typeface="Myriad Pro" panose="020B0503030403020204"/>
              </a:rPr>
              <a:t>12,150 adet otomobil </a:t>
            </a:r>
          </a:p>
          <a:p>
            <a:pPr marL="742950" lvl="1" indent="-285750" algn="l">
              <a:buFont typeface="Arial" panose="020B0604020202020204" pitchFamily="34" charset="0"/>
              <a:buChar char="•"/>
            </a:pPr>
            <a:endParaRPr lang="tr-TR" sz="1400" dirty="0">
              <a:latin typeface="Myriad Pro" panose="020B0503030403020204"/>
            </a:endParaRPr>
          </a:p>
        </p:txBody>
      </p:sp>
      <p:pic>
        <p:nvPicPr>
          <p:cNvPr id="2" name="Picture 1">
            <a:extLst>
              <a:ext uri="{FF2B5EF4-FFF2-40B4-BE49-F238E27FC236}">
                <a16:creationId xmlns:a16="http://schemas.microsoft.com/office/drawing/2014/main" id="{D7B80118-9FCF-4E0D-8BA3-0399A33C0646}"/>
              </a:ext>
            </a:extLst>
          </p:cNvPr>
          <p:cNvPicPr>
            <a:picLocks noChangeAspect="1"/>
          </p:cNvPicPr>
          <p:nvPr/>
        </p:nvPicPr>
        <p:blipFill>
          <a:blip r:embed="rId3"/>
          <a:stretch>
            <a:fillRect/>
          </a:stretch>
        </p:blipFill>
        <p:spPr>
          <a:xfrm>
            <a:off x="9051404" y="3718374"/>
            <a:ext cx="2857500" cy="1600200"/>
          </a:xfrm>
          <a:prstGeom prst="rect">
            <a:avLst/>
          </a:prstGeom>
        </p:spPr>
      </p:pic>
      <p:pic>
        <p:nvPicPr>
          <p:cNvPr id="4" name="Picture 3">
            <a:extLst>
              <a:ext uri="{FF2B5EF4-FFF2-40B4-BE49-F238E27FC236}">
                <a16:creationId xmlns:a16="http://schemas.microsoft.com/office/drawing/2014/main" id="{C0B04B2E-7A65-47D1-B968-67C09E44A4EE}"/>
              </a:ext>
            </a:extLst>
          </p:cNvPr>
          <p:cNvPicPr>
            <a:picLocks noChangeAspect="1"/>
          </p:cNvPicPr>
          <p:nvPr/>
        </p:nvPicPr>
        <p:blipFill>
          <a:blip r:embed="rId4"/>
          <a:stretch>
            <a:fillRect/>
          </a:stretch>
        </p:blipFill>
        <p:spPr>
          <a:xfrm>
            <a:off x="2440637" y="4394926"/>
            <a:ext cx="2771775" cy="1647825"/>
          </a:xfrm>
          <a:prstGeom prst="rect">
            <a:avLst/>
          </a:prstGeom>
        </p:spPr>
      </p:pic>
      <p:pic>
        <p:nvPicPr>
          <p:cNvPr id="5" name="Picture 4">
            <a:extLst>
              <a:ext uri="{FF2B5EF4-FFF2-40B4-BE49-F238E27FC236}">
                <a16:creationId xmlns:a16="http://schemas.microsoft.com/office/drawing/2014/main" id="{E6E94D5C-E1C7-47E7-B223-3A8BFBDF55FF}"/>
              </a:ext>
            </a:extLst>
          </p:cNvPr>
          <p:cNvPicPr>
            <a:picLocks noChangeAspect="1"/>
          </p:cNvPicPr>
          <p:nvPr/>
        </p:nvPicPr>
        <p:blipFill>
          <a:blip r:embed="rId5"/>
          <a:stretch>
            <a:fillRect/>
          </a:stretch>
        </p:blipFill>
        <p:spPr>
          <a:xfrm>
            <a:off x="9522647" y="400853"/>
            <a:ext cx="2466975" cy="1847850"/>
          </a:xfrm>
          <a:prstGeom prst="rect">
            <a:avLst/>
          </a:prstGeom>
        </p:spPr>
      </p:pic>
      <p:pic>
        <p:nvPicPr>
          <p:cNvPr id="7" name="Picture 6">
            <a:extLst>
              <a:ext uri="{FF2B5EF4-FFF2-40B4-BE49-F238E27FC236}">
                <a16:creationId xmlns:a16="http://schemas.microsoft.com/office/drawing/2014/main" id="{7E5EBA12-AA20-49CC-9CFE-048A997A1F12}"/>
              </a:ext>
            </a:extLst>
          </p:cNvPr>
          <p:cNvPicPr>
            <a:picLocks noChangeAspect="1"/>
          </p:cNvPicPr>
          <p:nvPr/>
        </p:nvPicPr>
        <p:blipFill>
          <a:blip r:embed="rId6"/>
          <a:stretch>
            <a:fillRect/>
          </a:stretch>
        </p:blipFill>
        <p:spPr>
          <a:xfrm>
            <a:off x="8098659" y="2032444"/>
            <a:ext cx="2847975" cy="1609725"/>
          </a:xfrm>
          <a:prstGeom prst="rect">
            <a:avLst/>
          </a:prstGeom>
        </p:spPr>
      </p:pic>
      <p:pic>
        <p:nvPicPr>
          <p:cNvPr id="8" name="Picture 7">
            <a:extLst>
              <a:ext uri="{FF2B5EF4-FFF2-40B4-BE49-F238E27FC236}">
                <a16:creationId xmlns:a16="http://schemas.microsoft.com/office/drawing/2014/main" id="{55625D12-BEA7-448D-B0F9-8C8907E644EB}"/>
              </a:ext>
            </a:extLst>
          </p:cNvPr>
          <p:cNvPicPr>
            <a:picLocks noChangeAspect="1"/>
          </p:cNvPicPr>
          <p:nvPr/>
        </p:nvPicPr>
        <p:blipFill>
          <a:blip r:embed="rId7"/>
          <a:stretch>
            <a:fillRect/>
          </a:stretch>
        </p:blipFill>
        <p:spPr>
          <a:xfrm>
            <a:off x="428186" y="3244639"/>
            <a:ext cx="3028950" cy="1514475"/>
          </a:xfrm>
          <a:prstGeom prst="rect">
            <a:avLst/>
          </a:prstGeom>
        </p:spPr>
      </p:pic>
      <p:pic>
        <p:nvPicPr>
          <p:cNvPr id="9" name="Picture 8">
            <a:extLst>
              <a:ext uri="{FF2B5EF4-FFF2-40B4-BE49-F238E27FC236}">
                <a16:creationId xmlns:a16="http://schemas.microsoft.com/office/drawing/2014/main" id="{3F7B830D-8136-4172-8934-959CD5D5713D}"/>
              </a:ext>
            </a:extLst>
          </p:cNvPr>
          <p:cNvPicPr>
            <a:picLocks noChangeAspect="1"/>
          </p:cNvPicPr>
          <p:nvPr/>
        </p:nvPicPr>
        <p:blipFill>
          <a:blip r:embed="rId8"/>
          <a:stretch>
            <a:fillRect/>
          </a:stretch>
        </p:blipFill>
        <p:spPr>
          <a:xfrm>
            <a:off x="6788971" y="4324270"/>
            <a:ext cx="2733675" cy="1676400"/>
          </a:xfrm>
          <a:prstGeom prst="rect">
            <a:avLst/>
          </a:prstGeom>
        </p:spPr>
      </p:pic>
      <p:pic>
        <p:nvPicPr>
          <p:cNvPr id="10" name="Picture 9">
            <a:extLst>
              <a:ext uri="{FF2B5EF4-FFF2-40B4-BE49-F238E27FC236}">
                <a16:creationId xmlns:a16="http://schemas.microsoft.com/office/drawing/2014/main" id="{224BC6E5-4A42-4EEB-A852-210056806503}"/>
              </a:ext>
            </a:extLst>
          </p:cNvPr>
          <p:cNvPicPr>
            <a:picLocks noChangeAspect="1"/>
          </p:cNvPicPr>
          <p:nvPr/>
        </p:nvPicPr>
        <p:blipFill>
          <a:blip r:embed="rId9"/>
          <a:stretch>
            <a:fillRect/>
          </a:stretch>
        </p:blipFill>
        <p:spPr>
          <a:xfrm>
            <a:off x="4588653" y="3159307"/>
            <a:ext cx="2781300" cy="1647825"/>
          </a:xfrm>
          <a:prstGeom prst="rect">
            <a:avLst/>
          </a:prstGeom>
        </p:spPr>
      </p:pic>
      <p:sp>
        <p:nvSpPr>
          <p:cNvPr id="13" name="Text Placeholder 2">
            <a:extLst>
              <a:ext uri="{FF2B5EF4-FFF2-40B4-BE49-F238E27FC236}">
                <a16:creationId xmlns:a16="http://schemas.microsoft.com/office/drawing/2014/main" id="{FFE18B52-8F9B-4F31-A5DF-B3E71D3CD973}"/>
              </a:ext>
            </a:extLst>
          </p:cNvPr>
          <p:cNvSpPr txBox="1">
            <a:spLocks/>
          </p:cNvSpPr>
          <p:nvPr/>
        </p:nvSpPr>
        <p:spPr>
          <a:xfrm>
            <a:off x="428186" y="91274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Türkiye’de Elektrikli Araç Sektörü </a:t>
            </a:r>
          </a:p>
        </p:txBody>
      </p:sp>
    </p:spTree>
    <p:extLst>
      <p:ext uri="{BB962C8B-B14F-4D97-AF65-F5344CB8AC3E}">
        <p14:creationId xmlns:p14="http://schemas.microsoft.com/office/powerpoint/2010/main" val="35920152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E10E07B-71ED-473E-8184-F6B3D41DDBA7}"/>
              </a:ext>
            </a:extLst>
          </p:cNvPr>
          <p:cNvSpPr txBox="1">
            <a:spLocks/>
          </p:cNvSpPr>
          <p:nvPr/>
        </p:nvSpPr>
        <p:spPr>
          <a:xfrm>
            <a:off x="283096" y="2126255"/>
            <a:ext cx="11279748" cy="364704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r>
              <a:rPr lang="tr-TR" sz="1800" dirty="0">
                <a:latin typeface="Myriad Pro" panose="020B0503030403020204"/>
              </a:rPr>
              <a:t>Türkiye'de motorlu araçlar için ödenen vergilerin genel sınıflandırması</a:t>
            </a:r>
          </a:p>
          <a:p>
            <a:pPr algn="l"/>
            <a:r>
              <a:rPr lang="tr-TR" sz="1800" dirty="0">
                <a:latin typeface="Myriad Pro" panose="020B0503030403020204"/>
              </a:rPr>
              <a:t> (1) Katma Değer Vergisi (KDV) </a:t>
            </a:r>
          </a:p>
          <a:p>
            <a:pPr algn="l"/>
            <a:r>
              <a:rPr lang="tr-TR" sz="1800" dirty="0">
                <a:latin typeface="Myriad Pro" panose="020B0503030403020204"/>
              </a:rPr>
              <a:t> (2) Özel Tüketim Vergisi (ÖTV) </a:t>
            </a:r>
          </a:p>
          <a:p>
            <a:pPr algn="l"/>
            <a:r>
              <a:rPr lang="tr-TR" sz="1800" dirty="0">
                <a:latin typeface="Myriad Pro" panose="020B0503030403020204"/>
              </a:rPr>
              <a:t> (3) Motorlu Taşıtlar Vergisi (MTV) olmak üzere üç türe ayrılır. </a:t>
            </a:r>
          </a:p>
        </p:txBody>
      </p:sp>
      <p:sp>
        <p:nvSpPr>
          <p:cNvPr id="7" name="Text Placeholder 2">
            <a:extLst>
              <a:ext uri="{FF2B5EF4-FFF2-40B4-BE49-F238E27FC236}">
                <a16:creationId xmlns:a16="http://schemas.microsoft.com/office/drawing/2014/main" id="{244AB20D-311A-44FA-B98A-1D1D5D62F2AE}"/>
              </a:ext>
            </a:extLst>
          </p:cNvPr>
          <p:cNvSpPr txBox="1">
            <a:spLocks/>
          </p:cNvSpPr>
          <p:nvPr/>
        </p:nvSpPr>
        <p:spPr>
          <a:xfrm>
            <a:off x="428186" y="91274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Türkiye’de Elektrikli Araç Sektörü </a:t>
            </a:r>
          </a:p>
        </p:txBody>
      </p:sp>
    </p:spTree>
    <p:extLst>
      <p:ext uri="{BB962C8B-B14F-4D97-AF65-F5344CB8AC3E}">
        <p14:creationId xmlns:p14="http://schemas.microsoft.com/office/powerpoint/2010/main" val="24588162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E10E07B-71ED-473E-8184-F6B3D41DDBA7}"/>
              </a:ext>
            </a:extLst>
          </p:cNvPr>
          <p:cNvSpPr txBox="1">
            <a:spLocks/>
          </p:cNvSpPr>
          <p:nvPr/>
        </p:nvSpPr>
        <p:spPr>
          <a:xfrm>
            <a:off x="283096" y="1889008"/>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r>
              <a:rPr lang="tr-TR" sz="1800" dirty="0">
                <a:latin typeface="Myriad Pro" panose="020B0503030403020204"/>
              </a:rPr>
              <a:t>2011 yılında </a:t>
            </a:r>
            <a:r>
              <a:rPr lang="tr-TR" sz="1800" dirty="0">
                <a:latin typeface="Myriad Pro" panose="020B0503030403020204"/>
                <a:sym typeface="Wingdings" panose="05000000000000000000" pitchFamily="2" charset="2"/>
              </a:rPr>
              <a:t> </a:t>
            </a:r>
            <a:r>
              <a:rPr lang="tr-TR" sz="1800" dirty="0">
                <a:latin typeface="Myriad Pro" panose="020B0503030403020204"/>
              </a:rPr>
              <a:t> ÖTV oranı </a:t>
            </a:r>
            <a:r>
              <a:rPr lang="tr-TR" sz="1800" dirty="0">
                <a:latin typeface="Myriad Pro" panose="020B0503030403020204"/>
                <a:sym typeface="Wingdings" panose="05000000000000000000" pitchFamily="2" charset="2"/>
              </a:rPr>
              <a:t> </a:t>
            </a:r>
            <a:r>
              <a:rPr lang="tr-TR" sz="1800" dirty="0">
                <a:latin typeface="Myriad Pro" panose="020B0503030403020204"/>
              </a:rPr>
              <a:t>motor kapasitesine göre %3 ile %15 arasında belirlenmiş ve tüm elektrikli araçlar </a:t>
            </a:r>
            <a:r>
              <a:rPr lang="tr-TR" sz="1800" dirty="0" err="1">
                <a:latin typeface="Myriad Pro" panose="020B0503030403020204"/>
              </a:rPr>
              <a:t>MVT'den</a:t>
            </a:r>
            <a:r>
              <a:rPr lang="tr-TR" sz="1800" dirty="0">
                <a:latin typeface="Myriad Pro" panose="020B0503030403020204"/>
              </a:rPr>
              <a:t> muaf tutulmuştur. </a:t>
            </a:r>
          </a:p>
          <a:p>
            <a:pPr marL="285750" indent="-285750" algn="l">
              <a:buFont typeface="Wingdings" panose="05000000000000000000" pitchFamily="2" charset="2"/>
              <a:buChar char="Ø"/>
            </a:pPr>
            <a:r>
              <a:rPr lang="tr-TR" sz="1800" dirty="0">
                <a:latin typeface="Myriad Pro" panose="020B0503030403020204"/>
              </a:rPr>
              <a:t>2013 yılında </a:t>
            </a:r>
            <a:r>
              <a:rPr lang="tr-TR" sz="1800" dirty="0">
                <a:latin typeface="Myriad Pro" panose="020B0503030403020204"/>
                <a:sym typeface="Wingdings" panose="05000000000000000000" pitchFamily="2" charset="2"/>
              </a:rPr>
              <a:t> </a:t>
            </a:r>
            <a:r>
              <a:rPr lang="tr-TR" sz="1800" dirty="0">
                <a:latin typeface="Myriad Pro" panose="020B0503030403020204"/>
              </a:rPr>
              <a:t>  elektrik dağıtım şirketleri tarafından teknik olarak onaylanan alanlarda ve benzin istasyonlarında EV </a:t>
            </a:r>
            <a:r>
              <a:rPr lang="tr-TR" sz="1800" dirty="0" err="1">
                <a:latin typeface="Myriad Pro" panose="020B0503030403020204"/>
              </a:rPr>
              <a:t>sarj</a:t>
            </a:r>
            <a:r>
              <a:rPr lang="tr-TR" sz="1800" dirty="0">
                <a:latin typeface="Myriad Pro" panose="020B0503030403020204"/>
              </a:rPr>
              <a:t> istasyonlarının kurulmasına olanak tanındı.</a:t>
            </a:r>
          </a:p>
          <a:p>
            <a:pPr marL="285750" indent="-285750" algn="l">
              <a:buFont typeface="Wingdings" panose="05000000000000000000" pitchFamily="2" charset="2"/>
              <a:buChar char="Ø"/>
            </a:pPr>
            <a:r>
              <a:rPr lang="tr-TR" sz="1800" dirty="0">
                <a:latin typeface="Myriad Pro" panose="020B0503030403020204"/>
              </a:rPr>
              <a:t>2018 yılında </a:t>
            </a:r>
            <a:r>
              <a:rPr lang="tr-TR" sz="1800" dirty="0">
                <a:latin typeface="Myriad Pro" panose="020B0503030403020204"/>
                <a:sym typeface="Wingdings" panose="05000000000000000000" pitchFamily="2" charset="2"/>
              </a:rPr>
              <a:t> </a:t>
            </a:r>
            <a:r>
              <a:rPr lang="tr-TR" sz="1800" dirty="0">
                <a:latin typeface="Myriad Pro" panose="020B0503030403020204"/>
              </a:rPr>
              <a:t>özel araç park yerleri ve alışveriş merkezi otoparklarında maksimum araç kapasitesinin 1/50'si oranında EV Şarj İstasyonu kurulması zorunlu hale getirildi.</a:t>
            </a:r>
          </a:p>
          <a:p>
            <a:pPr marL="285750" indent="-285750" algn="l">
              <a:buFont typeface="Wingdings" panose="05000000000000000000" pitchFamily="2" charset="2"/>
              <a:buChar char="Ø"/>
            </a:pPr>
            <a:r>
              <a:rPr lang="tr-TR" sz="1800" dirty="0">
                <a:latin typeface="Myriad Pro" panose="020B0503030403020204"/>
              </a:rPr>
              <a:t>2023 yılında </a:t>
            </a:r>
            <a:r>
              <a:rPr lang="tr-TR" sz="1800" dirty="0">
                <a:latin typeface="Myriad Pro" panose="020B0503030403020204"/>
                <a:sym typeface="Wingdings" panose="05000000000000000000" pitchFamily="2" charset="2"/>
              </a:rPr>
              <a:t></a:t>
            </a:r>
            <a:r>
              <a:rPr lang="tr-TR" sz="1800" dirty="0">
                <a:latin typeface="Myriad Pro" panose="020B0503030403020204"/>
              </a:rPr>
              <a:t> ÖTV </a:t>
            </a:r>
            <a:r>
              <a:rPr lang="tr-TR" sz="1800" dirty="0" err="1">
                <a:latin typeface="Myriad Pro" panose="020B0503030403020204"/>
              </a:rPr>
              <a:t>teşviği</a:t>
            </a:r>
            <a:r>
              <a:rPr lang="tr-TR" sz="1800" dirty="0">
                <a:latin typeface="Myriad Pro" panose="020B0503030403020204"/>
              </a:rPr>
              <a:t> için vergisiz fiyat limiti güncellenmiştir. </a:t>
            </a:r>
          </a:p>
        </p:txBody>
      </p:sp>
      <p:pic>
        <p:nvPicPr>
          <p:cNvPr id="2" name="Picture 1">
            <a:extLst>
              <a:ext uri="{FF2B5EF4-FFF2-40B4-BE49-F238E27FC236}">
                <a16:creationId xmlns:a16="http://schemas.microsoft.com/office/drawing/2014/main" id="{861F766B-6B23-4E27-92B3-86F526199C30}"/>
              </a:ext>
            </a:extLst>
          </p:cNvPr>
          <p:cNvPicPr>
            <a:picLocks noChangeAspect="1"/>
          </p:cNvPicPr>
          <p:nvPr/>
        </p:nvPicPr>
        <p:blipFill>
          <a:blip r:embed="rId3"/>
          <a:stretch>
            <a:fillRect/>
          </a:stretch>
        </p:blipFill>
        <p:spPr>
          <a:xfrm>
            <a:off x="2135647" y="4123536"/>
            <a:ext cx="7414352" cy="2081128"/>
          </a:xfrm>
          <a:prstGeom prst="rect">
            <a:avLst/>
          </a:prstGeom>
        </p:spPr>
      </p:pic>
      <p:sp>
        <p:nvSpPr>
          <p:cNvPr id="7" name="Text Placeholder 2">
            <a:extLst>
              <a:ext uri="{FF2B5EF4-FFF2-40B4-BE49-F238E27FC236}">
                <a16:creationId xmlns:a16="http://schemas.microsoft.com/office/drawing/2014/main" id="{98E87C85-1282-4FA4-BE30-BBDC2794807A}"/>
              </a:ext>
            </a:extLst>
          </p:cNvPr>
          <p:cNvSpPr txBox="1">
            <a:spLocks/>
          </p:cNvSpPr>
          <p:nvPr/>
        </p:nvSpPr>
        <p:spPr>
          <a:xfrm>
            <a:off x="428186" y="91274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Türkiye’de Elektrikli Araç Sektörü </a:t>
            </a:r>
          </a:p>
        </p:txBody>
      </p:sp>
    </p:spTree>
    <p:extLst>
      <p:ext uri="{BB962C8B-B14F-4D97-AF65-F5344CB8AC3E}">
        <p14:creationId xmlns:p14="http://schemas.microsoft.com/office/powerpoint/2010/main" val="39237513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E10E07B-71ED-473E-8184-F6B3D41DDBA7}"/>
              </a:ext>
            </a:extLst>
          </p:cNvPr>
          <p:cNvSpPr txBox="1">
            <a:spLocks/>
          </p:cNvSpPr>
          <p:nvPr/>
        </p:nvSpPr>
        <p:spPr>
          <a:xfrm>
            <a:off x="283096" y="1889008"/>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r>
              <a:rPr lang="tr-TR" sz="1800" dirty="0">
                <a:latin typeface="Myriad Pro" panose="020B0503030403020204"/>
              </a:rPr>
              <a:t>2018 yılında Türkiye'nin Otomobili Girişim Grubu (TOGG) </a:t>
            </a:r>
            <a:r>
              <a:rPr lang="tr-TR" sz="1800" dirty="0">
                <a:latin typeface="Myriad Pro" panose="020B0503030403020204"/>
                <a:sym typeface="Wingdings" panose="05000000000000000000" pitchFamily="2" charset="2"/>
              </a:rPr>
              <a:t> </a:t>
            </a:r>
            <a:r>
              <a:rPr lang="tr-TR" sz="1800" dirty="0">
                <a:latin typeface="Myriad Pro" panose="020B0503030403020204"/>
              </a:rPr>
              <a:t>2023 yılında satışlara başladı</a:t>
            </a:r>
            <a:r>
              <a:rPr lang="tr-TR" sz="1800" dirty="0">
                <a:latin typeface="Myriad Pro" panose="020B0503030403020204"/>
                <a:sym typeface="Wingdings" panose="05000000000000000000" pitchFamily="2" charset="2"/>
              </a:rPr>
              <a:t> yeni araç modelleri</a:t>
            </a:r>
            <a:endParaRPr lang="tr-TR" sz="1800" dirty="0">
              <a:latin typeface="Myriad Pro" panose="020B0503030403020204"/>
            </a:endParaRPr>
          </a:p>
          <a:p>
            <a:pPr marL="285750" indent="-285750" algn="l">
              <a:buFont typeface="Wingdings" panose="05000000000000000000" pitchFamily="2" charset="2"/>
              <a:buChar char="Ø"/>
            </a:pPr>
            <a:r>
              <a:rPr lang="tr-TR" sz="1800" dirty="0">
                <a:latin typeface="Myriad Pro" panose="020B0503030403020204"/>
              </a:rPr>
              <a:t>Ford Otosan </a:t>
            </a:r>
            <a:r>
              <a:rPr lang="tr-TR" sz="1800" dirty="0">
                <a:latin typeface="Myriad Pro" panose="020B0503030403020204"/>
                <a:sym typeface="Wingdings" panose="05000000000000000000" pitchFamily="2" charset="2"/>
              </a:rPr>
              <a:t> hafif ticari araç ve kamyon  Kocaeli tesisi</a:t>
            </a:r>
            <a:endParaRPr lang="tr-TR" sz="1800" dirty="0">
              <a:latin typeface="Myriad Pro" panose="020B0503030403020204"/>
            </a:endParaRPr>
          </a:p>
          <a:p>
            <a:pPr marL="285750" indent="-285750" algn="l">
              <a:buFont typeface="Wingdings" panose="05000000000000000000" pitchFamily="2" charset="2"/>
              <a:buChar char="Ø"/>
            </a:pPr>
            <a:r>
              <a:rPr lang="tr-TR" sz="1800" dirty="0" err="1">
                <a:latin typeface="Myriad Pro" panose="020B0503030403020204"/>
              </a:rPr>
              <a:t>Temsa</a:t>
            </a:r>
            <a:r>
              <a:rPr lang="tr-TR" sz="1800" dirty="0">
                <a:latin typeface="Myriad Pro" panose="020B0503030403020204"/>
              </a:rPr>
              <a:t> ve Karsan </a:t>
            </a:r>
            <a:r>
              <a:rPr lang="tr-TR" sz="1800" dirty="0">
                <a:latin typeface="Myriad Pro" panose="020B0503030403020204"/>
                <a:sym typeface="Wingdings" panose="05000000000000000000" pitchFamily="2" charset="2"/>
              </a:rPr>
              <a:t> e</a:t>
            </a:r>
            <a:r>
              <a:rPr lang="tr-TR" sz="1800" dirty="0">
                <a:latin typeface="Myriad Pro" panose="020B0503030403020204"/>
              </a:rPr>
              <a:t>lektrikli otobüs ve </a:t>
            </a:r>
            <a:r>
              <a:rPr lang="tr-TR" sz="1800" dirty="0" err="1">
                <a:latin typeface="Myriad Pro" panose="020B0503030403020204"/>
              </a:rPr>
              <a:t>mobilite</a:t>
            </a:r>
            <a:r>
              <a:rPr lang="tr-TR" sz="1800" dirty="0">
                <a:latin typeface="Myriad Pro" panose="020B0503030403020204"/>
              </a:rPr>
              <a:t> yatırımları için Avrupa pazarında</a:t>
            </a:r>
            <a:endParaRPr lang="tr-TR" sz="1400" dirty="0">
              <a:latin typeface="Myriad Pro" panose="020B0503030403020204"/>
            </a:endParaRPr>
          </a:p>
          <a:p>
            <a:pPr marL="285750" indent="-285750" algn="l">
              <a:buFont typeface="Wingdings" panose="05000000000000000000" pitchFamily="2" charset="2"/>
              <a:buChar char="Ø"/>
            </a:pPr>
            <a:endParaRPr lang="tr-TR" sz="1400" dirty="0">
              <a:latin typeface="Myriad Pro" panose="020B0503030403020204"/>
            </a:endParaRPr>
          </a:p>
          <a:p>
            <a:pPr marL="285750" indent="-285750" algn="l">
              <a:buFont typeface="Wingdings" panose="05000000000000000000" pitchFamily="2" charset="2"/>
              <a:buChar char="Ø"/>
            </a:pPr>
            <a:endParaRPr lang="tr-TR" sz="1400" dirty="0">
              <a:latin typeface="Myriad Pro" panose="020B0503030403020204"/>
            </a:endParaRPr>
          </a:p>
        </p:txBody>
      </p:sp>
      <p:pic>
        <p:nvPicPr>
          <p:cNvPr id="4" name="Picture 3">
            <a:extLst>
              <a:ext uri="{FF2B5EF4-FFF2-40B4-BE49-F238E27FC236}">
                <a16:creationId xmlns:a16="http://schemas.microsoft.com/office/drawing/2014/main" id="{DA4C6B90-20C9-4B86-A5D1-D7E264185278}"/>
              </a:ext>
            </a:extLst>
          </p:cNvPr>
          <p:cNvPicPr>
            <a:picLocks noChangeAspect="1"/>
          </p:cNvPicPr>
          <p:nvPr/>
        </p:nvPicPr>
        <p:blipFill>
          <a:blip r:embed="rId3"/>
          <a:stretch>
            <a:fillRect/>
          </a:stretch>
        </p:blipFill>
        <p:spPr>
          <a:xfrm>
            <a:off x="7641412" y="3329848"/>
            <a:ext cx="4047714" cy="2266720"/>
          </a:xfrm>
          <a:prstGeom prst="rect">
            <a:avLst/>
          </a:prstGeom>
        </p:spPr>
      </p:pic>
      <p:pic>
        <p:nvPicPr>
          <p:cNvPr id="5" name="Picture 4">
            <a:extLst>
              <a:ext uri="{FF2B5EF4-FFF2-40B4-BE49-F238E27FC236}">
                <a16:creationId xmlns:a16="http://schemas.microsoft.com/office/drawing/2014/main" id="{7BA0A783-6F55-4C39-80AF-F45EEDE9E1EF}"/>
              </a:ext>
            </a:extLst>
          </p:cNvPr>
          <p:cNvPicPr>
            <a:picLocks noChangeAspect="1"/>
          </p:cNvPicPr>
          <p:nvPr/>
        </p:nvPicPr>
        <p:blipFill>
          <a:blip r:embed="rId4"/>
          <a:stretch>
            <a:fillRect/>
          </a:stretch>
        </p:blipFill>
        <p:spPr>
          <a:xfrm>
            <a:off x="502874" y="3484991"/>
            <a:ext cx="3055015" cy="2288312"/>
          </a:xfrm>
          <a:prstGeom prst="rect">
            <a:avLst/>
          </a:prstGeom>
        </p:spPr>
      </p:pic>
      <p:pic>
        <p:nvPicPr>
          <p:cNvPr id="7" name="Picture 6">
            <a:extLst>
              <a:ext uri="{FF2B5EF4-FFF2-40B4-BE49-F238E27FC236}">
                <a16:creationId xmlns:a16="http://schemas.microsoft.com/office/drawing/2014/main" id="{03874F0B-048F-44E1-AAE2-5FF783F974E7}"/>
              </a:ext>
            </a:extLst>
          </p:cNvPr>
          <p:cNvPicPr>
            <a:picLocks noChangeAspect="1"/>
          </p:cNvPicPr>
          <p:nvPr/>
        </p:nvPicPr>
        <p:blipFill>
          <a:blip r:embed="rId5"/>
          <a:stretch>
            <a:fillRect/>
          </a:stretch>
        </p:blipFill>
        <p:spPr>
          <a:xfrm>
            <a:off x="4257236" y="3663108"/>
            <a:ext cx="2857500" cy="1600200"/>
          </a:xfrm>
          <a:prstGeom prst="rect">
            <a:avLst/>
          </a:prstGeom>
        </p:spPr>
      </p:pic>
      <p:sp>
        <p:nvSpPr>
          <p:cNvPr id="9" name="Text Placeholder 2">
            <a:extLst>
              <a:ext uri="{FF2B5EF4-FFF2-40B4-BE49-F238E27FC236}">
                <a16:creationId xmlns:a16="http://schemas.microsoft.com/office/drawing/2014/main" id="{0D1C22B4-AF6F-4CB9-BA33-919DC66592FA}"/>
              </a:ext>
            </a:extLst>
          </p:cNvPr>
          <p:cNvSpPr txBox="1">
            <a:spLocks/>
          </p:cNvSpPr>
          <p:nvPr/>
        </p:nvSpPr>
        <p:spPr>
          <a:xfrm>
            <a:off x="428186" y="91274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Türkiye’de Elektrikli Araç Sektörü </a:t>
            </a:r>
          </a:p>
        </p:txBody>
      </p:sp>
    </p:spTree>
    <p:extLst>
      <p:ext uri="{BB962C8B-B14F-4D97-AF65-F5344CB8AC3E}">
        <p14:creationId xmlns:p14="http://schemas.microsoft.com/office/powerpoint/2010/main" val="15430430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E10E07B-71ED-473E-8184-F6B3D41DDBA7}"/>
              </a:ext>
            </a:extLst>
          </p:cNvPr>
          <p:cNvSpPr txBox="1">
            <a:spLocks/>
          </p:cNvSpPr>
          <p:nvPr/>
        </p:nvSpPr>
        <p:spPr>
          <a:xfrm>
            <a:off x="283096" y="2049137"/>
            <a:ext cx="5866779" cy="372416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tr-TR" sz="1800" b="1" dirty="0">
                <a:latin typeface="Myriad Pro" panose="020B0503030403020204"/>
              </a:rPr>
              <a:t>Şarj Hizmetleri</a:t>
            </a:r>
          </a:p>
          <a:p>
            <a:pPr marL="285750" indent="-285750" algn="l">
              <a:buFont typeface="Wingdings" panose="05000000000000000000" pitchFamily="2" charset="2"/>
              <a:buChar char="Ø"/>
            </a:pPr>
            <a:r>
              <a:rPr lang="tr-TR" sz="1800" dirty="0">
                <a:latin typeface="Myriad Pro" panose="020B0503030403020204"/>
              </a:rPr>
              <a:t>Mart 2022'de Sanayi ve Teknoloji Bakanlığı </a:t>
            </a:r>
            <a:r>
              <a:rPr lang="tr-TR" sz="1800" dirty="0">
                <a:latin typeface="Myriad Pro" panose="020B0503030403020204"/>
                <a:sym typeface="Wingdings" panose="05000000000000000000" pitchFamily="2" charset="2"/>
              </a:rPr>
              <a:t> </a:t>
            </a:r>
            <a:r>
              <a:rPr lang="tr-TR" sz="1800" dirty="0">
                <a:latin typeface="Myriad Pro" panose="020B0503030403020204"/>
              </a:rPr>
              <a:t> teknolojik girişim desteği paketi </a:t>
            </a:r>
          </a:p>
          <a:p>
            <a:pPr marL="285750" indent="-285750" algn="l">
              <a:buFont typeface="Wingdings" panose="05000000000000000000" pitchFamily="2" charset="2"/>
              <a:buChar char="Ø"/>
            </a:pPr>
            <a:r>
              <a:rPr lang="tr-TR" sz="1800" dirty="0">
                <a:latin typeface="Myriad Pro" panose="020B0503030403020204"/>
              </a:rPr>
              <a:t>araç şarj istasyonlarına yapılan yatırımlar için geri ödenmeyen finansal destek </a:t>
            </a:r>
          </a:p>
          <a:p>
            <a:pPr marL="285750" indent="-285750" algn="l">
              <a:buFont typeface="Wingdings" panose="05000000000000000000" pitchFamily="2" charset="2"/>
              <a:buChar char="Ø"/>
            </a:pPr>
            <a:r>
              <a:rPr lang="tr-TR" sz="1800" dirty="0">
                <a:latin typeface="Myriad Pro" panose="020B0503030403020204"/>
              </a:rPr>
              <a:t>Destek paketi </a:t>
            </a:r>
            <a:r>
              <a:rPr lang="tr-TR" sz="1800" dirty="0">
                <a:latin typeface="Myriad Pro" panose="020B0503030403020204"/>
                <a:sym typeface="Wingdings" panose="05000000000000000000" pitchFamily="2" charset="2"/>
              </a:rPr>
              <a:t> </a:t>
            </a:r>
            <a:r>
              <a:rPr lang="tr-TR" sz="1800" dirty="0">
                <a:latin typeface="Myriad Pro" panose="020B0503030403020204"/>
              </a:rPr>
              <a:t>yatırım maliyetinin %75'ine kadarı için 20 milyon Türk lirası tavan limiti</a:t>
            </a:r>
          </a:p>
          <a:p>
            <a:pPr marL="285750" indent="-285750" algn="l">
              <a:buFont typeface="Wingdings" panose="05000000000000000000" pitchFamily="2" charset="2"/>
              <a:buChar char="Ø"/>
            </a:pPr>
            <a:endParaRPr lang="tr-TR" sz="1800" dirty="0"/>
          </a:p>
        </p:txBody>
      </p:sp>
      <p:pic>
        <p:nvPicPr>
          <p:cNvPr id="2" name="Picture 1">
            <a:extLst>
              <a:ext uri="{FF2B5EF4-FFF2-40B4-BE49-F238E27FC236}">
                <a16:creationId xmlns:a16="http://schemas.microsoft.com/office/drawing/2014/main" id="{3F3C5973-E227-41C5-855E-AA7961790718}"/>
              </a:ext>
            </a:extLst>
          </p:cNvPr>
          <p:cNvPicPr>
            <a:picLocks noChangeAspect="1"/>
          </p:cNvPicPr>
          <p:nvPr/>
        </p:nvPicPr>
        <p:blipFill>
          <a:blip r:embed="rId3"/>
          <a:stretch>
            <a:fillRect/>
          </a:stretch>
        </p:blipFill>
        <p:spPr>
          <a:xfrm>
            <a:off x="6166412" y="1624241"/>
            <a:ext cx="2013350" cy="1157861"/>
          </a:xfrm>
          <a:prstGeom prst="rect">
            <a:avLst/>
          </a:prstGeom>
        </p:spPr>
      </p:pic>
      <p:pic>
        <p:nvPicPr>
          <p:cNvPr id="5" name="Picture 4">
            <a:extLst>
              <a:ext uri="{FF2B5EF4-FFF2-40B4-BE49-F238E27FC236}">
                <a16:creationId xmlns:a16="http://schemas.microsoft.com/office/drawing/2014/main" id="{9D82BACA-0C59-4723-BF51-283122802B98}"/>
              </a:ext>
            </a:extLst>
          </p:cNvPr>
          <p:cNvPicPr>
            <a:picLocks noChangeAspect="1"/>
          </p:cNvPicPr>
          <p:nvPr/>
        </p:nvPicPr>
        <p:blipFill>
          <a:blip r:embed="rId4"/>
          <a:stretch>
            <a:fillRect/>
          </a:stretch>
        </p:blipFill>
        <p:spPr>
          <a:xfrm>
            <a:off x="8374192" y="1674200"/>
            <a:ext cx="1664352" cy="719390"/>
          </a:xfrm>
          <a:prstGeom prst="rect">
            <a:avLst/>
          </a:prstGeom>
        </p:spPr>
      </p:pic>
      <p:pic>
        <p:nvPicPr>
          <p:cNvPr id="7" name="Picture 6">
            <a:extLst>
              <a:ext uri="{FF2B5EF4-FFF2-40B4-BE49-F238E27FC236}">
                <a16:creationId xmlns:a16="http://schemas.microsoft.com/office/drawing/2014/main" id="{64DF8465-2E75-45C2-8016-19E8CC3B36EB}"/>
              </a:ext>
            </a:extLst>
          </p:cNvPr>
          <p:cNvPicPr>
            <a:picLocks noChangeAspect="1"/>
          </p:cNvPicPr>
          <p:nvPr/>
        </p:nvPicPr>
        <p:blipFill>
          <a:blip r:embed="rId5"/>
          <a:stretch>
            <a:fillRect/>
          </a:stretch>
        </p:blipFill>
        <p:spPr>
          <a:xfrm>
            <a:off x="9800421" y="3013575"/>
            <a:ext cx="1713124" cy="292633"/>
          </a:xfrm>
          <a:prstGeom prst="rect">
            <a:avLst/>
          </a:prstGeom>
        </p:spPr>
      </p:pic>
      <p:pic>
        <p:nvPicPr>
          <p:cNvPr id="8" name="Picture 7">
            <a:extLst>
              <a:ext uri="{FF2B5EF4-FFF2-40B4-BE49-F238E27FC236}">
                <a16:creationId xmlns:a16="http://schemas.microsoft.com/office/drawing/2014/main" id="{326FDBFD-DCB5-4F40-BC57-CB6F9A40C430}"/>
              </a:ext>
            </a:extLst>
          </p:cNvPr>
          <p:cNvPicPr>
            <a:picLocks noChangeAspect="1"/>
          </p:cNvPicPr>
          <p:nvPr/>
        </p:nvPicPr>
        <p:blipFill>
          <a:blip r:embed="rId6"/>
          <a:stretch>
            <a:fillRect/>
          </a:stretch>
        </p:blipFill>
        <p:spPr>
          <a:xfrm>
            <a:off x="7976213" y="3010526"/>
            <a:ext cx="1126134" cy="1126134"/>
          </a:xfrm>
          <a:prstGeom prst="rect">
            <a:avLst/>
          </a:prstGeom>
        </p:spPr>
      </p:pic>
      <p:pic>
        <p:nvPicPr>
          <p:cNvPr id="9" name="Picture 8">
            <a:extLst>
              <a:ext uri="{FF2B5EF4-FFF2-40B4-BE49-F238E27FC236}">
                <a16:creationId xmlns:a16="http://schemas.microsoft.com/office/drawing/2014/main" id="{F46D50A3-1995-4AC1-899E-5AB736976ECB}"/>
              </a:ext>
            </a:extLst>
          </p:cNvPr>
          <p:cNvPicPr>
            <a:picLocks noChangeAspect="1"/>
          </p:cNvPicPr>
          <p:nvPr/>
        </p:nvPicPr>
        <p:blipFill>
          <a:blip r:embed="rId7"/>
          <a:stretch>
            <a:fillRect/>
          </a:stretch>
        </p:blipFill>
        <p:spPr>
          <a:xfrm>
            <a:off x="9999470" y="3910952"/>
            <a:ext cx="1547078" cy="1188220"/>
          </a:xfrm>
          <a:prstGeom prst="rect">
            <a:avLst/>
          </a:prstGeom>
        </p:spPr>
      </p:pic>
      <p:pic>
        <p:nvPicPr>
          <p:cNvPr id="10" name="Picture 9">
            <a:extLst>
              <a:ext uri="{FF2B5EF4-FFF2-40B4-BE49-F238E27FC236}">
                <a16:creationId xmlns:a16="http://schemas.microsoft.com/office/drawing/2014/main" id="{33A10527-E698-4834-9258-DD3321668383}"/>
              </a:ext>
            </a:extLst>
          </p:cNvPr>
          <p:cNvPicPr>
            <a:picLocks noChangeAspect="1"/>
          </p:cNvPicPr>
          <p:nvPr/>
        </p:nvPicPr>
        <p:blipFill>
          <a:blip r:embed="rId8"/>
          <a:stretch>
            <a:fillRect/>
          </a:stretch>
        </p:blipFill>
        <p:spPr>
          <a:xfrm>
            <a:off x="7282149" y="4615793"/>
            <a:ext cx="2064152" cy="701181"/>
          </a:xfrm>
          <a:prstGeom prst="rect">
            <a:avLst/>
          </a:prstGeom>
        </p:spPr>
      </p:pic>
      <p:pic>
        <p:nvPicPr>
          <p:cNvPr id="11" name="Picture 10">
            <a:extLst>
              <a:ext uri="{FF2B5EF4-FFF2-40B4-BE49-F238E27FC236}">
                <a16:creationId xmlns:a16="http://schemas.microsoft.com/office/drawing/2014/main" id="{0353CA17-7199-4DD5-ACA4-8133DD3E8C99}"/>
              </a:ext>
            </a:extLst>
          </p:cNvPr>
          <p:cNvPicPr>
            <a:picLocks noChangeAspect="1"/>
          </p:cNvPicPr>
          <p:nvPr/>
        </p:nvPicPr>
        <p:blipFill>
          <a:blip r:embed="rId9"/>
          <a:stretch>
            <a:fillRect/>
          </a:stretch>
        </p:blipFill>
        <p:spPr>
          <a:xfrm>
            <a:off x="10209650" y="1570559"/>
            <a:ext cx="1902117" cy="823031"/>
          </a:xfrm>
          <a:prstGeom prst="rect">
            <a:avLst/>
          </a:prstGeom>
        </p:spPr>
      </p:pic>
      <p:sp>
        <p:nvSpPr>
          <p:cNvPr id="13" name="Text Placeholder 2">
            <a:extLst>
              <a:ext uri="{FF2B5EF4-FFF2-40B4-BE49-F238E27FC236}">
                <a16:creationId xmlns:a16="http://schemas.microsoft.com/office/drawing/2014/main" id="{858ED467-1293-4FB9-BFAE-9D6CB66E0BE5}"/>
              </a:ext>
            </a:extLst>
          </p:cNvPr>
          <p:cNvSpPr txBox="1">
            <a:spLocks/>
          </p:cNvSpPr>
          <p:nvPr/>
        </p:nvSpPr>
        <p:spPr>
          <a:xfrm>
            <a:off x="428186" y="91274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Türkiye’de Elektrikli Araç Sektörü </a:t>
            </a:r>
          </a:p>
        </p:txBody>
      </p:sp>
    </p:spTree>
    <p:extLst>
      <p:ext uri="{BB962C8B-B14F-4D97-AF65-F5344CB8AC3E}">
        <p14:creationId xmlns:p14="http://schemas.microsoft.com/office/powerpoint/2010/main" val="12216136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4177268" cy="3963887"/>
          </a:xfrm>
        </p:spPr>
        <p:txBody>
          <a:bodyPr>
            <a:normAutofit/>
          </a:bodyPr>
          <a:lstStyle/>
          <a:p>
            <a:r>
              <a:rPr lang="tr-TR" sz="1800" b="1" dirty="0">
                <a:latin typeface="Myriad Pro" panose="020B0503030403020204"/>
              </a:rPr>
              <a:t>Türkiye hidroelektrik kapasitesi </a:t>
            </a:r>
          </a:p>
          <a:p>
            <a:r>
              <a:rPr lang="tr-TR" sz="1800" dirty="0">
                <a:latin typeface="Myriad Pro" panose="020B0503030403020204"/>
              </a:rPr>
              <a:t>2023 yılı itibari ile Türkiye’de işletmede olan hidroelektrik enerji santrallerinin toplam kurulu gücü 31.680 MW civarında olup ortalama toplam üretim potansiyeli 66.980 </a:t>
            </a:r>
            <a:r>
              <a:rPr lang="tr-TR" sz="1800" dirty="0" err="1">
                <a:latin typeface="Myriad Pro" panose="020B0503030403020204"/>
              </a:rPr>
              <a:t>GWh</a:t>
            </a:r>
            <a:r>
              <a:rPr lang="tr-TR" sz="1800" dirty="0">
                <a:latin typeface="Myriad Pro" panose="020B0503030403020204"/>
              </a:rPr>
              <a:t>/</a:t>
            </a:r>
            <a:r>
              <a:rPr lang="tr-TR" sz="1800" dirty="0" err="1">
                <a:latin typeface="Myriad Pro" panose="020B0503030403020204"/>
              </a:rPr>
              <a:t>yıl'dır</a:t>
            </a:r>
            <a:r>
              <a:rPr lang="tr-TR" sz="1800" dirty="0">
                <a:latin typeface="Myriad Pro" panose="020B0503030403020204"/>
              </a:rPr>
              <a:t>. </a:t>
            </a:r>
          </a:p>
          <a:p>
            <a:endParaRPr lang="tr-TR" sz="1800" dirty="0">
              <a:latin typeface="Myriad Pro" panose="020B0503030403020204"/>
            </a:endParaRPr>
          </a:p>
          <a:p>
            <a:r>
              <a:rPr lang="tr-TR" sz="1800" dirty="0">
                <a:latin typeface="Myriad Pro" panose="020B0503030403020204"/>
              </a:rPr>
              <a:t>Hidroelektrik santrallerin enerji üretimindeki payı </a:t>
            </a:r>
            <a:r>
              <a:rPr lang="tr-TR" sz="1800" dirty="0">
                <a:latin typeface="Myriad Pro" panose="020B0503030403020204"/>
                <a:sym typeface="Wingdings" panose="05000000000000000000" pitchFamily="2" charset="2"/>
              </a:rPr>
              <a:t> %31.1</a:t>
            </a:r>
            <a:endParaRPr lang="tr-TR" sz="1800" dirty="0">
              <a:latin typeface="Myriad Pro" panose="020B0503030403020204"/>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Hidroelektrik Santraller</a:t>
            </a:r>
            <a:endParaRPr lang="en-US" sz="3200" b="1" dirty="0"/>
          </a:p>
        </p:txBody>
      </p:sp>
      <p:pic>
        <p:nvPicPr>
          <p:cNvPr id="2" name="Picture 1">
            <a:extLst>
              <a:ext uri="{FF2B5EF4-FFF2-40B4-BE49-F238E27FC236}">
                <a16:creationId xmlns:a16="http://schemas.microsoft.com/office/drawing/2014/main" id="{58A444AA-C7DF-4512-A1D4-D2B6B649A624}"/>
              </a:ext>
            </a:extLst>
          </p:cNvPr>
          <p:cNvPicPr>
            <a:picLocks noChangeAspect="1"/>
          </p:cNvPicPr>
          <p:nvPr/>
        </p:nvPicPr>
        <p:blipFill>
          <a:blip r:embed="rId3"/>
          <a:stretch>
            <a:fillRect/>
          </a:stretch>
        </p:blipFill>
        <p:spPr>
          <a:xfrm>
            <a:off x="5174165" y="2066646"/>
            <a:ext cx="6863111" cy="3989395"/>
          </a:xfrm>
          <a:prstGeom prst="rect">
            <a:avLst/>
          </a:prstGeom>
        </p:spPr>
      </p:pic>
    </p:spTree>
    <p:extLst>
      <p:ext uri="{BB962C8B-B14F-4D97-AF65-F5344CB8AC3E}">
        <p14:creationId xmlns:p14="http://schemas.microsoft.com/office/powerpoint/2010/main" val="27486334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E10E07B-71ED-473E-8184-F6B3D41DDBA7}"/>
              </a:ext>
            </a:extLst>
          </p:cNvPr>
          <p:cNvSpPr txBox="1">
            <a:spLocks/>
          </p:cNvSpPr>
          <p:nvPr/>
        </p:nvSpPr>
        <p:spPr>
          <a:xfrm>
            <a:off x="283096" y="2049137"/>
            <a:ext cx="5866779" cy="3724166"/>
          </a:xfrm>
          <a:prstGeom prst="rect">
            <a:avLst/>
          </a:prstGeom>
        </p:spPr>
        <p:txBody>
          <a:bodyPr vert="horz" lIns="91440" tIns="45720" rIns="91440" bIns="45720" rtlCol="0">
            <a:normAutofit fontScale="85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tr-TR" sz="1800" b="1" dirty="0">
                <a:latin typeface="Myriad Pro" panose="020B0503030403020204"/>
              </a:rPr>
              <a:t>Şarj Hizmetleri</a:t>
            </a:r>
          </a:p>
          <a:p>
            <a:pPr algn="l"/>
            <a:endParaRPr lang="tr-TR" sz="1800" dirty="0">
              <a:latin typeface="Myriad Pro" panose="020B0503030403020204"/>
            </a:endParaRPr>
          </a:p>
          <a:p>
            <a:pPr marL="285750" indent="-285750" algn="l">
              <a:buFont typeface="Wingdings" panose="05000000000000000000" pitchFamily="2" charset="2"/>
              <a:buChar char="Ø"/>
            </a:pPr>
            <a:r>
              <a:rPr lang="tr-TR" sz="1800" dirty="0">
                <a:latin typeface="Myriad Pro" panose="020B0503030403020204"/>
              </a:rPr>
              <a:t>2023 yılı başında </a:t>
            </a:r>
            <a:r>
              <a:rPr lang="tr-TR" sz="1800" dirty="0">
                <a:latin typeface="Myriad Pro" panose="020B0503030403020204"/>
                <a:sym typeface="Wingdings" panose="05000000000000000000" pitchFamily="2" charset="2"/>
              </a:rPr>
              <a:t> </a:t>
            </a:r>
            <a:r>
              <a:rPr lang="tr-TR" sz="1800" dirty="0">
                <a:latin typeface="Myriad Pro" panose="020B0503030403020204"/>
              </a:rPr>
              <a:t> 3.081 (2.706 adet AC (Yavaş) ve 375 adet DC (Hızlı)) olan şarj noktası  </a:t>
            </a:r>
          </a:p>
          <a:p>
            <a:pPr marL="285750" indent="-285750" algn="l">
              <a:buFont typeface="Wingdings" panose="05000000000000000000" pitchFamily="2" charset="2"/>
              <a:buChar char="Ø"/>
            </a:pPr>
            <a:r>
              <a:rPr lang="tr-TR" sz="1800" dirty="0">
                <a:latin typeface="Myriad Pro" panose="020B0503030403020204"/>
              </a:rPr>
              <a:t>1 Nisan 2024 </a:t>
            </a:r>
            <a:r>
              <a:rPr lang="tr-TR" sz="1800" b="1" dirty="0">
                <a:latin typeface="Myriad Pro" panose="020B0503030403020204"/>
                <a:sym typeface="Wingdings" panose="05000000000000000000" pitchFamily="2" charset="2"/>
              </a:rPr>
              <a:t> </a:t>
            </a:r>
            <a:r>
              <a:rPr lang="tr-TR" sz="1800" b="1" dirty="0">
                <a:latin typeface="Myriad Pro" panose="020B0503030403020204"/>
              </a:rPr>
              <a:t>17.233  </a:t>
            </a:r>
            <a:r>
              <a:rPr lang="tr-TR" sz="1800" dirty="0">
                <a:latin typeface="Myriad Pro" panose="020B0503030403020204"/>
              </a:rPr>
              <a:t>(11.412 adet AC (Yavaş) ve 5.821 adet DC (Hızlı)) şarj noktası </a:t>
            </a:r>
          </a:p>
          <a:p>
            <a:pPr marL="285750" indent="-285750" algn="l">
              <a:buFont typeface="Wingdings" panose="05000000000000000000" pitchFamily="2" charset="2"/>
              <a:buChar char="Ø"/>
            </a:pPr>
            <a:r>
              <a:rPr lang="tr-TR" sz="1800" dirty="0"/>
              <a:t>Şarj noktası başına düşen elektrikli araç sayısı </a:t>
            </a:r>
            <a:r>
              <a:rPr lang="tr-TR" sz="1800" dirty="0">
                <a:sym typeface="Wingdings" panose="05000000000000000000" pitchFamily="2" charset="2"/>
              </a:rPr>
              <a:t> </a:t>
            </a:r>
            <a:r>
              <a:rPr lang="tr-TR" sz="1800" dirty="0"/>
              <a:t> 5.4 elektrikli araç </a:t>
            </a:r>
          </a:p>
          <a:p>
            <a:pPr marL="285750" indent="-285750" algn="l">
              <a:buFont typeface="Wingdings" panose="05000000000000000000" pitchFamily="2" charset="2"/>
              <a:buChar char="Ø"/>
            </a:pPr>
            <a:r>
              <a:rPr lang="tr-TR" sz="1800" dirty="0"/>
              <a:t>Avrupa ülkelerinde </a:t>
            </a:r>
            <a:r>
              <a:rPr lang="tr-TR" sz="1800" dirty="0">
                <a:sym typeface="Wingdings" panose="05000000000000000000" pitchFamily="2" charset="2"/>
              </a:rPr>
              <a:t> </a:t>
            </a:r>
            <a:r>
              <a:rPr lang="tr-TR" sz="1800" dirty="0"/>
              <a:t>ortalama 13,75 elektrikli araç </a:t>
            </a:r>
          </a:p>
          <a:p>
            <a:pPr marL="285750" indent="-285750" algn="l">
              <a:buFont typeface="Wingdings" panose="05000000000000000000" pitchFamily="2" charset="2"/>
              <a:buChar char="Ø"/>
            </a:pPr>
            <a:r>
              <a:rPr lang="tr-TR" sz="1800" dirty="0"/>
              <a:t>Şarj noktası başına düşen elektrikli araç sayısı bakımından Türkiye iyi durumdadır</a:t>
            </a:r>
          </a:p>
          <a:p>
            <a:pPr marL="285750" indent="-285750" algn="l">
              <a:buFont typeface="Wingdings" panose="05000000000000000000" pitchFamily="2" charset="2"/>
              <a:buChar char="Ø"/>
            </a:pPr>
            <a:endParaRPr lang="tr-TR" sz="1800" dirty="0"/>
          </a:p>
          <a:p>
            <a:pPr marL="285750" indent="-285750" algn="l">
              <a:buFont typeface="Wingdings" panose="05000000000000000000" pitchFamily="2" charset="2"/>
              <a:buChar char="Ø"/>
            </a:pPr>
            <a:r>
              <a:rPr lang="tr-TR" sz="1800" dirty="0"/>
              <a:t>EPDK </a:t>
            </a:r>
            <a:r>
              <a:rPr lang="tr-TR" sz="1800" dirty="0">
                <a:sym typeface="Wingdings" panose="05000000000000000000" pitchFamily="2" charset="2"/>
              </a:rPr>
              <a:t> </a:t>
            </a:r>
            <a:r>
              <a:rPr lang="tr-TR" sz="1800" dirty="0" err="1">
                <a:sym typeface="Wingdings" panose="05000000000000000000" pitchFamily="2" charset="2"/>
              </a:rPr>
              <a:t>Şarj@TR</a:t>
            </a:r>
            <a:r>
              <a:rPr lang="tr-TR" sz="1800" dirty="0">
                <a:sym typeface="Wingdings" panose="05000000000000000000" pitchFamily="2" charset="2"/>
              </a:rPr>
              <a:t> uygulaması  halka açık tüm şarj istasyonlarının coğrafi konumları, şarj ünitesi ve soket sayıları, tipleri ve güçleri, ödeme yöntemleri, </a:t>
            </a:r>
            <a:r>
              <a:rPr lang="tr-TR" sz="1800" dirty="0" err="1">
                <a:sym typeface="Wingdings" panose="05000000000000000000" pitchFamily="2" charset="2"/>
              </a:rPr>
              <a:t>müsaitlik</a:t>
            </a:r>
            <a:r>
              <a:rPr lang="tr-TR" sz="1800" dirty="0">
                <a:sym typeface="Wingdings" panose="05000000000000000000" pitchFamily="2" charset="2"/>
              </a:rPr>
              <a:t> durumları ve şarj hizmeti fiyatları</a:t>
            </a:r>
            <a:endParaRPr lang="tr-TR" sz="1800" dirty="0"/>
          </a:p>
        </p:txBody>
      </p:sp>
      <p:pic>
        <p:nvPicPr>
          <p:cNvPr id="4" name="Picture 3">
            <a:extLst>
              <a:ext uri="{FF2B5EF4-FFF2-40B4-BE49-F238E27FC236}">
                <a16:creationId xmlns:a16="http://schemas.microsoft.com/office/drawing/2014/main" id="{D392514E-8D24-4D19-A60D-C494D3F806CB}"/>
              </a:ext>
            </a:extLst>
          </p:cNvPr>
          <p:cNvPicPr>
            <a:picLocks noChangeAspect="1"/>
          </p:cNvPicPr>
          <p:nvPr/>
        </p:nvPicPr>
        <p:blipFill>
          <a:blip r:embed="rId3"/>
          <a:stretch>
            <a:fillRect/>
          </a:stretch>
        </p:blipFill>
        <p:spPr>
          <a:xfrm>
            <a:off x="6149875" y="1720582"/>
            <a:ext cx="5866778" cy="3611582"/>
          </a:xfrm>
          <a:prstGeom prst="rect">
            <a:avLst/>
          </a:prstGeom>
        </p:spPr>
      </p:pic>
      <p:sp>
        <p:nvSpPr>
          <p:cNvPr id="7" name="Text Placeholder 2">
            <a:extLst>
              <a:ext uri="{FF2B5EF4-FFF2-40B4-BE49-F238E27FC236}">
                <a16:creationId xmlns:a16="http://schemas.microsoft.com/office/drawing/2014/main" id="{4F25EB04-C149-45EB-8279-580A1BE81E80}"/>
              </a:ext>
            </a:extLst>
          </p:cNvPr>
          <p:cNvSpPr txBox="1">
            <a:spLocks/>
          </p:cNvSpPr>
          <p:nvPr/>
        </p:nvSpPr>
        <p:spPr>
          <a:xfrm>
            <a:off x="428186" y="91274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Türkiye’de Elektrikli Araç Sektörü </a:t>
            </a:r>
          </a:p>
        </p:txBody>
      </p:sp>
    </p:spTree>
    <p:extLst>
      <p:ext uri="{BB962C8B-B14F-4D97-AF65-F5344CB8AC3E}">
        <p14:creationId xmlns:p14="http://schemas.microsoft.com/office/powerpoint/2010/main" val="13418107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E10E07B-71ED-473E-8184-F6B3D41DDBA7}"/>
              </a:ext>
            </a:extLst>
          </p:cNvPr>
          <p:cNvSpPr txBox="1">
            <a:spLocks/>
          </p:cNvSpPr>
          <p:nvPr/>
        </p:nvSpPr>
        <p:spPr>
          <a:xfrm>
            <a:off x="283096" y="2049137"/>
            <a:ext cx="5866779" cy="3724166"/>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tr-TR" sz="1800" b="1" dirty="0">
                <a:latin typeface="Myriad Pro" panose="020B0503030403020204"/>
              </a:rPr>
              <a:t>Şarj Hizmetleri</a:t>
            </a:r>
          </a:p>
          <a:p>
            <a:pPr algn="l"/>
            <a:endParaRPr lang="tr-TR" sz="1800" dirty="0">
              <a:latin typeface="Myriad Pro" panose="020B0503030403020204"/>
            </a:endParaRPr>
          </a:p>
          <a:p>
            <a:pPr marL="285750" indent="-285750" algn="l">
              <a:buFont typeface="Wingdings" panose="05000000000000000000" pitchFamily="2" charset="2"/>
              <a:buChar char="Ø"/>
            </a:pPr>
            <a:r>
              <a:rPr lang="tr-TR" sz="1800" dirty="0">
                <a:latin typeface="Myriad Pro" panose="020B0503030403020204"/>
              </a:rPr>
              <a:t>Yenilenebilir enerji </a:t>
            </a:r>
            <a:r>
              <a:rPr lang="tr-TR" sz="1800" dirty="0">
                <a:latin typeface="Myriad Pro" panose="020B0503030403020204"/>
                <a:sym typeface="Wingdings" panose="05000000000000000000" pitchFamily="2" charset="2"/>
              </a:rPr>
              <a:t> şarj istasyonları</a:t>
            </a:r>
          </a:p>
          <a:p>
            <a:pPr marL="285750" indent="-285750" algn="l">
              <a:buFont typeface="Wingdings" panose="05000000000000000000" pitchFamily="2" charset="2"/>
              <a:buChar char="Ø"/>
            </a:pPr>
            <a:r>
              <a:rPr lang="tr-TR" sz="1800" dirty="0">
                <a:latin typeface="Myriad Pro" panose="020B0503030403020204"/>
                <a:sym typeface="Wingdings" panose="05000000000000000000" pitchFamily="2" charset="2"/>
              </a:rPr>
              <a:t>Net sıfır emisyon hedefi  2053</a:t>
            </a:r>
          </a:p>
          <a:p>
            <a:pPr marL="285750" indent="-285750" algn="l">
              <a:buFont typeface="Wingdings" panose="05000000000000000000" pitchFamily="2" charset="2"/>
              <a:buChar char="Ø"/>
            </a:pPr>
            <a:r>
              <a:rPr lang="tr-TR" sz="1800" dirty="0">
                <a:latin typeface="Myriad Pro" panose="020B0503030403020204"/>
                <a:sym typeface="Wingdings" panose="05000000000000000000" pitchFamily="2" charset="2"/>
              </a:rPr>
              <a:t>Tüm araçlar elektrikli araç olsa bile  elektrik emisyon faktörü mevcut durumda yüksek  fosil yakıt kaynaklı elektrik üretimi </a:t>
            </a:r>
          </a:p>
          <a:p>
            <a:pPr marL="285750" indent="-285750" algn="l">
              <a:buFont typeface="Wingdings" panose="05000000000000000000" pitchFamily="2" charset="2"/>
              <a:buChar char="Ø"/>
            </a:pPr>
            <a:r>
              <a:rPr lang="tr-TR" sz="1800" dirty="0">
                <a:latin typeface="Myriad Pro" panose="020B0503030403020204"/>
                <a:sym typeface="Wingdings" panose="05000000000000000000" pitchFamily="2" charset="2"/>
              </a:rPr>
              <a:t>Yenilenebilir enerji kapasitesinin arttırılması  şarj istasyonları ile bağlantı  «yeşil şarj istasyonu» </a:t>
            </a:r>
          </a:p>
          <a:p>
            <a:pPr marL="285750" indent="-285750" algn="l">
              <a:buFont typeface="Wingdings" panose="05000000000000000000" pitchFamily="2" charset="2"/>
              <a:buChar char="Ø"/>
            </a:pPr>
            <a:r>
              <a:rPr lang="tr-TR" sz="1800" dirty="0">
                <a:latin typeface="Myriad Pro" panose="020B0503030403020204"/>
              </a:rPr>
              <a:t>hali hazırda faaliyet gösteren şarj istasyonlarının yaklaşık yarısı </a:t>
            </a:r>
            <a:r>
              <a:rPr lang="tr-TR" sz="1800" dirty="0">
                <a:latin typeface="Myriad Pro" panose="020B0503030403020204"/>
                <a:sym typeface="Wingdings" panose="05000000000000000000" pitchFamily="2" charset="2"/>
              </a:rPr>
              <a:t> «yeşil şarj istasyonu»   EPİAŞ tarafından işletilen piyasada alış-satışı gerçekleşen "Yenilenebilir enerji kaynak garanti belgesi (YEK-G belgesi) ile gerçekleşiyor</a:t>
            </a:r>
          </a:p>
        </p:txBody>
      </p:sp>
      <p:pic>
        <p:nvPicPr>
          <p:cNvPr id="4" name="Picture 3">
            <a:extLst>
              <a:ext uri="{FF2B5EF4-FFF2-40B4-BE49-F238E27FC236}">
                <a16:creationId xmlns:a16="http://schemas.microsoft.com/office/drawing/2014/main" id="{B9BF2484-8B92-4742-A856-6682028CA457}"/>
              </a:ext>
            </a:extLst>
          </p:cNvPr>
          <p:cNvPicPr>
            <a:picLocks noChangeAspect="1"/>
          </p:cNvPicPr>
          <p:nvPr/>
        </p:nvPicPr>
        <p:blipFill>
          <a:blip r:embed="rId3"/>
          <a:stretch>
            <a:fillRect/>
          </a:stretch>
        </p:blipFill>
        <p:spPr>
          <a:xfrm>
            <a:off x="8175764" y="1522849"/>
            <a:ext cx="3588049" cy="1906151"/>
          </a:xfrm>
          <a:prstGeom prst="rect">
            <a:avLst/>
          </a:prstGeom>
        </p:spPr>
      </p:pic>
      <p:pic>
        <p:nvPicPr>
          <p:cNvPr id="5" name="Picture 4">
            <a:extLst>
              <a:ext uri="{FF2B5EF4-FFF2-40B4-BE49-F238E27FC236}">
                <a16:creationId xmlns:a16="http://schemas.microsoft.com/office/drawing/2014/main" id="{5727817B-2315-4D00-BC1B-0D5180181EA4}"/>
              </a:ext>
            </a:extLst>
          </p:cNvPr>
          <p:cNvPicPr>
            <a:picLocks noChangeAspect="1"/>
          </p:cNvPicPr>
          <p:nvPr/>
        </p:nvPicPr>
        <p:blipFill>
          <a:blip r:embed="rId4"/>
          <a:stretch>
            <a:fillRect/>
          </a:stretch>
        </p:blipFill>
        <p:spPr>
          <a:xfrm>
            <a:off x="6951642" y="3606016"/>
            <a:ext cx="3734521" cy="2100668"/>
          </a:xfrm>
          <a:prstGeom prst="rect">
            <a:avLst/>
          </a:prstGeom>
        </p:spPr>
      </p:pic>
      <p:sp>
        <p:nvSpPr>
          <p:cNvPr id="8" name="Text Placeholder 2">
            <a:extLst>
              <a:ext uri="{FF2B5EF4-FFF2-40B4-BE49-F238E27FC236}">
                <a16:creationId xmlns:a16="http://schemas.microsoft.com/office/drawing/2014/main" id="{F2564DFE-1894-45B3-9886-554C4BED79F7}"/>
              </a:ext>
            </a:extLst>
          </p:cNvPr>
          <p:cNvSpPr txBox="1">
            <a:spLocks/>
          </p:cNvSpPr>
          <p:nvPr/>
        </p:nvSpPr>
        <p:spPr>
          <a:xfrm>
            <a:off x="428186" y="91274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Türkiye’de Elektrikli Araç Sektörü </a:t>
            </a:r>
          </a:p>
        </p:txBody>
      </p:sp>
    </p:spTree>
    <p:extLst>
      <p:ext uri="{BB962C8B-B14F-4D97-AF65-F5344CB8AC3E}">
        <p14:creationId xmlns:p14="http://schemas.microsoft.com/office/powerpoint/2010/main" val="29438800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E10E07B-71ED-473E-8184-F6B3D41DDBA7}"/>
              </a:ext>
            </a:extLst>
          </p:cNvPr>
          <p:cNvSpPr txBox="1">
            <a:spLocks/>
          </p:cNvSpPr>
          <p:nvPr/>
        </p:nvSpPr>
        <p:spPr>
          <a:xfrm>
            <a:off x="283096" y="2049137"/>
            <a:ext cx="6629741" cy="372416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r>
              <a:rPr lang="tr-TR" sz="1800" dirty="0">
                <a:latin typeface="Myriad Pro" panose="020B0503030403020204"/>
              </a:rPr>
              <a:t>EPDK (2024) </a:t>
            </a:r>
            <a:r>
              <a:rPr lang="tr-TR" sz="1800" dirty="0">
                <a:latin typeface="Myriad Pro" panose="020B0503030403020204"/>
                <a:sym typeface="Wingdings" panose="05000000000000000000" pitchFamily="2" charset="2"/>
              </a:rPr>
              <a:t> </a:t>
            </a:r>
            <a:r>
              <a:rPr lang="tr-TR" sz="1800" dirty="0">
                <a:latin typeface="Myriad Pro" panose="020B0503030403020204"/>
              </a:rPr>
              <a:t>yurt dışında elektrikli araç pazarı gelişmiş ülkelerin pazar gelişim trendleri de dikkate alınarak yıllar itibarıyla elektrikli araç ve şarj noktası (soket) sayısı tahminlerini yayınladı </a:t>
            </a:r>
          </a:p>
          <a:p>
            <a:pPr algn="l"/>
            <a:endParaRPr lang="tr-TR" sz="1800" dirty="0"/>
          </a:p>
        </p:txBody>
      </p:sp>
      <p:pic>
        <p:nvPicPr>
          <p:cNvPr id="2" name="Picture 1">
            <a:extLst>
              <a:ext uri="{FF2B5EF4-FFF2-40B4-BE49-F238E27FC236}">
                <a16:creationId xmlns:a16="http://schemas.microsoft.com/office/drawing/2014/main" id="{0EE247F5-1AE6-426F-BF8C-9714ACBE0F37}"/>
              </a:ext>
            </a:extLst>
          </p:cNvPr>
          <p:cNvPicPr>
            <a:picLocks noChangeAspect="1"/>
          </p:cNvPicPr>
          <p:nvPr/>
        </p:nvPicPr>
        <p:blipFill>
          <a:blip r:embed="rId3"/>
          <a:stretch>
            <a:fillRect/>
          </a:stretch>
        </p:blipFill>
        <p:spPr>
          <a:xfrm>
            <a:off x="7378739" y="1766038"/>
            <a:ext cx="4347358" cy="2646217"/>
          </a:xfrm>
          <a:prstGeom prst="rect">
            <a:avLst/>
          </a:prstGeom>
        </p:spPr>
      </p:pic>
      <p:pic>
        <p:nvPicPr>
          <p:cNvPr id="4" name="Picture 3">
            <a:extLst>
              <a:ext uri="{FF2B5EF4-FFF2-40B4-BE49-F238E27FC236}">
                <a16:creationId xmlns:a16="http://schemas.microsoft.com/office/drawing/2014/main" id="{47B43C85-803F-4C3B-86F2-0E7F61705FCE}"/>
              </a:ext>
            </a:extLst>
          </p:cNvPr>
          <p:cNvPicPr>
            <a:picLocks noChangeAspect="1"/>
          </p:cNvPicPr>
          <p:nvPr/>
        </p:nvPicPr>
        <p:blipFill>
          <a:blip r:embed="rId4"/>
          <a:stretch>
            <a:fillRect/>
          </a:stretch>
        </p:blipFill>
        <p:spPr>
          <a:xfrm>
            <a:off x="465903" y="3673125"/>
            <a:ext cx="6629741" cy="1714588"/>
          </a:xfrm>
          <a:prstGeom prst="rect">
            <a:avLst/>
          </a:prstGeom>
        </p:spPr>
      </p:pic>
      <p:sp>
        <p:nvSpPr>
          <p:cNvPr id="8" name="Text Placeholder 2">
            <a:extLst>
              <a:ext uri="{FF2B5EF4-FFF2-40B4-BE49-F238E27FC236}">
                <a16:creationId xmlns:a16="http://schemas.microsoft.com/office/drawing/2014/main" id="{BB6E13B6-1280-447E-8421-B7D567524BCD}"/>
              </a:ext>
            </a:extLst>
          </p:cNvPr>
          <p:cNvSpPr txBox="1">
            <a:spLocks/>
          </p:cNvSpPr>
          <p:nvPr/>
        </p:nvSpPr>
        <p:spPr>
          <a:xfrm>
            <a:off x="428186" y="91274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Türkiye’de Elektrikli Araç Sektörü - Projeksiyonlar</a:t>
            </a:r>
          </a:p>
        </p:txBody>
      </p:sp>
    </p:spTree>
    <p:extLst>
      <p:ext uri="{BB962C8B-B14F-4D97-AF65-F5344CB8AC3E}">
        <p14:creationId xmlns:p14="http://schemas.microsoft.com/office/powerpoint/2010/main" val="2250067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E10E07B-71ED-473E-8184-F6B3D41DDBA7}"/>
              </a:ext>
            </a:extLst>
          </p:cNvPr>
          <p:cNvSpPr txBox="1">
            <a:spLocks/>
          </p:cNvSpPr>
          <p:nvPr/>
        </p:nvSpPr>
        <p:spPr>
          <a:xfrm>
            <a:off x="283096" y="2049137"/>
            <a:ext cx="5866779" cy="372416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r>
              <a:rPr lang="tr-TR" sz="1800" dirty="0">
                <a:latin typeface="Myriad Pro" panose="020B0503030403020204"/>
              </a:rPr>
              <a:t>EPDK</a:t>
            </a:r>
            <a:r>
              <a:rPr lang="tr-TR" sz="1800" dirty="0">
                <a:latin typeface="Myriad Pro" panose="020B0503030403020204"/>
                <a:sym typeface="Wingdings" panose="05000000000000000000" pitchFamily="2" charset="2"/>
              </a:rPr>
              <a:t> </a:t>
            </a:r>
            <a:r>
              <a:rPr lang="tr-TR" sz="1800" dirty="0">
                <a:latin typeface="Myriad Pro" panose="020B0503030403020204"/>
              </a:rPr>
              <a:t>toplam elektrik tüketiminin 2030 yılı için </a:t>
            </a:r>
            <a:r>
              <a:rPr lang="tr-TR" sz="1800" dirty="0">
                <a:latin typeface="Myriad Pro" panose="020B0503030403020204"/>
                <a:sym typeface="Wingdings" panose="05000000000000000000" pitchFamily="2" charset="2"/>
              </a:rPr>
              <a:t> </a:t>
            </a:r>
            <a:r>
              <a:rPr lang="tr-TR" sz="1800" dirty="0">
                <a:latin typeface="Myriad Pro" panose="020B0503030403020204"/>
              </a:rPr>
              <a:t> 1,69 </a:t>
            </a:r>
            <a:r>
              <a:rPr lang="tr-TR" sz="1800" dirty="0" err="1">
                <a:latin typeface="Myriad Pro" panose="020B0503030403020204"/>
              </a:rPr>
              <a:t>TWh</a:t>
            </a:r>
            <a:r>
              <a:rPr lang="tr-TR" sz="1800" dirty="0">
                <a:latin typeface="Myriad Pro" panose="020B0503030403020204"/>
              </a:rPr>
              <a:t> ile 3,56 </a:t>
            </a:r>
            <a:r>
              <a:rPr lang="tr-TR" sz="1800" dirty="0" err="1">
                <a:latin typeface="Myriad Pro" panose="020B0503030403020204"/>
              </a:rPr>
              <a:t>TWh</a:t>
            </a:r>
            <a:r>
              <a:rPr lang="tr-TR" sz="1800" dirty="0">
                <a:latin typeface="Myriad Pro" panose="020B0503030403020204"/>
              </a:rPr>
              <a:t> arasında değişeceği </a:t>
            </a:r>
          </a:p>
          <a:p>
            <a:pPr marL="285750" indent="-285750" algn="l">
              <a:buFont typeface="Wingdings" panose="05000000000000000000" pitchFamily="2" charset="2"/>
              <a:buChar char="Ø"/>
            </a:pPr>
            <a:r>
              <a:rPr lang="tr-TR" sz="1800" dirty="0">
                <a:latin typeface="Myriad Pro" panose="020B0503030403020204"/>
              </a:rPr>
              <a:t>2035 yılında ise </a:t>
            </a:r>
            <a:r>
              <a:rPr lang="tr-TR" sz="1800" dirty="0">
                <a:latin typeface="Myriad Pro" panose="020B0503030403020204"/>
                <a:sym typeface="Wingdings" panose="05000000000000000000" pitchFamily="2" charset="2"/>
              </a:rPr>
              <a:t> </a:t>
            </a:r>
            <a:r>
              <a:rPr lang="tr-TR" sz="1800" dirty="0">
                <a:latin typeface="Myriad Pro" panose="020B0503030403020204"/>
              </a:rPr>
              <a:t>3,98 </a:t>
            </a:r>
            <a:r>
              <a:rPr lang="tr-TR" sz="1800" dirty="0" err="1">
                <a:latin typeface="Myriad Pro" panose="020B0503030403020204"/>
              </a:rPr>
              <a:t>TWh</a:t>
            </a:r>
            <a:r>
              <a:rPr lang="tr-TR" sz="1800" dirty="0">
                <a:latin typeface="Myriad Pro" panose="020B0503030403020204"/>
              </a:rPr>
              <a:t> ile 9,39 </a:t>
            </a:r>
            <a:r>
              <a:rPr lang="tr-TR" sz="1800" dirty="0" err="1">
                <a:latin typeface="Myriad Pro" panose="020B0503030403020204"/>
              </a:rPr>
              <a:t>TWh</a:t>
            </a:r>
            <a:r>
              <a:rPr lang="tr-TR" sz="1800" dirty="0">
                <a:latin typeface="Myriad Pro" panose="020B0503030403020204"/>
              </a:rPr>
              <a:t> aralığında olacağı tahmin edilmektedir.</a:t>
            </a:r>
          </a:p>
          <a:p>
            <a:pPr marL="285750" indent="-285750" algn="l">
              <a:buFont typeface="Wingdings" panose="05000000000000000000" pitchFamily="2" charset="2"/>
              <a:buChar char="Ø"/>
            </a:pPr>
            <a:r>
              <a:rPr lang="tr-TR" sz="1800" dirty="0">
                <a:latin typeface="Myriad Pro" panose="020B0503030403020204"/>
              </a:rPr>
              <a:t>Türkiye Ulusal Enerji Planı </a:t>
            </a:r>
            <a:r>
              <a:rPr lang="tr-TR" sz="1800" dirty="0">
                <a:latin typeface="Myriad Pro" panose="020B0503030403020204"/>
                <a:sym typeface="Wingdings" panose="05000000000000000000" pitchFamily="2" charset="2"/>
              </a:rPr>
              <a:t>  </a:t>
            </a:r>
            <a:r>
              <a:rPr lang="tr-TR" sz="1800" dirty="0">
                <a:latin typeface="Myriad Pro" panose="020B0503030403020204"/>
              </a:rPr>
              <a:t>elektrik tüketiminin 2030 yılında 455,3 </a:t>
            </a:r>
            <a:r>
              <a:rPr lang="tr-TR" sz="1800" dirty="0" err="1">
                <a:latin typeface="Myriad Pro" panose="020B0503030403020204"/>
              </a:rPr>
              <a:t>TWh</a:t>
            </a:r>
            <a:r>
              <a:rPr lang="tr-TR" sz="1800" dirty="0">
                <a:latin typeface="Myriad Pro" panose="020B0503030403020204"/>
              </a:rPr>
              <a:t> </a:t>
            </a:r>
            <a:r>
              <a:rPr lang="tr-TR" sz="1800" dirty="0">
                <a:latin typeface="Myriad Pro" panose="020B0503030403020204"/>
                <a:sym typeface="Wingdings" panose="05000000000000000000" pitchFamily="2" charset="2"/>
              </a:rPr>
              <a:t> </a:t>
            </a:r>
            <a:r>
              <a:rPr lang="tr-TR" sz="1800" dirty="0">
                <a:latin typeface="Myriad Pro" panose="020B0503030403020204"/>
              </a:rPr>
              <a:t> 2035 yılında ise 510,5 </a:t>
            </a:r>
            <a:r>
              <a:rPr lang="tr-TR" sz="1800" dirty="0" err="1">
                <a:latin typeface="Myriad Pro" panose="020B0503030403020204"/>
              </a:rPr>
              <a:t>TWh</a:t>
            </a:r>
            <a:r>
              <a:rPr lang="tr-TR" sz="1800" dirty="0">
                <a:latin typeface="Myriad Pro" panose="020B0503030403020204"/>
              </a:rPr>
              <a:t> seviyesine ulaşması beklenmektedir. </a:t>
            </a:r>
          </a:p>
          <a:p>
            <a:pPr marL="285750" indent="-285750" algn="l">
              <a:buFont typeface="Wingdings" panose="05000000000000000000" pitchFamily="2" charset="2"/>
              <a:buChar char="Ø"/>
            </a:pPr>
            <a:r>
              <a:rPr lang="tr-TR" sz="1800" dirty="0">
                <a:latin typeface="Myriad Pro" panose="020B0503030403020204"/>
              </a:rPr>
              <a:t>yüksek senaryoda </a:t>
            </a:r>
            <a:r>
              <a:rPr lang="tr-TR" sz="1800" dirty="0">
                <a:latin typeface="Myriad Pro" panose="020B0503030403020204"/>
                <a:sym typeface="Wingdings" panose="05000000000000000000" pitchFamily="2" charset="2"/>
              </a:rPr>
              <a:t> </a:t>
            </a:r>
            <a:r>
              <a:rPr lang="tr-TR" sz="1800" dirty="0">
                <a:latin typeface="Myriad Pro" panose="020B0503030403020204"/>
              </a:rPr>
              <a:t> elektrik tüketiminin 2030 yılında %1, 2035 yılında ise %2’yi geçmeyeceği belirtilmiştir</a:t>
            </a:r>
            <a:endParaRPr lang="tr-TR" sz="1800" dirty="0"/>
          </a:p>
        </p:txBody>
      </p:sp>
      <p:pic>
        <p:nvPicPr>
          <p:cNvPr id="2" name="Picture 1">
            <a:extLst>
              <a:ext uri="{FF2B5EF4-FFF2-40B4-BE49-F238E27FC236}">
                <a16:creationId xmlns:a16="http://schemas.microsoft.com/office/drawing/2014/main" id="{0EE247F5-1AE6-426F-BF8C-9714ACBE0F37}"/>
              </a:ext>
            </a:extLst>
          </p:cNvPr>
          <p:cNvPicPr>
            <a:picLocks noChangeAspect="1"/>
          </p:cNvPicPr>
          <p:nvPr/>
        </p:nvPicPr>
        <p:blipFill>
          <a:blip r:embed="rId3"/>
          <a:stretch>
            <a:fillRect/>
          </a:stretch>
        </p:blipFill>
        <p:spPr>
          <a:xfrm>
            <a:off x="6660481" y="1688796"/>
            <a:ext cx="4347358" cy="2646217"/>
          </a:xfrm>
          <a:prstGeom prst="rect">
            <a:avLst/>
          </a:prstGeom>
        </p:spPr>
      </p:pic>
      <p:pic>
        <p:nvPicPr>
          <p:cNvPr id="4" name="Picture 3">
            <a:extLst>
              <a:ext uri="{FF2B5EF4-FFF2-40B4-BE49-F238E27FC236}">
                <a16:creationId xmlns:a16="http://schemas.microsoft.com/office/drawing/2014/main" id="{47B43C85-803F-4C3B-86F2-0E7F61705FCE}"/>
              </a:ext>
            </a:extLst>
          </p:cNvPr>
          <p:cNvPicPr>
            <a:picLocks noChangeAspect="1"/>
          </p:cNvPicPr>
          <p:nvPr/>
        </p:nvPicPr>
        <p:blipFill>
          <a:blip r:embed="rId4"/>
          <a:stretch>
            <a:fillRect/>
          </a:stretch>
        </p:blipFill>
        <p:spPr>
          <a:xfrm>
            <a:off x="5562259" y="4097666"/>
            <a:ext cx="6629741" cy="1714588"/>
          </a:xfrm>
          <a:prstGeom prst="rect">
            <a:avLst/>
          </a:prstGeom>
        </p:spPr>
      </p:pic>
      <p:sp>
        <p:nvSpPr>
          <p:cNvPr id="8" name="Text Placeholder 2">
            <a:extLst>
              <a:ext uri="{FF2B5EF4-FFF2-40B4-BE49-F238E27FC236}">
                <a16:creationId xmlns:a16="http://schemas.microsoft.com/office/drawing/2014/main" id="{B60E64A0-831C-4393-823B-4D4FBD138BEF}"/>
              </a:ext>
            </a:extLst>
          </p:cNvPr>
          <p:cNvSpPr txBox="1">
            <a:spLocks/>
          </p:cNvSpPr>
          <p:nvPr/>
        </p:nvSpPr>
        <p:spPr>
          <a:xfrm>
            <a:off x="428186" y="912744"/>
            <a:ext cx="11090260" cy="138254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sz="2800" dirty="0">
                <a:solidFill>
                  <a:srgbClr val="6DA6D1"/>
                </a:solidFill>
                <a:latin typeface="Myriad Pro" panose="020B0503030403020204" pitchFamily="34" charset="0"/>
              </a:rPr>
              <a:t>Türkiye’de Elektrikli Araç Sektörü - Projeksiyonlar</a:t>
            </a:r>
          </a:p>
        </p:txBody>
      </p:sp>
    </p:spTree>
    <p:extLst>
      <p:ext uri="{BB962C8B-B14F-4D97-AF65-F5344CB8AC3E}">
        <p14:creationId xmlns:p14="http://schemas.microsoft.com/office/powerpoint/2010/main" val="3658550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8E26282-6178-43B9-9866-5C7494A60F11}"/>
              </a:ext>
            </a:extLst>
          </p:cNvPr>
          <p:cNvSpPr>
            <a:spLocks noGrp="1"/>
          </p:cNvSpPr>
          <p:nvPr>
            <p:ph type="title"/>
          </p:nvPr>
        </p:nvSpPr>
        <p:spPr>
          <a:xfrm>
            <a:off x="831850" y="1709739"/>
            <a:ext cx="10515600" cy="1500188"/>
          </a:xfrm>
        </p:spPr>
        <p:txBody>
          <a:bodyPr>
            <a:normAutofit/>
          </a:bodyPr>
          <a:lstStyle/>
          <a:p>
            <a:pPr algn="ctr"/>
            <a:r>
              <a:rPr lang="tr-TR" sz="4000" b="1" dirty="0"/>
              <a:t>Dinlediğiniz için teşekkürler </a:t>
            </a:r>
            <a:endParaRPr lang="en-US" sz="4000" b="1" dirty="0"/>
          </a:p>
        </p:txBody>
      </p:sp>
      <p:pic>
        <p:nvPicPr>
          <p:cNvPr id="6" name="Picture 5">
            <a:extLst>
              <a:ext uri="{FF2B5EF4-FFF2-40B4-BE49-F238E27FC236}">
                <a16:creationId xmlns:a16="http://schemas.microsoft.com/office/drawing/2014/main" id="{995C6DE5-3670-41F9-A8A0-F5E1595225EE}"/>
              </a:ext>
            </a:extLst>
          </p:cNvPr>
          <p:cNvPicPr>
            <a:picLocks noChangeAspect="1"/>
          </p:cNvPicPr>
          <p:nvPr/>
        </p:nvPicPr>
        <p:blipFill>
          <a:blip r:embed="rId2"/>
          <a:stretch>
            <a:fillRect/>
          </a:stretch>
        </p:blipFill>
        <p:spPr>
          <a:xfrm>
            <a:off x="5105717" y="3429000"/>
            <a:ext cx="2143125" cy="2143125"/>
          </a:xfrm>
          <a:prstGeom prst="rect">
            <a:avLst/>
          </a:prstGeom>
        </p:spPr>
      </p:pic>
    </p:spTree>
    <p:extLst>
      <p:ext uri="{BB962C8B-B14F-4D97-AF65-F5344CB8AC3E}">
        <p14:creationId xmlns:p14="http://schemas.microsoft.com/office/powerpoint/2010/main" val="114383880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en-US" sz="2400" dirty="0" err="1">
                <a:solidFill>
                  <a:srgbClr val="6DA6D1"/>
                </a:solidFill>
                <a:latin typeface="Myriad Pro" panose="020B0503030403020204" pitchFamily="34" charset="0"/>
              </a:rPr>
              <a:t>İklim</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Hedeflerine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Ulaşmak</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İçin</a:t>
            </a:r>
            <a:r>
              <a:rPr lang="en-US" sz="2400" dirty="0">
                <a:solidFill>
                  <a:srgbClr val="6DA6D1"/>
                </a:solidFill>
                <a:latin typeface="Myriad Pro" panose="020B0503030403020204" pitchFamily="34" charset="0"/>
              </a:rPr>
              <a:t> </a:t>
            </a:r>
            <a:r>
              <a:rPr lang="tr-TR" sz="2400" dirty="0">
                <a:solidFill>
                  <a:srgbClr val="6DA6D1"/>
                </a:solidFill>
              </a:rPr>
              <a:t>Enerji </a:t>
            </a:r>
            <a:r>
              <a:rPr lang="en-US" sz="2400" dirty="0" err="1">
                <a:solidFill>
                  <a:srgbClr val="6DA6D1"/>
                </a:solidFill>
                <a:latin typeface="Myriad Pro" panose="020B0503030403020204" pitchFamily="34" charset="0"/>
              </a:rPr>
              <a:t>Politikalar</a:t>
            </a:r>
            <a:r>
              <a:rPr lang="tr-TR" sz="2400" dirty="0">
                <a:solidFill>
                  <a:srgbClr val="6DA6D1"/>
                </a:solidFill>
              </a:rPr>
              <a:t>ı</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ve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Düzenlemeler</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241660" y="2828835"/>
            <a:ext cx="10586174" cy="2862322"/>
          </a:xfrm>
          <a:prstGeom prst="rect">
            <a:avLst/>
          </a:prstGeom>
        </p:spPr>
        <p:txBody>
          <a:bodyPr wrap="square">
            <a:spAutoFit/>
          </a:bodyPr>
          <a:lstStyle/>
          <a:p>
            <a:r>
              <a:rPr lang="tr-TR" sz="2000" b="1" u="sng" dirty="0"/>
              <a:t>Türkiye'de Enerji Talebi ve Güvenlik Riski</a:t>
            </a:r>
          </a:p>
          <a:p>
            <a:r>
              <a:rPr lang="tr-TR" sz="2000" b="1" dirty="0"/>
              <a:t>Enerji Talebi:</a:t>
            </a:r>
          </a:p>
          <a:p>
            <a:pPr marL="285750" indent="-285750">
              <a:buFont typeface="Wingdings" panose="05000000000000000000" pitchFamily="2" charset="2"/>
              <a:buChar char="Ø"/>
            </a:pPr>
            <a:r>
              <a:rPr lang="tr-TR" sz="2000" dirty="0"/>
              <a:t>Önümüzdeki 10 yıl için yıllık %3'ten fazla artış bekleniyor.</a:t>
            </a:r>
          </a:p>
          <a:p>
            <a:pPr marL="285750" indent="-285750">
              <a:buFont typeface="Wingdings" panose="05000000000000000000" pitchFamily="2" charset="2"/>
              <a:buChar char="Ø"/>
            </a:pPr>
            <a:r>
              <a:rPr lang="tr-TR" sz="2000" dirty="0"/>
              <a:t>Türkiye'nin büyüyen ekonomisi enerji talebini artırıyor.</a:t>
            </a:r>
          </a:p>
          <a:p>
            <a:pPr marL="285750" indent="-285750">
              <a:buFont typeface="Wingdings" panose="05000000000000000000" pitchFamily="2" charset="2"/>
              <a:buChar char="Ø"/>
            </a:pPr>
            <a:r>
              <a:rPr lang="tr-TR" sz="2000" dirty="0"/>
              <a:t>Birincil Enerji Tüketimi </a:t>
            </a:r>
            <a:r>
              <a:rPr lang="tr-TR" sz="2000" dirty="0">
                <a:sym typeface="Wingdings" panose="05000000000000000000" pitchFamily="2" charset="2"/>
              </a:rPr>
              <a:t> </a:t>
            </a:r>
            <a:r>
              <a:rPr lang="tr-TR" sz="2000" dirty="0"/>
              <a:t>Son 20 yılda iki katından fazla arttı </a:t>
            </a:r>
            <a:r>
              <a:rPr lang="tr-TR" sz="2000" dirty="0">
                <a:sym typeface="Wingdings" panose="05000000000000000000" pitchFamily="2" charset="2"/>
              </a:rPr>
              <a:t> </a:t>
            </a:r>
            <a:r>
              <a:rPr lang="tr-TR" sz="2000" dirty="0"/>
              <a:t>Önümüzdeki 20 yılda %50 artış bekleniyor.</a:t>
            </a:r>
          </a:p>
          <a:p>
            <a:endParaRPr lang="tr-TR" sz="2000" dirty="0"/>
          </a:p>
          <a:p>
            <a:r>
              <a:rPr lang="tr-TR" sz="2000" b="1" dirty="0"/>
              <a:t>Enerji İthalatı </a:t>
            </a:r>
            <a:endParaRPr lang="tr-TR" sz="2000" b="1" dirty="0">
              <a:sym typeface="Wingdings" panose="05000000000000000000" pitchFamily="2" charset="2"/>
            </a:endParaRPr>
          </a:p>
          <a:p>
            <a:pPr marL="285750" indent="-285750">
              <a:buFont typeface="Wingdings" panose="05000000000000000000" pitchFamily="2" charset="2"/>
              <a:buChar char="Ø"/>
            </a:pPr>
            <a:r>
              <a:rPr lang="tr-TR" sz="2000" dirty="0">
                <a:sym typeface="Wingdings" panose="05000000000000000000" pitchFamily="2" charset="2"/>
              </a:rPr>
              <a:t> </a:t>
            </a:r>
            <a:r>
              <a:rPr lang="tr-TR" sz="2000" dirty="0"/>
              <a:t>Enerji talebinin %75'e kadarı ithalata bağlı.</a:t>
            </a:r>
            <a:r>
              <a:rPr lang="en-GB" sz="2000" dirty="0"/>
              <a:t> </a:t>
            </a:r>
            <a:r>
              <a:rPr lang="tr-TR" sz="2000" dirty="0"/>
              <a:t>Doğalgazın %99'u ve petrolün %93'ü ithal ediliyor.</a:t>
            </a:r>
          </a:p>
        </p:txBody>
      </p:sp>
    </p:spTree>
    <p:extLst>
      <p:ext uri="{BB962C8B-B14F-4D97-AF65-F5344CB8AC3E}">
        <p14:creationId xmlns:p14="http://schemas.microsoft.com/office/powerpoint/2010/main" val="7963168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2DBF995-845F-42D3-9B06-118CDB313E2E}"/>
              </a:ext>
            </a:extLst>
          </p:cNvPr>
          <p:cNvSpPr/>
          <p:nvPr/>
        </p:nvSpPr>
        <p:spPr>
          <a:xfrm>
            <a:off x="252810" y="2911350"/>
            <a:ext cx="10846989" cy="3170099"/>
          </a:xfrm>
          <a:prstGeom prst="rect">
            <a:avLst/>
          </a:prstGeom>
        </p:spPr>
        <p:txBody>
          <a:bodyPr wrap="square">
            <a:spAutoFit/>
          </a:bodyPr>
          <a:lstStyle/>
          <a:p>
            <a:r>
              <a:rPr lang="tr-TR" sz="2000" b="1" dirty="0"/>
              <a:t>Dış Ticaret Açığı:</a:t>
            </a:r>
          </a:p>
          <a:p>
            <a:pPr marL="285750" indent="-285750">
              <a:buFont typeface="Wingdings" panose="05000000000000000000" pitchFamily="2" charset="2"/>
              <a:buChar char="Ø"/>
            </a:pPr>
            <a:r>
              <a:rPr lang="tr-TR" sz="2000" dirty="0"/>
              <a:t>Enerji ithalatı, Türkiye’nin toplam ithalatının %20’sini oluşturuyor (2021'de yaklaşık 51 milyar ABD doları).</a:t>
            </a:r>
          </a:p>
          <a:p>
            <a:pPr marL="285750" indent="-285750">
              <a:buFont typeface="Wingdings" panose="05000000000000000000" pitchFamily="2" charset="2"/>
              <a:buChar char="Ø"/>
            </a:pPr>
            <a:r>
              <a:rPr lang="tr-TR" sz="2000" dirty="0"/>
              <a:t>Enerji ve Karbon Yoğunluğu:</a:t>
            </a:r>
          </a:p>
          <a:p>
            <a:pPr marL="285750" indent="-285750">
              <a:buFont typeface="Wingdings" panose="05000000000000000000" pitchFamily="2" charset="2"/>
              <a:buChar char="Ø"/>
            </a:pPr>
            <a:r>
              <a:rPr lang="tr-TR" sz="2000" dirty="0"/>
              <a:t>Enerji yoğunluğu: 145 </a:t>
            </a:r>
            <a:r>
              <a:rPr lang="tr-TR" sz="2000" dirty="0" err="1"/>
              <a:t>ktoe</a:t>
            </a:r>
            <a:r>
              <a:rPr lang="tr-TR" sz="2000" dirty="0"/>
              <a:t>/2015 ABD doları </a:t>
            </a:r>
            <a:r>
              <a:rPr lang="tr-TR" sz="2000" dirty="0">
                <a:sym typeface="Wingdings" panose="05000000000000000000" pitchFamily="2" charset="2"/>
              </a:rPr>
              <a:t> </a:t>
            </a:r>
            <a:r>
              <a:rPr lang="tr-TR" sz="2000" dirty="0"/>
              <a:t>Karbon yoğunluğu: 440 gCO2e/</a:t>
            </a:r>
            <a:r>
              <a:rPr lang="tr-TR" sz="2000" dirty="0" err="1"/>
              <a:t>kWh.AB</a:t>
            </a:r>
            <a:r>
              <a:rPr lang="tr-TR" sz="2000" dirty="0"/>
              <a:t> ortalamalarının üzerinde (88 </a:t>
            </a:r>
            <a:r>
              <a:rPr lang="tr-TR" sz="2000" dirty="0" err="1"/>
              <a:t>ktoe</a:t>
            </a:r>
            <a:r>
              <a:rPr lang="tr-TR" sz="2000" dirty="0"/>
              <a:t>/2015 ABD doları ve 229 gCO2e/</a:t>
            </a:r>
            <a:r>
              <a:rPr lang="tr-TR" sz="2000" dirty="0" err="1"/>
              <a:t>kWh</a:t>
            </a:r>
            <a:r>
              <a:rPr lang="tr-TR" sz="2000" dirty="0"/>
              <a:t>)</a:t>
            </a:r>
          </a:p>
          <a:p>
            <a:r>
              <a:rPr lang="tr-TR" sz="2000" b="1" dirty="0"/>
              <a:t>Enerji Fiyat Enflasyonu:</a:t>
            </a:r>
          </a:p>
          <a:p>
            <a:pPr marL="285750" indent="-285750">
              <a:buFont typeface="Wingdings" panose="05000000000000000000" pitchFamily="2" charset="2"/>
              <a:buChar char="Ø"/>
            </a:pPr>
            <a:r>
              <a:rPr lang="tr-TR" sz="2000" dirty="0"/>
              <a:t>2022'de %137 civarında tüketici enerji fiyatı enflasyonu.</a:t>
            </a:r>
          </a:p>
          <a:p>
            <a:pPr marL="285750" indent="-285750">
              <a:buFont typeface="Wingdings" panose="05000000000000000000" pitchFamily="2" charset="2"/>
              <a:buChar char="Ø"/>
            </a:pPr>
            <a:r>
              <a:rPr lang="tr-TR" sz="2000" dirty="0"/>
              <a:t>Enerji verimliliği yatırımlarını hızlandırdı.</a:t>
            </a:r>
          </a:p>
          <a:p>
            <a:pPr marL="285750" indent="-285750">
              <a:buFont typeface="Wingdings" panose="05000000000000000000" pitchFamily="2" charset="2"/>
              <a:buChar char="Ø"/>
            </a:pPr>
            <a:r>
              <a:rPr lang="tr-TR" sz="2000" dirty="0"/>
              <a:t>2021'de enerji yoğunluğunu iyileştirme açısından OECD ülkeleri arasında ikinci sırada.</a:t>
            </a:r>
          </a:p>
        </p:txBody>
      </p:sp>
      <p:sp>
        <p:nvSpPr>
          <p:cNvPr id="11" name="Text Placeholder 2">
            <a:extLst>
              <a:ext uri="{FF2B5EF4-FFF2-40B4-BE49-F238E27FC236}">
                <a16:creationId xmlns:a16="http://schemas.microsoft.com/office/drawing/2014/main" id="{D068AC18-7A6C-479A-A32B-036C5AD0D479}"/>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en-US" sz="2400" dirty="0" err="1">
                <a:solidFill>
                  <a:srgbClr val="6DA6D1"/>
                </a:solidFill>
                <a:latin typeface="Myriad Pro" panose="020B0503030403020204" pitchFamily="34" charset="0"/>
              </a:rPr>
              <a:t>İklim</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Hedeflerine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Ulaşmak</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İçin</a:t>
            </a:r>
            <a:r>
              <a:rPr lang="en-US" sz="2400" dirty="0">
                <a:solidFill>
                  <a:srgbClr val="6DA6D1"/>
                </a:solidFill>
                <a:latin typeface="Myriad Pro" panose="020B0503030403020204" pitchFamily="34" charset="0"/>
              </a:rPr>
              <a:t> </a:t>
            </a:r>
            <a:r>
              <a:rPr lang="tr-TR" sz="2400" dirty="0">
                <a:solidFill>
                  <a:srgbClr val="6DA6D1"/>
                </a:solidFill>
              </a:rPr>
              <a:t>Enerji </a:t>
            </a:r>
            <a:r>
              <a:rPr lang="en-US" sz="2400" dirty="0" err="1">
                <a:solidFill>
                  <a:srgbClr val="6DA6D1"/>
                </a:solidFill>
                <a:latin typeface="Myriad Pro" panose="020B0503030403020204" pitchFamily="34" charset="0"/>
              </a:rPr>
              <a:t>Politikalar</a:t>
            </a:r>
            <a:r>
              <a:rPr lang="tr-TR" sz="2400" dirty="0">
                <a:solidFill>
                  <a:srgbClr val="6DA6D1"/>
                </a:solidFill>
              </a:rPr>
              <a:t>ı</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ve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Düzenlemeler</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39545122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846867"/>
            <a:ext cx="11345334" cy="2862322"/>
          </a:xfrm>
          <a:prstGeom prst="rect">
            <a:avLst/>
          </a:prstGeom>
        </p:spPr>
        <p:txBody>
          <a:bodyPr wrap="square">
            <a:spAutoFit/>
          </a:bodyPr>
          <a:lstStyle/>
          <a:p>
            <a:r>
              <a:rPr lang="tr-TR" sz="2000" b="1" dirty="0"/>
              <a:t>Yenilenebilir Enerji  Politikası:</a:t>
            </a:r>
          </a:p>
          <a:p>
            <a:pPr marL="285750" indent="-285750">
              <a:buFont typeface="Wingdings" panose="05000000000000000000" pitchFamily="2" charset="2"/>
              <a:buChar char="Ø"/>
            </a:pPr>
            <a:r>
              <a:rPr lang="tr-TR" sz="2000" dirty="0"/>
              <a:t>Enerji güvenliğini güçlendirmek </a:t>
            </a:r>
            <a:r>
              <a:rPr lang="tr-TR" sz="2000" dirty="0">
                <a:sym typeface="Wingdings" panose="05000000000000000000" pitchFamily="2" charset="2"/>
              </a:rPr>
              <a:t> </a:t>
            </a:r>
            <a:r>
              <a:rPr lang="tr-TR" sz="2000" dirty="0"/>
              <a:t> 2053 net sıfır emisyon hedefine ulaşmak için kritik</a:t>
            </a:r>
          </a:p>
          <a:p>
            <a:pPr marL="285750" indent="-285750">
              <a:buFont typeface="Wingdings" panose="05000000000000000000" pitchFamily="2" charset="2"/>
              <a:buChar char="Ø"/>
            </a:pPr>
            <a:r>
              <a:rPr lang="tr-TR" sz="2000" dirty="0"/>
              <a:t>Türkiye'nin önemli yenilenebilir enerji  kaynakları </a:t>
            </a:r>
            <a:r>
              <a:rPr lang="tr-TR" sz="2000" dirty="0">
                <a:sym typeface="Wingdings" panose="05000000000000000000" pitchFamily="2" charset="2"/>
              </a:rPr>
              <a:t> </a:t>
            </a:r>
            <a:r>
              <a:rPr lang="tr-TR" sz="2000" dirty="0"/>
              <a:t> Güneş, rüzgar ve jeotermal.</a:t>
            </a:r>
          </a:p>
          <a:p>
            <a:pPr marL="285750" indent="-285750">
              <a:buFont typeface="Wingdings" panose="05000000000000000000" pitchFamily="2" charset="2"/>
              <a:buChar char="Ø"/>
            </a:pPr>
            <a:endParaRPr lang="tr-TR" sz="2000" dirty="0"/>
          </a:p>
          <a:p>
            <a:pPr marL="285750" indent="-285750">
              <a:buFont typeface="Wingdings" panose="05000000000000000000" pitchFamily="2" charset="2"/>
              <a:buChar char="Ø"/>
            </a:pPr>
            <a:r>
              <a:rPr lang="tr-TR" sz="2000" b="1" dirty="0"/>
              <a:t>2023 Sonu İtibarıyla Kurulu Kapasite </a:t>
            </a:r>
            <a:r>
              <a:rPr lang="tr-TR" sz="2000" dirty="0">
                <a:sym typeface="Wingdings" panose="05000000000000000000" pitchFamily="2" charset="2"/>
              </a:rPr>
              <a:t> </a:t>
            </a:r>
            <a:r>
              <a:rPr lang="tr-TR" sz="2000" dirty="0"/>
              <a:t>Toplam kurulu kapasite: 107 </a:t>
            </a:r>
            <a:r>
              <a:rPr lang="tr-TR" sz="2000" dirty="0" err="1"/>
              <a:t>gigawatt</a:t>
            </a:r>
            <a:r>
              <a:rPr lang="tr-TR" sz="2000" dirty="0"/>
              <a:t> (GW) </a:t>
            </a:r>
            <a:r>
              <a:rPr lang="tr-TR" sz="2000" dirty="0">
                <a:sym typeface="Wingdings" panose="05000000000000000000" pitchFamily="2" charset="2"/>
              </a:rPr>
              <a:t> </a:t>
            </a:r>
            <a:r>
              <a:rPr lang="tr-TR" sz="2000" dirty="0"/>
              <a:t>%47'si termal, %30'u </a:t>
            </a:r>
            <a:r>
              <a:rPr lang="tr-TR" sz="2000" dirty="0" err="1"/>
              <a:t>hidro</a:t>
            </a:r>
            <a:r>
              <a:rPr lang="tr-TR" sz="2000" dirty="0"/>
              <a:t>, %23'ü diğer yenilenebilir kaynaklar (rüzgar, güneş, jeotermal).</a:t>
            </a:r>
          </a:p>
          <a:p>
            <a:pPr marL="285750" indent="-285750">
              <a:buFont typeface="Wingdings" panose="05000000000000000000" pitchFamily="2" charset="2"/>
              <a:buChar char="Ø"/>
            </a:pPr>
            <a:r>
              <a:rPr lang="tr-TR" sz="2000" b="1" dirty="0"/>
              <a:t>2023 Elektrik Üretimi </a:t>
            </a:r>
            <a:r>
              <a:rPr lang="tr-TR" sz="2000" dirty="0">
                <a:sym typeface="Wingdings" panose="05000000000000000000" pitchFamily="2" charset="2"/>
              </a:rPr>
              <a:t> </a:t>
            </a:r>
            <a:r>
              <a:rPr lang="tr-TR" sz="2000" dirty="0"/>
              <a:t>Toplam elektrik üretimi: 326,302 </a:t>
            </a:r>
            <a:r>
              <a:rPr lang="tr-TR" sz="2000" dirty="0" err="1"/>
              <a:t>GWh</a:t>
            </a:r>
            <a:r>
              <a:rPr lang="tr-TR" sz="2000" dirty="0"/>
              <a:t> </a:t>
            </a:r>
            <a:r>
              <a:rPr lang="tr-TR" sz="2000" dirty="0">
                <a:sym typeface="Wingdings" panose="05000000000000000000" pitchFamily="2" charset="2"/>
              </a:rPr>
              <a:t> </a:t>
            </a:r>
            <a:r>
              <a:rPr lang="tr-TR" sz="2000" dirty="0"/>
              <a:t>%39'u </a:t>
            </a:r>
            <a:r>
              <a:rPr lang="tr-TR" sz="2000" dirty="0" err="1"/>
              <a:t>hidro</a:t>
            </a:r>
            <a:r>
              <a:rPr lang="tr-TR" sz="2000" dirty="0"/>
              <a:t> ve diğer yenilenebilir enerji kaynaklarından.</a:t>
            </a:r>
          </a:p>
          <a:p>
            <a:pPr marL="285750" indent="-285750">
              <a:buFont typeface="Wingdings" panose="05000000000000000000" pitchFamily="2" charset="2"/>
              <a:buChar char="Ø"/>
            </a:pPr>
            <a:endParaRPr lang="tr-TR" sz="2000" dirty="0"/>
          </a:p>
        </p:txBody>
      </p:sp>
      <p:sp>
        <p:nvSpPr>
          <p:cNvPr id="11" name="Text Placeholder 2">
            <a:extLst>
              <a:ext uri="{FF2B5EF4-FFF2-40B4-BE49-F238E27FC236}">
                <a16:creationId xmlns:a16="http://schemas.microsoft.com/office/drawing/2014/main" id="{CBAA1A3E-C379-4C9E-B43A-C9549310AE8F}"/>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en-US" sz="2400" dirty="0" err="1">
                <a:solidFill>
                  <a:srgbClr val="6DA6D1"/>
                </a:solidFill>
                <a:latin typeface="Myriad Pro" panose="020B0503030403020204" pitchFamily="34" charset="0"/>
              </a:rPr>
              <a:t>İklim</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Hedeflerine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Ulaşmak</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İçin</a:t>
            </a:r>
            <a:r>
              <a:rPr lang="en-US" sz="2400" dirty="0">
                <a:solidFill>
                  <a:srgbClr val="6DA6D1"/>
                </a:solidFill>
                <a:latin typeface="Myriad Pro" panose="020B0503030403020204" pitchFamily="34" charset="0"/>
              </a:rPr>
              <a:t> </a:t>
            </a:r>
            <a:r>
              <a:rPr lang="tr-TR" sz="2400" dirty="0">
                <a:solidFill>
                  <a:srgbClr val="6DA6D1"/>
                </a:solidFill>
              </a:rPr>
              <a:t>Enerji </a:t>
            </a:r>
            <a:r>
              <a:rPr lang="en-US" sz="2400" dirty="0" err="1">
                <a:solidFill>
                  <a:srgbClr val="6DA6D1"/>
                </a:solidFill>
                <a:latin typeface="Myriad Pro" panose="020B0503030403020204" pitchFamily="34" charset="0"/>
              </a:rPr>
              <a:t>Politikalar</a:t>
            </a:r>
            <a:r>
              <a:rPr lang="tr-TR" sz="2400" dirty="0">
                <a:solidFill>
                  <a:srgbClr val="6DA6D1"/>
                </a:solidFill>
              </a:rPr>
              <a:t>ı</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ve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Düzenlemeler</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36399276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911350"/>
            <a:ext cx="11090260" cy="1938992"/>
          </a:xfrm>
          <a:prstGeom prst="rect">
            <a:avLst/>
          </a:prstGeom>
        </p:spPr>
        <p:txBody>
          <a:bodyPr wrap="square">
            <a:spAutoFit/>
          </a:bodyPr>
          <a:lstStyle/>
          <a:p>
            <a:pPr marL="285750" indent="-285750">
              <a:buFont typeface="Wingdings" panose="05000000000000000000" pitchFamily="2" charset="2"/>
              <a:buChar char="Ø"/>
            </a:pPr>
            <a:r>
              <a:rPr lang="tr-TR" sz="2000" dirty="0"/>
              <a:t>Devlet enerji kurumlarının ortak ve yapılandırılmış eylemleriyle karbon piyasalarının oluşturulma çalışmaları hızlandırıldı</a:t>
            </a:r>
            <a:r>
              <a:rPr lang="tr-TR" sz="2000" dirty="0">
                <a:sym typeface="Wingdings" panose="05000000000000000000" pitchFamily="2" charset="2"/>
              </a:rPr>
              <a:t> </a:t>
            </a:r>
            <a:r>
              <a:rPr lang="tr-TR" sz="2000" dirty="0"/>
              <a:t>AB'nin Karbon Sınır Ayarlama </a:t>
            </a:r>
            <a:r>
              <a:rPr lang="tr-TR" sz="2000" dirty="0" err="1"/>
              <a:t>Mekanizması'na</a:t>
            </a:r>
            <a:r>
              <a:rPr lang="tr-TR" sz="2000" dirty="0"/>
              <a:t> (CBAM) uyum sağlamak amaçlandı</a:t>
            </a:r>
          </a:p>
          <a:p>
            <a:pPr marL="285750" indent="-285750">
              <a:buFont typeface="Wingdings" panose="05000000000000000000" pitchFamily="2" charset="2"/>
              <a:buChar char="Ø"/>
            </a:pPr>
            <a:r>
              <a:rPr lang="tr-TR" sz="2000" dirty="0"/>
              <a:t>Avrupa Enerji Borsası (EEX) ve Türkiye Enerji Borsası (EPİAŞ) arasında Mutabakat Zaptı (</a:t>
            </a:r>
            <a:r>
              <a:rPr lang="tr-TR" sz="2000" dirty="0" err="1"/>
              <a:t>MoU</a:t>
            </a:r>
            <a:r>
              <a:rPr lang="tr-TR" sz="2000" dirty="0"/>
              <a:t>) imzalandı </a:t>
            </a:r>
            <a:r>
              <a:rPr lang="tr-TR" sz="2000" dirty="0">
                <a:sym typeface="Wingdings" panose="05000000000000000000" pitchFamily="2" charset="2"/>
              </a:rPr>
              <a:t> </a:t>
            </a:r>
            <a:r>
              <a:rPr lang="tr-TR" sz="2000" dirty="0"/>
              <a:t> Türkiye'de Emisyon Ticaret Sistemi'nin (ETS) geliştirilmesi amaçlandı </a:t>
            </a:r>
          </a:p>
          <a:p>
            <a:pPr marL="285750" indent="-285750">
              <a:buFont typeface="Wingdings" panose="05000000000000000000" pitchFamily="2" charset="2"/>
              <a:buChar char="Ø"/>
            </a:pPr>
            <a:r>
              <a:rPr lang="tr-TR" sz="2000" dirty="0"/>
              <a:t>Enerji Piyasası Düzenleme Kurumu (EPDK):Karbon piyasalarına ilişkin bir taslak tebliğ yayımladı.</a:t>
            </a:r>
          </a:p>
        </p:txBody>
      </p:sp>
      <p:sp>
        <p:nvSpPr>
          <p:cNvPr id="6" name="Text Placeholder 2">
            <a:extLst>
              <a:ext uri="{FF2B5EF4-FFF2-40B4-BE49-F238E27FC236}">
                <a16:creationId xmlns:a16="http://schemas.microsoft.com/office/drawing/2014/main" id="{C89BFEE1-9C40-453C-9AC1-1D3115A91CE4}"/>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en-US" sz="2400" dirty="0" err="1">
                <a:solidFill>
                  <a:srgbClr val="6DA6D1"/>
                </a:solidFill>
                <a:latin typeface="Myriad Pro" panose="020B0503030403020204" pitchFamily="34" charset="0"/>
              </a:rPr>
              <a:t>İklim</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Hedeflerine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Ulaşmak</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İçin</a:t>
            </a:r>
            <a:r>
              <a:rPr lang="en-US" sz="2400" dirty="0">
                <a:solidFill>
                  <a:srgbClr val="6DA6D1"/>
                </a:solidFill>
                <a:latin typeface="Myriad Pro" panose="020B0503030403020204" pitchFamily="34" charset="0"/>
              </a:rPr>
              <a:t> </a:t>
            </a:r>
            <a:r>
              <a:rPr lang="tr-TR" sz="2400" dirty="0">
                <a:solidFill>
                  <a:srgbClr val="6DA6D1"/>
                </a:solidFill>
              </a:rPr>
              <a:t>Enerji </a:t>
            </a:r>
            <a:r>
              <a:rPr lang="en-US" sz="2400" dirty="0" err="1">
                <a:solidFill>
                  <a:srgbClr val="6DA6D1"/>
                </a:solidFill>
                <a:latin typeface="Myriad Pro" panose="020B0503030403020204" pitchFamily="34" charset="0"/>
              </a:rPr>
              <a:t>Politikalar</a:t>
            </a:r>
            <a:r>
              <a:rPr lang="tr-TR" sz="2400" dirty="0">
                <a:solidFill>
                  <a:srgbClr val="6DA6D1"/>
                </a:solidFill>
              </a:rPr>
              <a:t>ı</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ve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Düzenlemeler</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14571090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07245" y="2772851"/>
            <a:ext cx="11494215" cy="2893100"/>
          </a:xfrm>
          <a:prstGeom prst="rect">
            <a:avLst/>
          </a:prstGeom>
        </p:spPr>
        <p:txBody>
          <a:bodyPr wrap="square">
            <a:spAutoFit/>
          </a:bodyPr>
          <a:lstStyle/>
          <a:p>
            <a:r>
              <a:rPr lang="tr-TR" sz="2000" b="1" u="sng" dirty="0"/>
              <a:t>Enerji Talebini Karşılama Planı</a:t>
            </a:r>
          </a:p>
          <a:p>
            <a:r>
              <a:rPr lang="tr-TR" b="1" dirty="0"/>
              <a:t>Orta Vadeli Strateji:</a:t>
            </a:r>
          </a:p>
          <a:p>
            <a:pPr marL="285750" indent="-285750">
              <a:buFont typeface="Wingdings" panose="05000000000000000000" pitchFamily="2" charset="2"/>
              <a:buChar char="Ø"/>
            </a:pPr>
            <a:r>
              <a:rPr lang="tr-TR" dirty="0"/>
              <a:t>Yüksek enerji talebinin yenilenebilir enerji ve nükleer enerji ile karşılanması.</a:t>
            </a:r>
          </a:p>
          <a:p>
            <a:pPr marL="285750" indent="-285750">
              <a:buFont typeface="Wingdings" panose="05000000000000000000" pitchFamily="2" charset="2"/>
              <a:buChar char="Ø"/>
            </a:pPr>
            <a:r>
              <a:rPr lang="tr-TR" dirty="0"/>
              <a:t>Doğal gaz ve yerli kömür santrallerine ek yatırımlar.</a:t>
            </a:r>
          </a:p>
          <a:p>
            <a:r>
              <a:rPr lang="tr-TR" b="1" dirty="0"/>
              <a:t>Öngörülen Büyüme:</a:t>
            </a:r>
          </a:p>
          <a:p>
            <a:pPr marL="285750" indent="-285750">
              <a:buFont typeface="Wingdings" panose="05000000000000000000" pitchFamily="2" charset="2"/>
              <a:buChar char="Ø"/>
            </a:pPr>
            <a:r>
              <a:rPr lang="tr-TR" dirty="0"/>
              <a:t>Elektrik tüketiminin 2023'te 330,3 </a:t>
            </a:r>
            <a:r>
              <a:rPr lang="tr-TR" dirty="0" err="1"/>
              <a:t>TWh'den</a:t>
            </a:r>
            <a:r>
              <a:rPr lang="tr-TR" dirty="0"/>
              <a:t> 2035'te 510,5 </a:t>
            </a:r>
            <a:r>
              <a:rPr lang="tr-TR" dirty="0" err="1"/>
              <a:t>TWh'ye</a:t>
            </a:r>
            <a:r>
              <a:rPr lang="tr-TR" dirty="0"/>
              <a:t> ulaşması.</a:t>
            </a:r>
          </a:p>
          <a:p>
            <a:pPr marL="285750" indent="-285750">
              <a:buFont typeface="Wingdings" panose="05000000000000000000" pitchFamily="2" charset="2"/>
              <a:buChar char="Ø"/>
            </a:pPr>
            <a:r>
              <a:rPr lang="tr-TR" dirty="0"/>
              <a:t>Bileşik yıllık büyüme oranı (CAGR) %3,7.</a:t>
            </a:r>
          </a:p>
          <a:p>
            <a:r>
              <a:rPr lang="tr-TR" b="1" dirty="0"/>
              <a:t>Kapasite Artırımı:</a:t>
            </a:r>
          </a:p>
          <a:p>
            <a:pPr marL="285750" indent="-285750">
              <a:buFont typeface="Wingdings" panose="05000000000000000000" pitchFamily="2" charset="2"/>
              <a:buChar char="Ø"/>
            </a:pPr>
            <a:r>
              <a:rPr lang="tr-TR" b="1" dirty="0"/>
              <a:t>Rüzgar</a:t>
            </a:r>
            <a:r>
              <a:rPr lang="tr-TR" dirty="0"/>
              <a:t>: 29,6 GW (24,6 GW karasal, 5,0 GW deniz üstü) </a:t>
            </a:r>
            <a:r>
              <a:rPr lang="tr-TR" dirty="0">
                <a:sym typeface="Wingdings" panose="05000000000000000000" pitchFamily="2" charset="2"/>
              </a:rPr>
              <a:t> </a:t>
            </a:r>
            <a:r>
              <a:rPr lang="tr-TR" dirty="0"/>
              <a:t>Güneş: 52,9 GW </a:t>
            </a:r>
            <a:r>
              <a:rPr lang="tr-TR" dirty="0">
                <a:sym typeface="Wingdings" panose="05000000000000000000" pitchFamily="2" charset="2"/>
              </a:rPr>
              <a:t> </a:t>
            </a:r>
            <a:r>
              <a:rPr lang="tr-TR" dirty="0"/>
              <a:t>Nükleer: 7,2 GW </a:t>
            </a:r>
            <a:r>
              <a:rPr lang="tr-TR" dirty="0">
                <a:sym typeface="Wingdings" panose="05000000000000000000" pitchFamily="2" charset="2"/>
              </a:rPr>
              <a:t> </a:t>
            </a:r>
            <a:r>
              <a:rPr lang="tr-TR" dirty="0"/>
              <a:t>Jeotermal ve </a:t>
            </a:r>
            <a:r>
              <a:rPr lang="tr-TR" dirty="0" err="1"/>
              <a:t>biyokütle</a:t>
            </a:r>
            <a:r>
              <a:rPr lang="tr-TR" dirty="0"/>
              <a:t>: 5,1 GW </a:t>
            </a:r>
            <a:r>
              <a:rPr lang="tr-TR" dirty="0">
                <a:sym typeface="Wingdings" panose="05000000000000000000" pitchFamily="2" charset="2"/>
              </a:rPr>
              <a:t> </a:t>
            </a:r>
            <a:r>
              <a:rPr lang="tr-TR" dirty="0"/>
              <a:t>Doğal gaz: 10,0 GW. </a:t>
            </a:r>
            <a:r>
              <a:rPr lang="tr-TR" dirty="0">
                <a:sym typeface="Wingdings" panose="05000000000000000000" pitchFamily="2" charset="2"/>
              </a:rPr>
              <a:t> Y</a:t>
            </a:r>
            <a:r>
              <a:rPr lang="tr-TR" dirty="0"/>
              <a:t>erli kömür: 1,7 GW.</a:t>
            </a:r>
          </a:p>
        </p:txBody>
      </p:sp>
      <p:sp>
        <p:nvSpPr>
          <p:cNvPr id="6" name="Text Placeholder 2">
            <a:extLst>
              <a:ext uri="{FF2B5EF4-FFF2-40B4-BE49-F238E27FC236}">
                <a16:creationId xmlns:a16="http://schemas.microsoft.com/office/drawing/2014/main" id="{234F112A-B19E-4BEC-B0E6-788DFA19BFC5}"/>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en-US" sz="2400" dirty="0" err="1">
                <a:solidFill>
                  <a:srgbClr val="6DA6D1"/>
                </a:solidFill>
                <a:latin typeface="Myriad Pro" panose="020B0503030403020204" pitchFamily="34" charset="0"/>
              </a:rPr>
              <a:t>İklim</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Hedeflerine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Ulaşmak</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İçin</a:t>
            </a:r>
            <a:r>
              <a:rPr lang="en-US" sz="2400" dirty="0">
                <a:solidFill>
                  <a:srgbClr val="6DA6D1"/>
                </a:solidFill>
                <a:latin typeface="Myriad Pro" panose="020B0503030403020204" pitchFamily="34" charset="0"/>
              </a:rPr>
              <a:t> </a:t>
            </a:r>
            <a:r>
              <a:rPr lang="tr-TR" sz="2400" dirty="0">
                <a:solidFill>
                  <a:srgbClr val="6DA6D1"/>
                </a:solidFill>
              </a:rPr>
              <a:t>Enerji </a:t>
            </a:r>
            <a:r>
              <a:rPr lang="en-US" sz="2400" dirty="0" err="1">
                <a:solidFill>
                  <a:srgbClr val="6DA6D1"/>
                </a:solidFill>
                <a:latin typeface="Myriad Pro" panose="020B0503030403020204" pitchFamily="34" charset="0"/>
              </a:rPr>
              <a:t>Politikalar</a:t>
            </a:r>
            <a:r>
              <a:rPr lang="tr-TR" sz="2400" dirty="0">
                <a:solidFill>
                  <a:srgbClr val="6DA6D1"/>
                </a:solidFill>
              </a:rPr>
              <a:t>ı</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ve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Düzenlemeler</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1570125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5236634" cy="3963887"/>
          </a:xfrm>
        </p:spPr>
        <p:txBody>
          <a:bodyPr>
            <a:normAutofit/>
          </a:bodyPr>
          <a:lstStyle/>
          <a:p>
            <a:r>
              <a:rPr lang="tr-TR" sz="1800" dirty="0" err="1">
                <a:latin typeface="Myriad Pro" panose="020B0503030403020204"/>
              </a:rPr>
              <a:t>Biyokütle</a:t>
            </a:r>
            <a:r>
              <a:rPr lang="tr-TR" sz="1800" dirty="0">
                <a:latin typeface="Myriad Pro" panose="020B0503030403020204"/>
              </a:rPr>
              <a:t> orijinal haliyle yakıt olarak kullanılabilir </a:t>
            </a:r>
            <a:r>
              <a:rPr lang="tr-TR" sz="1800" dirty="0">
                <a:latin typeface="Myriad Pro" panose="020B0503030403020204"/>
                <a:sym typeface="Wingdings" panose="05000000000000000000" pitchFamily="2" charset="2"/>
              </a:rPr>
              <a:t> </a:t>
            </a:r>
            <a:r>
              <a:rPr lang="tr-TR" sz="1800" dirty="0">
                <a:latin typeface="Myriad Pro" panose="020B0503030403020204"/>
              </a:rPr>
              <a:t>farklı katı, gaz veya sıvı </a:t>
            </a:r>
            <a:r>
              <a:rPr lang="tr-TR" sz="1800" dirty="0" err="1">
                <a:latin typeface="Myriad Pro" panose="020B0503030403020204"/>
              </a:rPr>
              <a:t>biyoyakıtlara</a:t>
            </a:r>
            <a:r>
              <a:rPr lang="tr-TR" sz="1800" dirty="0">
                <a:latin typeface="Myriad Pro" panose="020B0503030403020204"/>
              </a:rPr>
              <a:t> dönüştürülebilirler. </a:t>
            </a:r>
          </a:p>
          <a:p>
            <a:r>
              <a:rPr lang="tr-TR" sz="1800" dirty="0">
                <a:latin typeface="Myriad Pro" panose="020B0503030403020204"/>
              </a:rPr>
              <a:t>Elektrik üretiminde, nakliye, ısıtma ve soğutma ve diğer tüm evsel kullanım ve endüstriyel prosesler için kullanılabilmektedir. </a:t>
            </a:r>
          </a:p>
          <a:p>
            <a:r>
              <a:rPr lang="tr-TR" sz="1800" dirty="0">
                <a:latin typeface="Myriad Pro" panose="020B0503030403020204"/>
              </a:rPr>
              <a:t>Bu nedenle genel olarak uluslararası literatürde ve veri kaynaklarında </a:t>
            </a:r>
            <a:r>
              <a:rPr lang="tr-TR" sz="1800" dirty="0" err="1">
                <a:latin typeface="Myriad Pro" panose="020B0503030403020204"/>
              </a:rPr>
              <a:t>biyokütle</a:t>
            </a:r>
            <a:r>
              <a:rPr lang="tr-TR" sz="1800" dirty="0">
                <a:latin typeface="Myriad Pro" panose="020B0503030403020204"/>
              </a:rPr>
              <a:t> enerji kaynakları için tipik sınıflandırma, birincil katı </a:t>
            </a:r>
            <a:r>
              <a:rPr lang="tr-TR" sz="1800" dirty="0" err="1">
                <a:latin typeface="Myriad Pro" panose="020B0503030403020204"/>
              </a:rPr>
              <a:t>biyoyakıtlar</a:t>
            </a:r>
            <a:r>
              <a:rPr lang="tr-TR" sz="1800" dirty="0">
                <a:latin typeface="Myriad Pro" panose="020B0503030403020204"/>
              </a:rPr>
              <a:t>, sıvı </a:t>
            </a:r>
            <a:r>
              <a:rPr lang="tr-TR" sz="1800" dirty="0" err="1">
                <a:latin typeface="Myriad Pro" panose="020B0503030403020204"/>
              </a:rPr>
              <a:t>biyoyakıtlar</a:t>
            </a:r>
            <a:r>
              <a:rPr lang="tr-TR" sz="1800" dirty="0">
                <a:latin typeface="Myriad Pro" panose="020B0503030403020204"/>
              </a:rPr>
              <a:t>, biyogaz, belediye ve endüstri atıkları, şeklindedir. </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err="1">
                <a:solidFill>
                  <a:srgbClr val="6DA6D1"/>
                </a:solidFill>
                <a:latin typeface="Myriad Pro" panose="020B0503030403020204" pitchFamily="34" charset="0"/>
              </a:rPr>
              <a:t>Biyokütle</a:t>
            </a:r>
            <a:r>
              <a:rPr lang="tr-TR" sz="3200" b="1" dirty="0">
                <a:solidFill>
                  <a:srgbClr val="6DA6D1"/>
                </a:solidFill>
                <a:latin typeface="Myriad Pro" panose="020B0503030403020204" pitchFamily="34" charset="0"/>
              </a:rPr>
              <a:t> enerjisi ve </a:t>
            </a:r>
            <a:r>
              <a:rPr lang="tr-TR" sz="3200" b="1" dirty="0" err="1">
                <a:solidFill>
                  <a:srgbClr val="6DA6D1"/>
                </a:solidFill>
                <a:latin typeface="Myriad Pro" panose="020B0503030403020204" pitchFamily="34" charset="0"/>
              </a:rPr>
              <a:t>biyoyakıtlar</a:t>
            </a:r>
            <a:endParaRPr lang="en-US" sz="3200" b="1" dirty="0"/>
          </a:p>
        </p:txBody>
      </p:sp>
      <p:pic>
        <p:nvPicPr>
          <p:cNvPr id="2" name="Picture 1">
            <a:extLst>
              <a:ext uri="{FF2B5EF4-FFF2-40B4-BE49-F238E27FC236}">
                <a16:creationId xmlns:a16="http://schemas.microsoft.com/office/drawing/2014/main" id="{67BD0E5C-2568-4E03-B64F-CF4959A7F25D}"/>
              </a:ext>
            </a:extLst>
          </p:cNvPr>
          <p:cNvPicPr>
            <a:picLocks noChangeAspect="1"/>
          </p:cNvPicPr>
          <p:nvPr/>
        </p:nvPicPr>
        <p:blipFill>
          <a:blip r:embed="rId3"/>
          <a:stretch>
            <a:fillRect/>
          </a:stretch>
        </p:blipFill>
        <p:spPr>
          <a:xfrm>
            <a:off x="5583885" y="2015221"/>
            <a:ext cx="6309907" cy="4054191"/>
          </a:xfrm>
          <a:prstGeom prst="rect">
            <a:avLst/>
          </a:prstGeom>
        </p:spPr>
      </p:pic>
    </p:spTree>
    <p:extLst>
      <p:ext uri="{BB962C8B-B14F-4D97-AF65-F5344CB8AC3E}">
        <p14:creationId xmlns:p14="http://schemas.microsoft.com/office/powerpoint/2010/main" val="8787817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31633" y="2555913"/>
            <a:ext cx="11404241" cy="3416320"/>
          </a:xfrm>
          <a:prstGeom prst="rect">
            <a:avLst/>
          </a:prstGeom>
        </p:spPr>
        <p:txBody>
          <a:bodyPr wrap="square">
            <a:spAutoFit/>
          </a:bodyPr>
          <a:lstStyle/>
          <a:p>
            <a:pPr marL="285750" indent="-285750">
              <a:buFont typeface="Wingdings" panose="05000000000000000000" pitchFamily="2" charset="2"/>
              <a:buChar char="Ø"/>
            </a:pPr>
            <a:r>
              <a:rPr lang="en-US" dirty="0"/>
              <a:t>2035'e </a:t>
            </a:r>
            <a:r>
              <a:rPr lang="en-US" dirty="0" err="1"/>
              <a:t>kadar</a:t>
            </a:r>
            <a:r>
              <a:rPr lang="en-US" dirty="0"/>
              <a:t> 60 </a:t>
            </a:r>
            <a:r>
              <a:rPr lang="en-US" dirty="0" err="1"/>
              <a:t>GW'a</a:t>
            </a:r>
            <a:r>
              <a:rPr lang="en-US" dirty="0"/>
              <a:t> </a:t>
            </a:r>
            <a:r>
              <a:rPr lang="en-US" dirty="0" err="1"/>
              <a:t>kadar</a:t>
            </a:r>
            <a:r>
              <a:rPr lang="en-US" dirty="0"/>
              <a:t> (</a:t>
            </a:r>
            <a:r>
              <a:rPr lang="en-US" dirty="0" err="1"/>
              <a:t>yılda</a:t>
            </a:r>
            <a:r>
              <a:rPr lang="en-US" dirty="0"/>
              <a:t> 5 GW) </a:t>
            </a:r>
            <a:r>
              <a:rPr lang="en-US" dirty="0" err="1"/>
              <a:t>ekleme</a:t>
            </a:r>
            <a:r>
              <a:rPr lang="en-US" dirty="0"/>
              <a:t> </a:t>
            </a:r>
            <a:r>
              <a:rPr lang="en-US" dirty="0" err="1"/>
              <a:t>planı</a:t>
            </a:r>
            <a:r>
              <a:rPr lang="en-US" dirty="0"/>
              <a:t>.</a:t>
            </a:r>
            <a:endParaRPr lang="tr-TR" dirty="0"/>
          </a:p>
          <a:p>
            <a:pPr marL="285750" indent="-285750">
              <a:buFont typeface="Wingdings" panose="05000000000000000000" pitchFamily="2" charset="2"/>
              <a:buChar char="Ø"/>
            </a:pPr>
            <a:r>
              <a:rPr lang="tr-TR" dirty="0"/>
              <a:t>2053 yılına kadar net sıfır emisyon taahhüdü.</a:t>
            </a:r>
          </a:p>
          <a:p>
            <a:pPr marL="285750" indent="-285750">
              <a:buFont typeface="Wingdings" panose="05000000000000000000" pitchFamily="2" charset="2"/>
              <a:buChar char="Ø"/>
            </a:pPr>
            <a:endParaRPr lang="tr-TR" dirty="0"/>
          </a:p>
          <a:p>
            <a:r>
              <a:rPr lang="tr-TR" b="1" dirty="0"/>
              <a:t>Nitelikli İşgücü </a:t>
            </a:r>
            <a:r>
              <a:rPr lang="tr-TR" b="1" dirty="0">
                <a:sym typeface="Wingdings" panose="05000000000000000000" pitchFamily="2" charset="2"/>
              </a:rPr>
              <a:t> </a:t>
            </a:r>
            <a:r>
              <a:rPr lang="tr-TR" dirty="0"/>
              <a:t>Yenilenebilir enerji büyümesi, nitelikli ve çeşitli bir insan kaynağı gerektiriyor </a:t>
            </a:r>
            <a:r>
              <a:rPr lang="tr-TR" dirty="0">
                <a:sym typeface="Wingdings" panose="05000000000000000000" pitchFamily="2" charset="2"/>
              </a:rPr>
              <a:t> </a:t>
            </a:r>
            <a:r>
              <a:rPr lang="tr-TR" dirty="0"/>
              <a:t>Kalkınma Planı (2024-2028) yeşil ve dijital dönüşüm için işgücünü donatmak için bir vizyon belirliyor </a:t>
            </a:r>
            <a:r>
              <a:rPr lang="tr-TR" dirty="0">
                <a:sym typeface="Wingdings" panose="05000000000000000000" pitchFamily="2" charset="2"/>
              </a:rPr>
              <a:t> </a:t>
            </a:r>
            <a:r>
              <a:rPr lang="tr-TR" dirty="0"/>
              <a:t>Kamu ve özel sektör arasında sürdürülebilir işbirliği </a:t>
            </a:r>
            <a:r>
              <a:rPr lang="tr-TR" dirty="0">
                <a:sym typeface="Wingdings" panose="05000000000000000000" pitchFamily="2" charset="2"/>
              </a:rPr>
              <a:t> </a:t>
            </a:r>
            <a:r>
              <a:rPr lang="tr-TR" dirty="0"/>
              <a:t>Pazar odaklı teknik ve mesleki eğitim sistemleri </a:t>
            </a:r>
            <a:r>
              <a:rPr lang="tr-TR" dirty="0">
                <a:sym typeface="Wingdings" panose="05000000000000000000" pitchFamily="2" charset="2"/>
              </a:rPr>
              <a:t> </a:t>
            </a:r>
            <a:r>
              <a:rPr lang="tr-TR" dirty="0"/>
              <a:t>Yeşil ve dijitalleşen sektörlere, yenilenebilir enerji dahil, odaklanma.</a:t>
            </a:r>
          </a:p>
          <a:p>
            <a:endParaRPr lang="tr-TR" dirty="0"/>
          </a:p>
          <a:p>
            <a:r>
              <a:rPr lang="en-US" b="1" dirty="0" err="1"/>
              <a:t>Altyapı</a:t>
            </a:r>
            <a:r>
              <a:rPr lang="en-US" b="1" dirty="0"/>
              <a:t> </a:t>
            </a:r>
            <a:r>
              <a:rPr lang="en-US" b="1" dirty="0" err="1"/>
              <a:t>Yatırımı</a:t>
            </a:r>
            <a:r>
              <a:rPr lang="tr-TR" b="1" dirty="0"/>
              <a:t> </a:t>
            </a:r>
            <a:r>
              <a:rPr lang="tr-TR" b="1" dirty="0">
                <a:sym typeface="Wingdings" panose="05000000000000000000" pitchFamily="2" charset="2"/>
              </a:rPr>
              <a:t>  </a:t>
            </a:r>
            <a:r>
              <a:rPr lang="en-US" dirty="0" err="1"/>
              <a:t>Dünya</a:t>
            </a:r>
            <a:r>
              <a:rPr lang="en-US" dirty="0"/>
              <a:t> </a:t>
            </a:r>
            <a:r>
              <a:rPr lang="en-US" dirty="0" err="1"/>
              <a:t>Bankası</a:t>
            </a:r>
            <a:r>
              <a:rPr lang="en-US" dirty="0"/>
              <a:t> </a:t>
            </a:r>
            <a:r>
              <a:rPr lang="tr-TR" dirty="0"/>
              <a:t>tahmini </a:t>
            </a:r>
            <a:endParaRPr lang="en-US" dirty="0"/>
          </a:p>
          <a:p>
            <a:pPr lvl="2"/>
            <a:r>
              <a:rPr lang="en-US" dirty="0"/>
              <a:t>2022-2030 </a:t>
            </a:r>
            <a:r>
              <a:rPr lang="en-US" dirty="0" err="1"/>
              <a:t>arasında</a:t>
            </a:r>
            <a:r>
              <a:rPr lang="en-US" dirty="0"/>
              <a:t> 8 </a:t>
            </a:r>
            <a:r>
              <a:rPr lang="en-US" dirty="0" err="1"/>
              <a:t>milyar</a:t>
            </a:r>
            <a:r>
              <a:rPr lang="en-US" dirty="0"/>
              <a:t> ABD </a:t>
            </a:r>
            <a:r>
              <a:rPr lang="en-US" dirty="0" err="1"/>
              <a:t>doları</a:t>
            </a:r>
            <a:r>
              <a:rPr lang="en-US" dirty="0"/>
              <a:t>.</a:t>
            </a:r>
          </a:p>
          <a:p>
            <a:pPr lvl="2"/>
            <a:r>
              <a:rPr lang="en-US" dirty="0"/>
              <a:t>2030-2040 </a:t>
            </a:r>
            <a:r>
              <a:rPr lang="en-US" dirty="0" err="1"/>
              <a:t>arasında</a:t>
            </a:r>
            <a:r>
              <a:rPr lang="en-US" dirty="0"/>
              <a:t> 14 </a:t>
            </a:r>
            <a:r>
              <a:rPr lang="en-US" dirty="0" err="1"/>
              <a:t>milyar</a:t>
            </a:r>
            <a:r>
              <a:rPr lang="en-US" dirty="0"/>
              <a:t> ABD </a:t>
            </a:r>
            <a:r>
              <a:rPr lang="en-US" dirty="0" err="1"/>
              <a:t>doları</a:t>
            </a:r>
            <a:r>
              <a:rPr lang="en-US" dirty="0"/>
              <a:t>.</a:t>
            </a:r>
          </a:p>
          <a:p>
            <a:endParaRPr lang="tr-TR" dirty="0"/>
          </a:p>
        </p:txBody>
      </p:sp>
      <p:sp>
        <p:nvSpPr>
          <p:cNvPr id="6" name="Text Placeholder 2">
            <a:extLst>
              <a:ext uri="{FF2B5EF4-FFF2-40B4-BE49-F238E27FC236}">
                <a16:creationId xmlns:a16="http://schemas.microsoft.com/office/drawing/2014/main" id="{FC487CD1-CD55-416D-BD01-3B57416868E5}"/>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en-US" sz="2400" dirty="0" err="1">
                <a:solidFill>
                  <a:srgbClr val="6DA6D1"/>
                </a:solidFill>
                <a:latin typeface="Myriad Pro" panose="020B0503030403020204" pitchFamily="34" charset="0"/>
              </a:rPr>
              <a:t>İklim</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Hedeflerine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Ulaşmak</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İçin</a:t>
            </a:r>
            <a:r>
              <a:rPr lang="en-US" sz="2400" dirty="0">
                <a:solidFill>
                  <a:srgbClr val="6DA6D1"/>
                </a:solidFill>
                <a:latin typeface="Myriad Pro" panose="020B0503030403020204" pitchFamily="34" charset="0"/>
              </a:rPr>
              <a:t> </a:t>
            </a:r>
            <a:r>
              <a:rPr lang="tr-TR" sz="2400" dirty="0">
                <a:solidFill>
                  <a:srgbClr val="6DA6D1"/>
                </a:solidFill>
              </a:rPr>
              <a:t>Enerji </a:t>
            </a:r>
            <a:r>
              <a:rPr lang="en-US" sz="2400" dirty="0" err="1">
                <a:solidFill>
                  <a:srgbClr val="6DA6D1"/>
                </a:solidFill>
                <a:latin typeface="Myriad Pro" panose="020B0503030403020204" pitchFamily="34" charset="0"/>
              </a:rPr>
              <a:t>Politikalar</a:t>
            </a:r>
            <a:r>
              <a:rPr lang="tr-TR" sz="2400" dirty="0">
                <a:solidFill>
                  <a:srgbClr val="6DA6D1"/>
                </a:solidFill>
              </a:rPr>
              <a:t>ı</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ve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Düzenlemeler</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39542960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3022289"/>
            <a:ext cx="10175860" cy="1938992"/>
          </a:xfrm>
          <a:prstGeom prst="rect">
            <a:avLst/>
          </a:prstGeom>
        </p:spPr>
        <p:txBody>
          <a:bodyPr wrap="square">
            <a:spAutoFit/>
          </a:bodyPr>
          <a:lstStyle/>
          <a:p>
            <a:r>
              <a:rPr lang="en-US" sz="2000" b="1" dirty="0" err="1"/>
              <a:t>Yenilenebilir</a:t>
            </a:r>
            <a:r>
              <a:rPr lang="en-US" sz="2000" b="1" dirty="0"/>
              <a:t> </a:t>
            </a:r>
            <a:r>
              <a:rPr lang="en-US" sz="2000" b="1" dirty="0" err="1"/>
              <a:t>Enerjinin</a:t>
            </a:r>
            <a:r>
              <a:rPr lang="en-US" sz="2000" b="1" dirty="0"/>
              <a:t> </a:t>
            </a:r>
            <a:r>
              <a:rPr lang="en-US" sz="2000" b="1" dirty="0" err="1"/>
              <a:t>Entegrasyonu</a:t>
            </a:r>
            <a:r>
              <a:rPr lang="en-US" sz="2000" b="1" dirty="0"/>
              <a:t> </a:t>
            </a:r>
            <a:r>
              <a:rPr lang="en-US" sz="2000" b="1" dirty="0" err="1"/>
              <a:t>için</a:t>
            </a:r>
            <a:r>
              <a:rPr lang="tr-TR" sz="2000" b="1" dirty="0"/>
              <a:t> </a:t>
            </a:r>
            <a:endParaRPr lang="tr-TR" sz="2000" b="1" dirty="0">
              <a:sym typeface="Wingdings" panose="05000000000000000000" pitchFamily="2" charset="2"/>
            </a:endParaRPr>
          </a:p>
          <a:p>
            <a:pPr marL="285750" indent="-285750">
              <a:buFont typeface="Arial" panose="020B0604020202020204" pitchFamily="34" charset="0"/>
              <a:buChar char="•"/>
            </a:pPr>
            <a:r>
              <a:rPr lang="en-US" sz="2000" dirty="0" err="1"/>
              <a:t>İletim</a:t>
            </a:r>
            <a:r>
              <a:rPr lang="en-US" sz="2000" dirty="0"/>
              <a:t> </a:t>
            </a:r>
            <a:r>
              <a:rPr lang="en-US" sz="2000" dirty="0" err="1"/>
              <a:t>ağlarını</a:t>
            </a:r>
            <a:r>
              <a:rPr lang="en-US" sz="2000" dirty="0"/>
              <a:t> </a:t>
            </a:r>
            <a:r>
              <a:rPr lang="en-US" sz="2000" dirty="0" err="1"/>
              <a:t>genişletme</a:t>
            </a:r>
            <a:r>
              <a:rPr lang="en-US" sz="2000" dirty="0"/>
              <a:t>, modernize </a:t>
            </a:r>
            <a:r>
              <a:rPr lang="en-US" sz="2000" dirty="0" err="1"/>
              <a:t>etme</a:t>
            </a:r>
            <a:r>
              <a:rPr lang="en-US" sz="2000" dirty="0"/>
              <a:t> </a:t>
            </a:r>
            <a:r>
              <a:rPr lang="en-US" sz="2000" dirty="0" err="1"/>
              <a:t>ve</a:t>
            </a:r>
            <a:r>
              <a:rPr lang="en-US" sz="2000" dirty="0"/>
              <a:t> </a:t>
            </a:r>
            <a:r>
              <a:rPr lang="en-US" sz="2000" dirty="0" err="1"/>
              <a:t>dijitalleştirme</a:t>
            </a:r>
            <a:r>
              <a:rPr lang="en-US" sz="2000" dirty="0"/>
              <a:t>.</a:t>
            </a:r>
          </a:p>
          <a:p>
            <a:pPr marL="285750" indent="-285750">
              <a:buFont typeface="Arial" panose="020B0604020202020204" pitchFamily="34" charset="0"/>
              <a:buChar char="•"/>
            </a:pPr>
            <a:r>
              <a:rPr lang="en-US" sz="2000" dirty="0" err="1"/>
              <a:t>Depolama</a:t>
            </a:r>
            <a:r>
              <a:rPr lang="en-US" sz="2000" dirty="0"/>
              <a:t> </a:t>
            </a:r>
            <a:r>
              <a:rPr lang="en-US" sz="2000" dirty="0" err="1"/>
              <a:t>kapasitesi</a:t>
            </a:r>
            <a:r>
              <a:rPr lang="en-US" sz="2000" dirty="0"/>
              <a:t> </a:t>
            </a:r>
            <a:r>
              <a:rPr lang="en-US" sz="2000" dirty="0" err="1"/>
              <a:t>geliştirme</a:t>
            </a:r>
            <a:r>
              <a:rPr lang="en-US" sz="2000" dirty="0"/>
              <a:t>, </a:t>
            </a:r>
            <a:r>
              <a:rPr lang="en-US" sz="2000" dirty="0" err="1"/>
              <a:t>pompalı</a:t>
            </a:r>
            <a:r>
              <a:rPr lang="en-US" sz="2000" dirty="0"/>
              <a:t> </a:t>
            </a:r>
            <a:r>
              <a:rPr lang="en-US" sz="2000" dirty="0" err="1"/>
              <a:t>depolama</a:t>
            </a:r>
            <a:r>
              <a:rPr lang="en-US" sz="2000" dirty="0"/>
              <a:t> </a:t>
            </a:r>
            <a:r>
              <a:rPr lang="en-US" sz="2000" dirty="0" err="1"/>
              <a:t>hidroelektrik</a:t>
            </a:r>
            <a:r>
              <a:rPr lang="en-US" sz="2000" dirty="0"/>
              <a:t> </a:t>
            </a:r>
            <a:r>
              <a:rPr lang="en-US" sz="2000" dirty="0" err="1"/>
              <a:t>santralleri</a:t>
            </a:r>
            <a:r>
              <a:rPr lang="en-US" sz="2000" dirty="0"/>
              <a:t> </a:t>
            </a:r>
            <a:r>
              <a:rPr lang="en-US" sz="2000" dirty="0" err="1"/>
              <a:t>dahil</a:t>
            </a:r>
            <a:r>
              <a:rPr lang="en-US" sz="2000" dirty="0"/>
              <a:t>.</a:t>
            </a:r>
          </a:p>
          <a:p>
            <a:pPr marL="285750" indent="-285750">
              <a:buFont typeface="Arial" panose="020B0604020202020204" pitchFamily="34" charset="0"/>
              <a:buChar char="•"/>
            </a:pPr>
            <a:r>
              <a:rPr lang="en-US" sz="2000" dirty="0" err="1"/>
              <a:t>Türkiye’nin</a:t>
            </a:r>
            <a:r>
              <a:rPr lang="en-US" sz="2000" dirty="0"/>
              <a:t> </a:t>
            </a:r>
            <a:r>
              <a:rPr lang="en-US" sz="2000" dirty="0" err="1"/>
              <a:t>hidroelektrik</a:t>
            </a:r>
            <a:r>
              <a:rPr lang="en-US" sz="2000" dirty="0"/>
              <a:t> </a:t>
            </a:r>
            <a:r>
              <a:rPr lang="en-US" sz="2000" dirty="0" err="1"/>
              <a:t>parkının</a:t>
            </a:r>
            <a:r>
              <a:rPr lang="en-US" sz="2000" dirty="0"/>
              <a:t> </a:t>
            </a:r>
            <a:r>
              <a:rPr lang="en-US" sz="2000" dirty="0" err="1"/>
              <a:t>verimliliğini</a:t>
            </a:r>
            <a:r>
              <a:rPr lang="en-US" sz="2000" dirty="0"/>
              <a:t> </a:t>
            </a:r>
            <a:r>
              <a:rPr lang="en-US" sz="2000" dirty="0" err="1"/>
              <a:t>artırarak</a:t>
            </a:r>
            <a:r>
              <a:rPr lang="en-US" sz="2000" dirty="0"/>
              <a:t> </a:t>
            </a:r>
            <a:r>
              <a:rPr lang="en-US" sz="2000" dirty="0" err="1"/>
              <a:t>sistem</a:t>
            </a:r>
            <a:r>
              <a:rPr lang="en-US" sz="2000" dirty="0"/>
              <a:t> </a:t>
            </a:r>
            <a:r>
              <a:rPr lang="en-US" sz="2000" dirty="0" err="1"/>
              <a:t>dengeleme</a:t>
            </a:r>
            <a:r>
              <a:rPr lang="en-US" sz="2000" dirty="0"/>
              <a:t>.</a:t>
            </a:r>
          </a:p>
          <a:p>
            <a:pPr marL="285750" indent="-285750">
              <a:buFont typeface="Arial" panose="020B0604020202020204" pitchFamily="34" charset="0"/>
              <a:buChar char="•"/>
            </a:pPr>
            <a:r>
              <a:rPr lang="en-US" sz="2000" dirty="0" err="1"/>
              <a:t>Akıllı</a:t>
            </a:r>
            <a:r>
              <a:rPr lang="en-US" sz="2000" dirty="0"/>
              <a:t> </a:t>
            </a:r>
            <a:r>
              <a:rPr lang="en-US" sz="2000" dirty="0" err="1"/>
              <a:t>sayaçlar</a:t>
            </a:r>
            <a:r>
              <a:rPr lang="en-US" sz="2000" dirty="0"/>
              <a:t>, SCADA </a:t>
            </a:r>
            <a:r>
              <a:rPr lang="en-US" sz="2000" dirty="0" err="1"/>
              <a:t>sistemleri</a:t>
            </a:r>
            <a:r>
              <a:rPr lang="en-US" sz="2000" dirty="0"/>
              <a:t> </a:t>
            </a:r>
            <a:r>
              <a:rPr lang="en-US" sz="2000" dirty="0" err="1"/>
              <a:t>ve</a:t>
            </a:r>
            <a:r>
              <a:rPr lang="en-US" sz="2000" dirty="0"/>
              <a:t> </a:t>
            </a:r>
            <a:r>
              <a:rPr lang="en-US" sz="2000" dirty="0" err="1"/>
              <a:t>talep</a:t>
            </a:r>
            <a:r>
              <a:rPr lang="en-US" sz="2000" dirty="0"/>
              <a:t> </a:t>
            </a:r>
            <a:r>
              <a:rPr lang="en-US" sz="2000" dirty="0" err="1"/>
              <a:t>tarafı</a:t>
            </a:r>
            <a:r>
              <a:rPr lang="en-US" sz="2000" dirty="0"/>
              <a:t> </a:t>
            </a:r>
            <a:r>
              <a:rPr lang="en-US" sz="2000" dirty="0" err="1"/>
              <a:t>katılımıyla</a:t>
            </a:r>
            <a:r>
              <a:rPr lang="en-US" sz="2000" dirty="0"/>
              <a:t> </a:t>
            </a:r>
            <a:r>
              <a:rPr lang="en-US" sz="2000" dirty="0" err="1"/>
              <a:t>daha</a:t>
            </a:r>
            <a:r>
              <a:rPr lang="en-US" sz="2000" dirty="0"/>
              <a:t> </a:t>
            </a:r>
            <a:r>
              <a:rPr lang="en-US" sz="2000" dirty="0" err="1"/>
              <a:t>esnek</a:t>
            </a:r>
            <a:r>
              <a:rPr lang="en-US" sz="2000" dirty="0"/>
              <a:t> </a:t>
            </a:r>
            <a:r>
              <a:rPr lang="en-US" sz="2000" dirty="0" err="1"/>
              <a:t>elektrik</a:t>
            </a:r>
            <a:r>
              <a:rPr lang="en-US" sz="2000" dirty="0"/>
              <a:t> </a:t>
            </a:r>
            <a:r>
              <a:rPr lang="en-US" sz="2000" dirty="0" err="1"/>
              <a:t>ağları</a:t>
            </a:r>
            <a:r>
              <a:rPr lang="en-US" sz="2000" dirty="0"/>
              <a:t> </a:t>
            </a:r>
            <a:r>
              <a:rPr lang="en-US" sz="2000" dirty="0" err="1"/>
              <a:t>oluşturma</a:t>
            </a:r>
            <a:r>
              <a:rPr lang="en-US" sz="2000" dirty="0"/>
              <a:t>.</a:t>
            </a:r>
          </a:p>
          <a:p>
            <a:pPr marL="285750" indent="-285750">
              <a:buFont typeface="Arial" panose="020B0604020202020204" pitchFamily="34" charset="0"/>
              <a:buChar char="•"/>
            </a:pPr>
            <a:r>
              <a:rPr lang="en-US" sz="2000" dirty="0" err="1"/>
              <a:t>Şebeke</a:t>
            </a:r>
            <a:r>
              <a:rPr lang="en-US" sz="2000" dirty="0"/>
              <a:t> </a:t>
            </a:r>
            <a:r>
              <a:rPr lang="en-US" sz="2000" dirty="0" err="1"/>
              <a:t>dayanıklılığını</a:t>
            </a:r>
            <a:r>
              <a:rPr lang="en-US" sz="2000" dirty="0"/>
              <a:t> </a:t>
            </a:r>
            <a:r>
              <a:rPr lang="en-US" sz="2000" dirty="0" err="1"/>
              <a:t>artırma</a:t>
            </a:r>
            <a:r>
              <a:rPr lang="en-US" sz="2000" dirty="0"/>
              <a:t>.</a:t>
            </a:r>
          </a:p>
        </p:txBody>
      </p:sp>
      <p:sp>
        <p:nvSpPr>
          <p:cNvPr id="6" name="Text Placeholder 2">
            <a:extLst>
              <a:ext uri="{FF2B5EF4-FFF2-40B4-BE49-F238E27FC236}">
                <a16:creationId xmlns:a16="http://schemas.microsoft.com/office/drawing/2014/main" id="{6E5E8860-0798-44E4-B0AF-E33711241F36}"/>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en-US" sz="2400" dirty="0" err="1">
                <a:solidFill>
                  <a:srgbClr val="6DA6D1"/>
                </a:solidFill>
                <a:latin typeface="Myriad Pro" panose="020B0503030403020204" pitchFamily="34" charset="0"/>
              </a:rPr>
              <a:t>İklim</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Hedeflerine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Ulaşmak</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İçin</a:t>
            </a:r>
            <a:r>
              <a:rPr lang="en-US" sz="2400" dirty="0">
                <a:solidFill>
                  <a:srgbClr val="6DA6D1"/>
                </a:solidFill>
                <a:latin typeface="Myriad Pro" panose="020B0503030403020204" pitchFamily="34" charset="0"/>
              </a:rPr>
              <a:t> </a:t>
            </a:r>
            <a:r>
              <a:rPr lang="tr-TR" sz="2400" dirty="0">
                <a:solidFill>
                  <a:srgbClr val="6DA6D1"/>
                </a:solidFill>
              </a:rPr>
              <a:t>Enerji </a:t>
            </a:r>
            <a:r>
              <a:rPr lang="en-US" sz="2400" dirty="0" err="1">
                <a:solidFill>
                  <a:srgbClr val="6DA6D1"/>
                </a:solidFill>
                <a:latin typeface="Myriad Pro" panose="020B0503030403020204" pitchFamily="34" charset="0"/>
              </a:rPr>
              <a:t>Politikalar</a:t>
            </a:r>
            <a:r>
              <a:rPr lang="tr-TR" sz="2400" dirty="0">
                <a:solidFill>
                  <a:srgbClr val="6DA6D1"/>
                </a:solidFill>
              </a:rPr>
              <a:t>ı</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ve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Düzenlemeler</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18183058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754534"/>
            <a:ext cx="10709260" cy="3139321"/>
          </a:xfrm>
          <a:prstGeom prst="rect">
            <a:avLst/>
          </a:prstGeom>
        </p:spPr>
        <p:txBody>
          <a:bodyPr wrap="square">
            <a:spAutoFit/>
          </a:bodyPr>
          <a:lstStyle/>
          <a:p>
            <a:r>
              <a:rPr lang="en-US" b="1" dirty="0" err="1"/>
              <a:t>Güçlendirilmesi</a:t>
            </a:r>
            <a:r>
              <a:rPr lang="en-US" b="1" dirty="0"/>
              <a:t> </a:t>
            </a:r>
            <a:r>
              <a:rPr lang="en-US" b="1" dirty="0" err="1"/>
              <a:t>Gereken</a:t>
            </a:r>
            <a:r>
              <a:rPr lang="en-US" b="1" dirty="0"/>
              <a:t> </a:t>
            </a:r>
            <a:r>
              <a:rPr lang="en-US" b="1" dirty="0" err="1"/>
              <a:t>Alanlar</a:t>
            </a:r>
            <a:r>
              <a:rPr lang="en-US" b="1" dirty="0"/>
              <a:t>:</a:t>
            </a:r>
            <a:endParaRPr lang="en-US" dirty="0"/>
          </a:p>
          <a:p>
            <a:pPr marL="742950" lvl="1" indent="-285750">
              <a:buFont typeface="Arial" panose="020B0604020202020204" pitchFamily="34" charset="0"/>
              <a:buChar char="•"/>
            </a:pPr>
            <a:r>
              <a:rPr lang="en-US" dirty="0" err="1"/>
              <a:t>İklim</a:t>
            </a:r>
            <a:r>
              <a:rPr lang="en-US" dirty="0"/>
              <a:t> </a:t>
            </a:r>
            <a:r>
              <a:rPr lang="en-US" dirty="0" err="1"/>
              <a:t>hedeflerine</a:t>
            </a:r>
            <a:r>
              <a:rPr lang="en-US" dirty="0"/>
              <a:t> </a:t>
            </a:r>
            <a:r>
              <a:rPr lang="en-US" dirty="0" err="1"/>
              <a:t>ulaşmak</a:t>
            </a:r>
            <a:r>
              <a:rPr lang="en-US" dirty="0"/>
              <a:t> </a:t>
            </a:r>
            <a:r>
              <a:rPr lang="en-US" dirty="0" err="1"/>
              <a:t>için</a:t>
            </a:r>
            <a:r>
              <a:rPr lang="en-US" dirty="0"/>
              <a:t> </a:t>
            </a:r>
            <a:r>
              <a:rPr lang="en-US" dirty="0" err="1"/>
              <a:t>eylem</a:t>
            </a:r>
            <a:r>
              <a:rPr lang="en-US" dirty="0"/>
              <a:t> </a:t>
            </a:r>
            <a:r>
              <a:rPr lang="en-US" dirty="0" err="1"/>
              <a:t>planları</a:t>
            </a:r>
            <a:r>
              <a:rPr lang="en-US" dirty="0"/>
              <a:t> </a:t>
            </a:r>
            <a:r>
              <a:rPr lang="en-US" dirty="0" err="1"/>
              <a:t>ile</a:t>
            </a:r>
            <a:r>
              <a:rPr lang="en-US" dirty="0"/>
              <a:t> </a:t>
            </a:r>
            <a:r>
              <a:rPr lang="en-US" dirty="0" err="1"/>
              <a:t>politika</a:t>
            </a:r>
            <a:r>
              <a:rPr lang="en-US" dirty="0"/>
              <a:t> </a:t>
            </a:r>
            <a:r>
              <a:rPr lang="en-US" dirty="0" err="1"/>
              <a:t>ve</a:t>
            </a:r>
            <a:r>
              <a:rPr lang="en-US" dirty="0"/>
              <a:t> </a:t>
            </a:r>
            <a:r>
              <a:rPr lang="en-US" dirty="0" err="1"/>
              <a:t>düzenleme</a:t>
            </a:r>
            <a:r>
              <a:rPr lang="en-US" dirty="0"/>
              <a:t> </a:t>
            </a:r>
            <a:r>
              <a:rPr lang="en-US" dirty="0" err="1"/>
              <a:t>çerçevesinin</a:t>
            </a:r>
            <a:r>
              <a:rPr lang="en-US" dirty="0"/>
              <a:t> </a:t>
            </a:r>
            <a:r>
              <a:rPr lang="en-US" dirty="0" err="1"/>
              <a:t>güçlendirilmesi</a:t>
            </a:r>
            <a:r>
              <a:rPr lang="en-US" dirty="0"/>
              <a:t>.</a:t>
            </a:r>
          </a:p>
          <a:p>
            <a:pPr marL="742950" lvl="1" indent="-285750">
              <a:buFont typeface="Arial" panose="020B0604020202020204" pitchFamily="34" charset="0"/>
              <a:buChar char="•"/>
            </a:pPr>
            <a:r>
              <a:rPr lang="en-US" dirty="0" err="1"/>
              <a:t>İkinci</a:t>
            </a:r>
            <a:r>
              <a:rPr lang="en-US" dirty="0"/>
              <a:t> </a:t>
            </a:r>
            <a:r>
              <a:rPr lang="en-US" dirty="0" err="1"/>
              <a:t>Ulusal</a:t>
            </a:r>
            <a:r>
              <a:rPr lang="en-US" dirty="0"/>
              <a:t> </a:t>
            </a:r>
            <a:r>
              <a:rPr lang="en-US" dirty="0" err="1"/>
              <a:t>Katkı</a:t>
            </a:r>
            <a:r>
              <a:rPr lang="en-US" dirty="0"/>
              <a:t> </a:t>
            </a:r>
            <a:r>
              <a:rPr lang="en-US" dirty="0" err="1"/>
              <a:t>Beyanı'nın</a:t>
            </a:r>
            <a:r>
              <a:rPr lang="en-US" dirty="0"/>
              <a:t> (NDC) </a:t>
            </a:r>
            <a:r>
              <a:rPr lang="en-US" dirty="0" err="1"/>
              <a:t>güncellenmesi</a:t>
            </a:r>
            <a:r>
              <a:rPr lang="en-US" dirty="0"/>
              <a:t>.</a:t>
            </a:r>
          </a:p>
          <a:p>
            <a:pPr marL="742950" lvl="1" indent="-285750">
              <a:buFont typeface="Arial" panose="020B0604020202020204" pitchFamily="34" charset="0"/>
              <a:buChar char="•"/>
            </a:pPr>
            <a:r>
              <a:rPr lang="en-US" dirty="0" err="1"/>
              <a:t>Kalkınma</a:t>
            </a:r>
            <a:r>
              <a:rPr lang="en-US" dirty="0"/>
              <a:t> </a:t>
            </a:r>
            <a:r>
              <a:rPr lang="en-US" dirty="0" err="1"/>
              <a:t>Planı</a:t>
            </a:r>
            <a:r>
              <a:rPr lang="en-US" dirty="0"/>
              <a:t> </a:t>
            </a:r>
            <a:r>
              <a:rPr lang="en-US" dirty="0" err="1"/>
              <a:t>ve</a:t>
            </a:r>
            <a:r>
              <a:rPr lang="en-US" dirty="0"/>
              <a:t> 2024-2029 TEİAŞ </a:t>
            </a:r>
            <a:r>
              <a:rPr lang="en-US" dirty="0" err="1"/>
              <a:t>Stratejik</a:t>
            </a:r>
            <a:r>
              <a:rPr lang="en-US" dirty="0"/>
              <a:t> </a:t>
            </a:r>
            <a:r>
              <a:rPr lang="en-US" dirty="0" err="1"/>
              <a:t>Planı</a:t>
            </a:r>
            <a:r>
              <a:rPr lang="en-US" dirty="0"/>
              <a:t> </a:t>
            </a:r>
            <a:r>
              <a:rPr lang="en-US" dirty="0" err="1"/>
              <a:t>doğrultusunda</a:t>
            </a:r>
            <a:r>
              <a:rPr lang="en-US" dirty="0"/>
              <a:t> </a:t>
            </a:r>
            <a:r>
              <a:rPr lang="en-US" dirty="0" err="1"/>
              <a:t>enerji</a:t>
            </a:r>
            <a:r>
              <a:rPr lang="en-US" dirty="0"/>
              <a:t> </a:t>
            </a:r>
            <a:r>
              <a:rPr lang="en-US" dirty="0" err="1"/>
              <a:t>sektörü</a:t>
            </a:r>
            <a:r>
              <a:rPr lang="en-US" dirty="0"/>
              <a:t> </a:t>
            </a:r>
            <a:r>
              <a:rPr lang="en-US" dirty="0" err="1"/>
              <a:t>için</a:t>
            </a:r>
            <a:r>
              <a:rPr lang="en-US" dirty="0"/>
              <a:t> </a:t>
            </a:r>
            <a:r>
              <a:rPr lang="en-US" dirty="0" err="1"/>
              <a:t>bir</a:t>
            </a:r>
            <a:r>
              <a:rPr lang="en-US" dirty="0"/>
              <a:t> </a:t>
            </a:r>
            <a:r>
              <a:rPr lang="en-US" dirty="0" err="1"/>
              <a:t>İklim</a:t>
            </a:r>
            <a:r>
              <a:rPr lang="en-US" dirty="0"/>
              <a:t> </a:t>
            </a:r>
            <a:r>
              <a:rPr lang="en-US" dirty="0" err="1"/>
              <a:t>Değişikliği</a:t>
            </a:r>
            <a:r>
              <a:rPr lang="en-US" dirty="0"/>
              <a:t> </a:t>
            </a:r>
            <a:r>
              <a:rPr lang="en-US" dirty="0" err="1"/>
              <a:t>Stratejisi</a:t>
            </a:r>
            <a:r>
              <a:rPr lang="en-US" dirty="0"/>
              <a:t> </a:t>
            </a:r>
            <a:r>
              <a:rPr lang="en-US" dirty="0" err="1"/>
              <a:t>hazırlanması</a:t>
            </a:r>
            <a:r>
              <a:rPr lang="en-US" dirty="0"/>
              <a:t>.</a:t>
            </a:r>
          </a:p>
          <a:p>
            <a:r>
              <a:rPr lang="en-US" b="1" dirty="0" err="1"/>
              <a:t>Enerji</a:t>
            </a:r>
            <a:r>
              <a:rPr lang="en-US" b="1" dirty="0"/>
              <a:t> </a:t>
            </a:r>
            <a:r>
              <a:rPr lang="en-US" b="1" dirty="0" err="1"/>
              <a:t>Verimliliğini</a:t>
            </a:r>
            <a:r>
              <a:rPr lang="en-US" b="1" dirty="0"/>
              <a:t> </a:t>
            </a:r>
            <a:r>
              <a:rPr lang="en-US" b="1" dirty="0" err="1"/>
              <a:t>Hızlandırma</a:t>
            </a:r>
            <a:endParaRPr lang="en-US" b="1" dirty="0"/>
          </a:p>
          <a:p>
            <a:pPr lvl="1"/>
            <a:r>
              <a:rPr lang="en-US" dirty="0" err="1"/>
              <a:t>Birincil</a:t>
            </a:r>
            <a:r>
              <a:rPr lang="en-US" dirty="0"/>
              <a:t> </a:t>
            </a:r>
            <a:r>
              <a:rPr lang="en-US" dirty="0" err="1"/>
              <a:t>enerji</a:t>
            </a:r>
            <a:r>
              <a:rPr lang="en-US" dirty="0"/>
              <a:t> </a:t>
            </a:r>
            <a:r>
              <a:rPr lang="en-US" dirty="0" err="1"/>
              <a:t>tüketiminin</a:t>
            </a:r>
            <a:r>
              <a:rPr lang="en-US" dirty="0"/>
              <a:t> %16 </a:t>
            </a:r>
            <a:r>
              <a:rPr lang="en-US" dirty="0" err="1"/>
              <a:t>azaltılması</a:t>
            </a:r>
            <a:r>
              <a:rPr lang="en-US" dirty="0"/>
              <a:t> </a:t>
            </a:r>
            <a:r>
              <a:rPr lang="en-US" dirty="0" err="1"/>
              <a:t>ve</a:t>
            </a:r>
            <a:r>
              <a:rPr lang="en-US" dirty="0"/>
              <a:t> 100 </a:t>
            </a:r>
            <a:r>
              <a:rPr lang="en-US" dirty="0" err="1"/>
              <a:t>milyon</a:t>
            </a:r>
            <a:r>
              <a:rPr lang="en-US" dirty="0"/>
              <a:t> ton CO2 </a:t>
            </a:r>
            <a:r>
              <a:rPr lang="en-US" dirty="0" err="1"/>
              <a:t>emisyonunun</a:t>
            </a:r>
            <a:r>
              <a:rPr lang="en-US" dirty="0"/>
              <a:t> </a:t>
            </a:r>
            <a:r>
              <a:rPr lang="en-US" dirty="0" err="1"/>
              <a:t>azaltılması</a:t>
            </a:r>
            <a:r>
              <a:rPr lang="en-US" dirty="0"/>
              <a:t>.</a:t>
            </a:r>
          </a:p>
          <a:p>
            <a:pPr lvl="1"/>
            <a:r>
              <a:rPr lang="en-US" dirty="0"/>
              <a:t>2024-2030 </a:t>
            </a:r>
            <a:r>
              <a:rPr lang="en-US" dirty="0" err="1"/>
              <a:t>dönemini</a:t>
            </a:r>
            <a:r>
              <a:rPr lang="en-US" dirty="0"/>
              <a:t> </a:t>
            </a:r>
            <a:r>
              <a:rPr lang="en-US" dirty="0" err="1"/>
              <a:t>kapsayan</a:t>
            </a:r>
            <a:r>
              <a:rPr lang="en-US" dirty="0"/>
              <a:t> 2. </a:t>
            </a:r>
            <a:r>
              <a:rPr lang="en-US" dirty="0" err="1"/>
              <a:t>Ulusal</a:t>
            </a:r>
            <a:r>
              <a:rPr lang="en-US" dirty="0"/>
              <a:t> </a:t>
            </a:r>
            <a:r>
              <a:rPr lang="en-US" dirty="0" err="1"/>
              <a:t>Enerji</a:t>
            </a:r>
            <a:r>
              <a:rPr lang="en-US" dirty="0"/>
              <a:t> </a:t>
            </a:r>
            <a:r>
              <a:rPr lang="en-US" dirty="0" err="1"/>
              <a:t>Verimliliği</a:t>
            </a:r>
            <a:r>
              <a:rPr lang="en-US" dirty="0"/>
              <a:t> </a:t>
            </a:r>
            <a:r>
              <a:rPr lang="en-US" dirty="0" err="1"/>
              <a:t>Eylem</a:t>
            </a:r>
            <a:r>
              <a:rPr lang="en-US" dirty="0"/>
              <a:t> </a:t>
            </a:r>
            <a:r>
              <a:rPr lang="en-US" dirty="0" err="1"/>
              <a:t>Planı</a:t>
            </a:r>
            <a:r>
              <a:rPr lang="en-US" dirty="0"/>
              <a:t>.</a:t>
            </a:r>
          </a:p>
          <a:p>
            <a:r>
              <a:rPr lang="en-US" b="1" dirty="0"/>
              <a:t>Hedefler:</a:t>
            </a:r>
            <a:r>
              <a:rPr lang="en-US" dirty="0"/>
              <a:t>2024-2030 </a:t>
            </a:r>
            <a:r>
              <a:rPr lang="en-US" dirty="0" err="1"/>
              <a:t>arasında</a:t>
            </a:r>
            <a:r>
              <a:rPr lang="en-US" dirty="0"/>
              <a:t> 37.1 </a:t>
            </a:r>
            <a:r>
              <a:rPr lang="en-US" dirty="0" err="1"/>
              <a:t>milyon</a:t>
            </a:r>
            <a:r>
              <a:rPr lang="en-US" dirty="0"/>
              <a:t> ton petrol </a:t>
            </a:r>
            <a:r>
              <a:rPr lang="en-US" dirty="0" err="1"/>
              <a:t>eşdeğeri</a:t>
            </a:r>
            <a:r>
              <a:rPr lang="en-US" dirty="0"/>
              <a:t> (MTEP) </a:t>
            </a:r>
            <a:r>
              <a:rPr lang="en-US" dirty="0" err="1"/>
              <a:t>enerji</a:t>
            </a:r>
            <a:r>
              <a:rPr lang="en-US" dirty="0"/>
              <a:t> </a:t>
            </a:r>
            <a:r>
              <a:rPr lang="en-US" dirty="0" err="1"/>
              <a:t>tasarrufu</a:t>
            </a:r>
            <a:r>
              <a:rPr lang="en-US" dirty="0"/>
              <a:t> </a:t>
            </a:r>
            <a:r>
              <a:rPr lang="en-US" dirty="0" err="1"/>
              <a:t>sağlam</a:t>
            </a:r>
            <a:r>
              <a:rPr lang="tr-TR" dirty="0"/>
              <a:t>a</a:t>
            </a:r>
            <a:r>
              <a:rPr lang="tr-TR" dirty="0">
                <a:sym typeface="Wingdings" panose="05000000000000000000" pitchFamily="2" charset="2"/>
              </a:rPr>
              <a:t> </a:t>
            </a:r>
            <a:r>
              <a:rPr lang="en-US" dirty="0"/>
              <a:t>20.2 </a:t>
            </a:r>
            <a:r>
              <a:rPr lang="en-US" dirty="0" err="1"/>
              <a:t>milyar</a:t>
            </a:r>
            <a:r>
              <a:rPr lang="en-US" dirty="0"/>
              <a:t> ABD </a:t>
            </a:r>
            <a:r>
              <a:rPr lang="en-US" dirty="0" err="1"/>
              <a:t>doları</a:t>
            </a:r>
            <a:r>
              <a:rPr lang="en-US" dirty="0"/>
              <a:t> </a:t>
            </a:r>
            <a:r>
              <a:rPr lang="en-US" dirty="0" err="1"/>
              <a:t>yatırım</a:t>
            </a:r>
            <a:endParaRPr lang="en-US" dirty="0"/>
          </a:p>
          <a:p>
            <a:endParaRPr lang="en-US" dirty="0"/>
          </a:p>
        </p:txBody>
      </p:sp>
      <p:sp>
        <p:nvSpPr>
          <p:cNvPr id="6" name="Text Placeholder 2">
            <a:extLst>
              <a:ext uri="{FF2B5EF4-FFF2-40B4-BE49-F238E27FC236}">
                <a16:creationId xmlns:a16="http://schemas.microsoft.com/office/drawing/2014/main" id="{FB30265A-6E65-4D44-B7C0-6A5A35324E89}"/>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en-US" sz="2400" dirty="0" err="1">
                <a:solidFill>
                  <a:srgbClr val="6DA6D1"/>
                </a:solidFill>
                <a:latin typeface="Myriad Pro" panose="020B0503030403020204" pitchFamily="34" charset="0"/>
              </a:rPr>
              <a:t>İklim</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Hedeflerine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Ulaşmak</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İçin</a:t>
            </a:r>
            <a:r>
              <a:rPr lang="en-US" sz="2400" dirty="0">
                <a:solidFill>
                  <a:srgbClr val="6DA6D1"/>
                </a:solidFill>
                <a:latin typeface="Myriad Pro" panose="020B0503030403020204" pitchFamily="34" charset="0"/>
              </a:rPr>
              <a:t> </a:t>
            </a:r>
            <a:r>
              <a:rPr lang="tr-TR" sz="2400" dirty="0">
                <a:solidFill>
                  <a:srgbClr val="6DA6D1"/>
                </a:solidFill>
              </a:rPr>
              <a:t>Enerji </a:t>
            </a:r>
            <a:r>
              <a:rPr lang="en-US" sz="2400" dirty="0" err="1">
                <a:solidFill>
                  <a:srgbClr val="6DA6D1"/>
                </a:solidFill>
                <a:latin typeface="Myriad Pro" panose="020B0503030403020204" pitchFamily="34" charset="0"/>
              </a:rPr>
              <a:t>Politikalar</a:t>
            </a:r>
            <a:r>
              <a:rPr lang="tr-TR" sz="2400" dirty="0">
                <a:solidFill>
                  <a:srgbClr val="6DA6D1"/>
                </a:solidFill>
              </a:rPr>
              <a:t>ı</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ve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Düzenlemeler</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40554174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666269"/>
            <a:ext cx="10874360" cy="2862322"/>
          </a:xfrm>
          <a:prstGeom prst="rect">
            <a:avLst/>
          </a:prstGeom>
        </p:spPr>
        <p:txBody>
          <a:bodyPr wrap="square">
            <a:spAutoFit/>
          </a:bodyPr>
          <a:lstStyle/>
          <a:p>
            <a:r>
              <a:rPr lang="en-US" sz="2000" b="1" dirty="0" err="1"/>
              <a:t>Enerji</a:t>
            </a:r>
            <a:r>
              <a:rPr lang="en-US" sz="2000" b="1" dirty="0"/>
              <a:t> </a:t>
            </a:r>
            <a:r>
              <a:rPr lang="en-US" sz="2000" b="1" dirty="0" err="1"/>
              <a:t>Verimliliğini</a:t>
            </a:r>
            <a:r>
              <a:rPr lang="en-US" sz="2000" b="1" dirty="0"/>
              <a:t> </a:t>
            </a:r>
            <a:r>
              <a:rPr lang="en-US" sz="2000" b="1" dirty="0" err="1"/>
              <a:t>Artırmak</a:t>
            </a:r>
            <a:r>
              <a:rPr lang="en-US" sz="2000" b="1" dirty="0"/>
              <a:t> </a:t>
            </a:r>
            <a:r>
              <a:rPr lang="en-US" sz="2000" b="1" dirty="0" err="1"/>
              <a:t>İçin</a:t>
            </a:r>
            <a:r>
              <a:rPr lang="en-US" sz="2000" b="1" dirty="0"/>
              <a:t> </a:t>
            </a:r>
            <a:r>
              <a:rPr lang="en-US" sz="2000" b="1" dirty="0" err="1"/>
              <a:t>Tedbirler</a:t>
            </a:r>
            <a:endParaRPr lang="en-US" sz="2000" b="1" dirty="0"/>
          </a:p>
          <a:p>
            <a:r>
              <a:rPr lang="en-US" sz="2000" b="1" dirty="0" err="1"/>
              <a:t>Hedeflenen</a:t>
            </a:r>
            <a:r>
              <a:rPr lang="en-US" sz="2000" b="1" dirty="0"/>
              <a:t> </a:t>
            </a:r>
            <a:r>
              <a:rPr lang="en-US" sz="2000" b="1" dirty="0" err="1"/>
              <a:t>Tedbirler</a:t>
            </a:r>
            <a:r>
              <a:rPr lang="en-US" sz="2000" b="1" dirty="0"/>
              <a:t>:</a:t>
            </a:r>
            <a:endParaRPr lang="en-US" sz="2000" dirty="0"/>
          </a:p>
          <a:p>
            <a:pPr marL="742950" lvl="1" indent="-285750">
              <a:buFont typeface="Arial" panose="020B0604020202020204" pitchFamily="34" charset="0"/>
              <a:buChar char="•"/>
            </a:pPr>
            <a:r>
              <a:rPr lang="en-US" sz="2000" dirty="0" err="1"/>
              <a:t>Enerji</a:t>
            </a:r>
            <a:r>
              <a:rPr lang="en-US" sz="2000" dirty="0"/>
              <a:t> </a:t>
            </a:r>
            <a:r>
              <a:rPr lang="en-US" sz="2000" dirty="0" err="1"/>
              <a:t>üretiminden</a:t>
            </a:r>
            <a:r>
              <a:rPr lang="en-US" sz="2000" dirty="0"/>
              <a:t> </a:t>
            </a:r>
            <a:r>
              <a:rPr lang="en-US" sz="2000" dirty="0" err="1"/>
              <a:t>ve</a:t>
            </a:r>
            <a:r>
              <a:rPr lang="en-US" sz="2000" dirty="0"/>
              <a:t> </a:t>
            </a:r>
            <a:r>
              <a:rPr lang="en-US" sz="2000" dirty="0" err="1"/>
              <a:t>ağlardan</a:t>
            </a:r>
            <a:r>
              <a:rPr lang="en-US" sz="2000" dirty="0"/>
              <a:t> </a:t>
            </a:r>
            <a:r>
              <a:rPr lang="en-US" sz="2000" dirty="0" err="1"/>
              <a:t>genel</a:t>
            </a:r>
            <a:r>
              <a:rPr lang="en-US" sz="2000" dirty="0"/>
              <a:t> </a:t>
            </a:r>
            <a:r>
              <a:rPr lang="en-US" sz="2000" dirty="0" err="1"/>
              <a:t>aydınlatma</a:t>
            </a:r>
            <a:r>
              <a:rPr lang="en-US" sz="2000" dirty="0"/>
              <a:t> </a:t>
            </a:r>
            <a:r>
              <a:rPr lang="en-US" sz="2000" dirty="0" err="1"/>
              <a:t>ve</a:t>
            </a:r>
            <a:r>
              <a:rPr lang="en-US" sz="2000" dirty="0"/>
              <a:t> </a:t>
            </a:r>
            <a:r>
              <a:rPr lang="en-US" sz="2000" dirty="0" err="1"/>
              <a:t>tarifelere</a:t>
            </a:r>
            <a:r>
              <a:rPr lang="en-US" sz="2000" dirty="0"/>
              <a:t> </a:t>
            </a:r>
            <a:r>
              <a:rPr lang="en-US" sz="2000" dirty="0" err="1"/>
              <a:t>kadar</a:t>
            </a:r>
            <a:r>
              <a:rPr lang="en-US" sz="2000" dirty="0"/>
              <a:t> </a:t>
            </a:r>
            <a:r>
              <a:rPr lang="en-US" sz="2000" dirty="0" err="1"/>
              <a:t>enerji</a:t>
            </a:r>
            <a:r>
              <a:rPr lang="en-US" sz="2000" dirty="0"/>
              <a:t> </a:t>
            </a:r>
            <a:r>
              <a:rPr lang="en-US" sz="2000" dirty="0" err="1"/>
              <a:t>verimliliğini</a:t>
            </a:r>
            <a:r>
              <a:rPr lang="en-US" sz="2000" dirty="0"/>
              <a:t> </a:t>
            </a:r>
            <a:r>
              <a:rPr lang="en-US" sz="2000" dirty="0" err="1"/>
              <a:t>artırmak</a:t>
            </a:r>
            <a:r>
              <a:rPr lang="en-US" sz="2000" dirty="0"/>
              <a:t> </a:t>
            </a:r>
            <a:r>
              <a:rPr lang="en-US" sz="2000" dirty="0" err="1"/>
              <a:t>için</a:t>
            </a:r>
            <a:r>
              <a:rPr lang="en-US" sz="2000" dirty="0"/>
              <a:t> </a:t>
            </a:r>
            <a:r>
              <a:rPr lang="en-US" sz="2000" dirty="0" err="1"/>
              <a:t>geniş</a:t>
            </a:r>
            <a:r>
              <a:rPr lang="en-US" sz="2000" dirty="0"/>
              <a:t> </a:t>
            </a:r>
            <a:r>
              <a:rPr lang="en-US" sz="2000" dirty="0" err="1"/>
              <a:t>kapsamlı</a:t>
            </a:r>
            <a:r>
              <a:rPr lang="en-US" sz="2000" dirty="0"/>
              <a:t> </a:t>
            </a:r>
            <a:r>
              <a:rPr lang="en-US" sz="2000" dirty="0" err="1"/>
              <a:t>önlemler</a:t>
            </a:r>
            <a:r>
              <a:rPr lang="en-US" sz="2000" dirty="0"/>
              <a:t>.</a:t>
            </a:r>
          </a:p>
          <a:p>
            <a:r>
              <a:rPr lang="en-US" sz="2000" b="1" dirty="0" err="1"/>
              <a:t>Dış</a:t>
            </a:r>
            <a:r>
              <a:rPr lang="en-US" sz="2000" b="1" dirty="0"/>
              <a:t> </a:t>
            </a:r>
            <a:r>
              <a:rPr lang="en-US" sz="2000" b="1" dirty="0" err="1"/>
              <a:t>Finansman</a:t>
            </a:r>
            <a:r>
              <a:rPr lang="en-US" sz="2000" b="1" dirty="0"/>
              <a:t> </a:t>
            </a:r>
            <a:r>
              <a:rPr lang="en-US" sz="2000" b="1" dirty="0" err="1"/>
              <a:t>Fırsatları</a:t>
            </a:r>
            <a:r>
              <a:rPr lang="en-US" sz="2000" b="1" dirty="0"/>
              <a:t>:</a:t>
            </a:r>
            <a:endParaRPr lang="en-US" sz="2000" dirty="0"/>
          </a:p>
          <a:p>
            <a:pPr marL="742950" lvl="1" indent="-285750">
              <a:buFont typeface="Arial" panose="020B0604020202020204" pitchFamily="34" charset="0"/>
              <a:buChar char="•"/>
            </a:pPr>
            <a:r>
              <a:rPr lang="en-US" sz="2000" dirty="0" err="1"/>
              <a:t>Rezervuar</a:t>
            </a:r>
            <a:r>
              <a:rPr lang="en-US" sz="2000" dirty="0"/>
              <a:t> </a:t>
            </a:r>
            <a:r>
              <a:rPr lang="en-US" sz="2000" dirty="0" err="1"/>
              <a:t>hidroelektrik</a:t>
            </a:r>
            <a:r>
              <a:rPr lang="en-US" sz="2000" dirty="0"/>
              <a:t> </a:t>
            </a:r>
            <a:r>
              <a:rPr lang="en-US" sz="2000" dirty="0" err="1"/>
              <a:t>santrallerinde</a:t>
            </a:r>
            <a:r>
              <a:rPr lang="en-US" sz="2000" dirty="0"/>
              <a:t> </a:t>
            </a:r>
            <a:r>
              <a:rPr lang="en-US" sz="2000" dirty="0" err="1"/>
              <a:t>ekipman</a:t>
            </a:r>
            <a:r>
              <a:rPr lang="en-US" sz="2000" dirty="0"/>
              <a:t> </a:t>
            </a:r>
            <a:r>
              <a:rPr lang="en-US" sz="2000" dirty="0" err="1"/>
              <a:t>ve</a:t>
            </a:r>
            <a:r>
              <a:rPr lang="en-US" sz="2000" dirty="0"/>
              <a:t> </a:t>
            </a:r>
            <a:r>
              <a:rPr lang="en-US" sz="2000" dirty="0" err="1"/>
              <a:t>işletme</a:t>
            </a:r>
            <a:r>
              <a:rPr lang="en-US" sz="2000" dirty="0"/>
              <a:t> </a:t>
            </a:r>
            <a:r>
              <a:rPr lang="en-US" sz="2000" dirty="0" err="1"/>
              <a:t>nedeniyle</a:t>
            </a:r>
            <a:r>
              <a:rPr lang="en-US" sz="2000" dirty="0"/>
              <a:t> </a:t>
            </a:r>
            <a:r>
              <a:rPr lang="en-US" sz="2000" dirty="0" err="1"/>
              <a:t>oluşan</a:t>
            </a:r>
            <a:r>
              <a:rPr lang="en-US" sz="2000" dirty="0"/>
              <a:t> </a:t>
            </a:r>
            <a:r>
              <a:rPr lang="en-US" sz="2000" dirty="0" err="1"/>
              <a:t>verimlilik</a:t>
            </a:r>
            <a:r>
              <a:rPr lang="en-US" sz="2000" dirty="0"/>
              <a:t> </a:t>
            </a:r>
            <a:r>
              <a:rPr lang="en-US" sz="2000" dirty="0" err="1"/>
              <a:t>kayıplarını</a:t>
            </a:r>
            <a:r>
              <a:rPr lang="en-US" sz="2000" dirty="0"/>
              <a:t> </a:t>
            </a:r>
            <a:r>
              <a:rPr lang="en-US" sz="2000" dirty="0" err="1"/>
              <a:t>gidermek</a:t>
            </a:r>
            <a:r>
              <a:rPr lang="en-US" sz="2000" dirty="0"/>
              <a:t> </a:t>
            </a:r>
            <a:r>
              <a:rPr lang="en-US" sz="2000" dirty="0" err="1"/>
              <a:t>için</a:t>
            </a:r>
            <a:r>
              <a:rPr lang="en-US" sz="2000" dirty="0"/>
              <a:t> </a:t>
            </a:r>
            <a:r>
              <a:rPr lang="en-US" sz="2000" dirty="0" err="1"/>
              <a:t>gerekli</a:t>
            </a:r>
            <a:r>
              <a:rPr lang="en-US" sz="2000" dirty="0"/>
              <a:t> </a:t>
            </a:r>
            <a:r>
              <a:rPr lang="en-US" sz="2000" dirty="0" err="1"/>
              <a:t>yatırımlar</a:t>
            </a:r>
            <a:r>
              <a:rPr lang="en-US" sz="2000" dirty="0"/>
              <a:t>.</a:t>
            </a:r>
          </a:p>
          <a:p>
            <a:pPr marL="742950" lvl="1" indent="-285750">
              <a:buFont typeface="Arial" panose="020B0604020202020204" pitchFamily="34" charset="0"/>
              <a:buChar char="•"/>
            </a:pPr>
            <a:r>
              <a:rPr lang="en-US" sz="2000" dirty="0" err="1"/>
              <a:t>Elektrik</a:t>
            </a:r>
            <a:r>
              <a:rPr lang="en-US" sz="2000" dirty="0"/>
              <a:t> </a:t>
            </a:r>
            <a:r>
              <a:rPr lang="en-US" sz="2000" dirty="0" err="1"/>
              <a:t>iletim</a:t>
            </a:r>
            <a:r>
              <a:rPr lang="en-US" sz="2000" dirty="0"/>
              <a:t> </a:t>
            </a:r>
            <a:r>
              <a:rPr lang="en-US" sz="2000" dirty="0" err="1"/>
              <a:t>ve</a:t>
            </a:r>
            <a:r>
              <a:rPr lang="en-US" sz="2000" dirty="0"/>
              <a:t> </a:t>
            </a:r>
            <a:r>
              <a:rPr lang="en-US" sz="2000" dirty="0" err="1"/>
              <a:t>dağıtım</a:t>
            </a:r>
            <a:r>
              <a:rPr lang="en-US" sz="2000" dirty="0"/>
              <a:t> </a:t>
            </a:r>
            <a:r>
              <a:rPr lang="en-US" sz="2000" dirty="0" err="1"/>
              <a:t>ağlarında</a:t>
            </a:r>
            <a:r>
              <a:rPr lang="en-US" sz="2000" dirty="0"/>
              <a:t> </a:t>
            </a:r>
            <a:r>
              <a:rPr lang="en-US" sz="2000" dirty="0" err="1"/>
              <a:t>enerji</a:t>
            </a:r>
            <a:r>
              <a:rPr lang="en-US" sz="2000" dirty="0"/>
              <a:t> </a:t>
            </a:r>
            <a:r>
              <a:rPr lang="en-US" sz="2000" dirty="0" err="1"/>
              <a:t>verimliliğini</a:t>
            </a:r>
            <a:r>
              <a:rPr lang="en-US" sz="2000" dirty="0"/>
              <a:t> </a:t>
            </a:r>
            <a:r>
              <a:rPr lang="en-US" sz="2000" dirty="0" err="1"/>
              <a:t>artırmak</a:t>
            </a:r>
            <a:r>
              <a:rPr lang="en-US" sz="2000" dirty="0"/>
              <a:t> </a:t>
            </a:r>
            <a:r>
              <a:rPr lang="en-US" sz="2000" dirty="0" err="1"/>
              <a:t>için</a:t>
            </a:r>
            <a:r>
              <a:rPr lang="en-US" sz="2000" dirty="0"/>
              <a:t> </a:t>
            </a:r>
            <a:r>
              <a:rPr lang="en-US" sz="2000" dirty="0" err="1"/>
              <a:t>dış</a:t>
            </a:r>
            <a:r>
              <a:rPr lang="en-US" sz="2000" dirty="0"/>
              <a:t> </a:t>
            </a:r>
            <a:r>
              <a:rPr lang="en-US" sz="2000" dirty="0" err="1"/>
              <a:t>finansman</a:t>
            </a:r>
            <a:r>
              <a:rPr lang="en-US" sz="2000" dirty="0"/>
              <a:t> </a:t>
            </a:r>
            <a:r>
              <a:rPr lang="en-US" sz="2000" dirty="0" err="1"/>
              <a:t>fırsatları</a:t>
            </a:r>
            <a:r>
              <a:rPr lang="en-US" sz="2000" dirty="0"/>
              <a:t> </a:t>
            </a:r>
            <a:r>
              <a:rPr lang="en-US" sz="2000" dirty="0" err="1"/>
              <a:t>aranacaktır</a:t>
            </a:r>
            <a:r>
              <a:rPr lang="en-US" sz="2000" dirty="0"/>
              <a:t>.</a:t>
            </a:r>
          </a:p>
        </p:txBody>
      </p:sp>
      <p:sp>
        <p:nvSpPr>
          <p:cNvPr id="6" name="Text Placeholder 2">
            <a:extLst>
              <a:ext uri="{FF2B5EF4-FFF2-40B4-BE49-F238E27FC236}">
                <a16:creationId xmlns:a16="http://schemas.microsoft.com/office/drawing/2014/main" id="{0CF42509-725D-455D-8BD6-DB957121AD83}"/>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en-US" sz="2400" dirty="0" err="1">
                <a:solidFill>
                  <a:srgbClr val="6DA6D1"/>
                </a:solidFill>
                <a:latin typeface="Myriad Pro" panose="020B0503030403020204" pitchFamily="34" charset="0"/>
              </a:rPr>
              <a:t>İklim</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Hedeflerine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Ulaşmak</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İçin</a:t>
            </a:r>
            <a:r>
              <a:rPr lang="en-US" sz="2400" dirty="0">
                <a:solidFill>
                  <a:srgbClr val="6DA6D1"/>
                </a:solidFill>
                <a:latin typeface="Myriad Pro" panose="020B0503030403020204" pitchFamily="34" charset="0"/>
              </a:rPr>
              <a:t> </a:t>
            </a:r>
            <a:r>
              <a:rPr lang="tr-TR" sz="2400" dirty="0">
                <a:solidFill>
                  <a:srgbClr val="6DA6D1"/>
                </a:solidFill>
              </a:rPr>
              <a:t>Enerji </a:t>
            </a:r>
            <a:r>
              <a:rPr lang="en-US" sz="2400" dirty="0" err="1">
                <a:solidFill>
                  <a:srgbClr val="6DA6D1"/>
                </a:solidFill>
                <a:latin typeface="Myriad Pro" panose="020B0503030403020204" pitchFamily="34" charset="0"/>
              </a:rPr>
              <a:t>Politikalar</a:t>
            </a:r>
            <a:r>
              <a:rPr lang="tr-TR" sz="2400" dirty="0">
                <a:solidFill>
                  <a:srgbClr val="6DA6D1"/>
                </a:solidFill>
              </a:rPr>
              <a:t>ı</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ve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Düzenlemeler</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2671940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666269"/>
            <a:ext cx="11090260" cy="2492990"/>
          </a:xfrm>
          <a:prstGeom prst="rect">
            <a:avLst/>
          </a:prstGeom>
        </p:spPr>
        <p:txBody>
          <a:bodyPr wrap="square">
            <a:spAutoFit/>
          </a:bodyPr>
          <a:lstStyle/>
          <a:p>
            <a:r>
              <a:rPr lang="tr-TR" sz="2000" b="1" dirty="0"/>
              <a:t>Siyasi, Sosyal ve Ekonomik Engeller </a:t>
            </a:r>
          </a:p>
          <a:p>
            <a:endParaRPr lang="tr-TR" sz="2000" b="1" dirty="0"/>
          </a:p>
          <a:p>
            <a:pPr marL="285750" indent="-285750">
              <a:buFont typeface="Wingdings" panose="05000000000000000000" pitchFamily="2" charset="2"/>
              <a:buChar char="Ø"/>
            </a:pPr>
            <a:r>
              <a:rPr lang="tr-TR" sz="2000" dirty="0"/>
              <a:t>Temel endişeler</a:t>
            </a:r>
            <a:r>
              <a:rPr lang="tr-TR" sz="2000" dirty="0">
                <a:sym typeface="Wingdings" panose="05000000000000000000" pitchFamily="2" charset="2"/>
              </a:rPr>
              <a:t> </a:t>
            </a:r>
            <a:r>
              <a:rPr lang="en-US" sz="2000" dirty="0" err="1"/>
              <a:t>Elektrik</a:t>
            </a:r>
            <a:r>
              <a:rPr lang="en-US" sz="2000" dirty="0"/>
              <a:t> </a:t>
            </a:r>
            <a:r>
              <a:rPr lang="en-US" sz="2000" dirty="0" err="1"/>
              <a:t>tüketici</a:t>
            </a:r>
            <a:r>
              <a:rPr lang="en-US" sz="2000" dirty="0"/>
              <a:t> </a:t>
            </a:r>
            <a:r>
              <a:rPr lang="en-US" sz="2000" dirty="0" err="1"/>
              <a:t>fiyatı</a:t>
            </a:r>
            <a:r>
              <a:rPr lang="en-US" sz="2000" dirty="0"/>
              <a:t>.</a:t>
            </a:r>
            <a:r>
              <a:rPr lang="tr-TR" sz="2000" dirty="0"/>
              <a:t> </a:t>
            </a:r>
            <a:r>
              <a:rPr lang="tr-TR" sz="2000" dirty="0">
                <a:sym typeface="Wingdings" panose="05000000000000000000" pitchFamily="2" charset="2"/>
              </a:rPr>
              <a:t> </a:t>
            </a:r>
            <a:r>
              <a:rPr lang="en-US" sz="2000" dirty="0" err="1"/>
              <a:t>Haneler</a:t>
            </a:r>
            <a:r>
              <a:rPr lang="en-US" sz="2000" dirty="0"/>
              <a:t> </a:t>
            </a:r>
            <a:r>
              <a:rPr lang="en-US" sz="2000" dirty="0" err="1"/>
              <a:t>ve</a:t>
            </a:r>
            <a:r>
              <a:rPr lang="en-US" sz="2000" dirty="0"/>
              <a:t> </a:t>
            </a:r>
            <a:r>
              <a:rPr lang="en-US" sz="2000" dirty="0" err="1"/>
              <a:t>KOBİ'ler</a:t>
            </a:r>
            <a:r>
              <a:rPr lang="en-US" sz="2000" dirty="0"/>
              <a:t> </a:t>
            </a:r>
            <a:r>
              <a:rPr lang="en-US" sz="2000" dirty="0" err="1"/>
              <a:t>elektrik</a:t>
            </a:r>
            <a:r>
              <a:rPr lang="en-US" sz="2000" dirty="0"/>
              <a:t> </a:t>
            </a:r>
            <a:r>
              <a:rPr lang="en-US" sz="2000" dirty="0" err="1"/>
              <a:t>fiyatlarına</a:t>
            </a:r>
            <a:r>
              <a:rPr lang="en-US" sz="2000" dirty="0"/>
              <a:t> </a:t>
            </a:r>
            <a:r>
              <a:rPr lang="en-US" sz="2000" dirty="0" err="1"/>
              <a:t>aşırı</a:t>
            </a:r>
            <a:r>
              <a:rPr lang="en-US" sz="2000" dirty="0"/>
              <a:t> </a:t>
            </a:r>
            <a:r>
              <a:rPr lang="en-US" sz="2000" dirty="0" err="1"/>
              <a:t>duyarlı</a:t>
            </a:r>
            <a:r>
              <a:rPr lang="en-US" sz="2000" dirty="0"/>
              <a:t>.</a:t>
            </a:r>
            <a:r>
              <a:rPr lang="tr-TR" sz="2000" dirty="0"/>
              <a:t> </a:t>
            </a:r>
            <a:r>
              <a:rPr lang="tr-TR" sz="2000" dirty="0">
                <a:sym typeface="Wingdings" panose="05000000000000000000" pitchFamily="2" charset="2"/>
              </a:rPr>
              <a:t> </a:t>
            </a:r>
            <a:r>
              <a:rPr lang="en-US" sz="2000" dirty="0" err="1"/>
              <a:t>günlük</a:t>
            </a:r>
            <a:r>
              <a:rPr lang="en-US" sz="2000" dirty="0"/>
              <a:t> </a:t>
            </a:r>
            <a:r>
              <a:rPr lang="en-US" sz="2000" dirty="0" err="1"/>
              <a:t>tüketime</a:t>
            </a:r>
            <a:r>
              <a:rPr lang="en-US" sz="2000" dirty="0"/>
              <a:t> </a:t>
            </a:r>
            <a:r>
              <a:rPr lang="en-US" sz="2000" dirty="0" err="1"/>
              <a:t>bağlı</a:t>
            </a:r>
            <a:r>
              <a:rPr lang="en-US" sz="2000" dirty="0"/>
              <a:t> </a:t>
            </a:r>
            <a:r>
              <a:rPr lang="en-US" sz="2000" dirty="0" err="1"/>
              <a:t>olarak</a:t>
            </a:r>
            <a:r>
              <a:rPr lang="en-US" sz="2000" dirty="0"/>
              <a:t> </a:t>
            </a:r>
            <a:r>
              <a:rPr lang="en-US" sz="2000" dirty="0" err="1"/>
              <a:t>kademeli</a:t>
            </a:r>
            <a:r>
              <a:rPr lang="en-US" sz="2000" dirty="0"/>
              <a:t> </a:t>
            </a:r>
            <a:r>
              <a:rPr lang="en-US" sz="2000" dirty="0" err="1"/>
              <a:t>tarifeler</a:t>
            </a:r>
            <a:r>
              <a:rPr lang="tr-TR" sz="2000" dirty="0"/>
              <a:t> </a:t>
            </a:r>
          </a:p>
          <a:p>
            <a:pPr marL="285750" indent="-285750">
              <a:buFont typeface="Wingdings" panose="05000000000000000000" pitchFamily="2" charset="2"/>
              <a:buChar char="Ø"/>
            </a:pPr>
            <a:r>
              <a:rPr lang="tr-TR" sz="2000" dirty="0">
                <a:sym typeface="Wingdings" panose="05000000000000000000" pitchFamily="2" charset="2"/>
              </a:rPr>
              <a:t>Enerji verimliliği ve yenilenebilir enerji yatırımlarının pahalı olması  yabancı yatırımın teşvik edilmesi  alım garantileri</a:t>
            </a:r>
          </a:p>
          <a:p>
            <a:pPr marL="285750" indent="-285750">
              <a:buFont typeface="Wingdings" panose="05000000000000000000" pitchFamily="2" charset="2"/>
              <a:buChar char="Ø"/>
            </a:pPr>
            <a:endParaRPr lang="tr-TR" dirty="0">
              <a:sym typeface="Wingdings" panose="05000000000000000000" pitchFamily="2" charset="2"/>
            </a:endParaRPr>
          </a:p>
          <a:p>
            <a:pPr marL="285750" indent="-285750">
              <a:buFont typeface="Wingdings" panose="05000000000000000000" pitchFamily="2" charset="2"/>
              <a:buChar char="Ø"/>
            </a:pPr>
            <a:endParaRPr lang="en-US" dirty="0"/>
          </a:p>
        </p:txBody>
      </p:sp>
      <p:sp>
        <p:nvSpPr>
          <p:cNvPr id="6" name="TextBox 5">
            <a:extLst>
              <a:ext uri="{FF2B5EF4-FFF2-40B4-BE49-F238E27FC236}">
                <a16:creationId xmlns:a16="http://schemas.microsoft.com/office/drawing/2014/main" id="{5BB9588C-C27F-4C4B-A7EF-65BD72714A44}"/>
              </a:ext>
            </a:extLst>
          </p:cNvPr>
          <p:cNvSpPr txBox="1"/>
          <p:nvPr/>
        </p:nvSpPr>
        <p:spPr>
          <a:xfrm>
            <a:off x="0" y="5613757"/>
            <a:ext cx="12192000" cy="461665"/>
          </a:xfrm>
          <a:prstGeom prst="rect">
            <a:avLst/>
          </a:prstGeom>
          <a:noFill/>
        </p:spPr>
        <p:txBody>
          <a:bodyPr wrap="square" rtlCol="0">
            <a:spAutoFit/>
          </a:bodyPr>
          <a:lstStyle/>
          <a:p>
            <a:r>
              <a:rPr lang="tr-TR" sz="1200" dirty="0"/>
              <a:t>Kaynak: T.C. Enerji ve Tabii Kaynaklar Bakanlığı, 2024. İklim Yatırım Fonu (CTF) çerçevesinde finanse edilmesi planlanan Yenilenebilir Enerji Entegrasyonu Programı (REIP) kapsamında hazırlanan Yatırım Planı (IP) https://enerji.gov.tr/duyuru-detay?id=20460</a:t>
            </a:r>
            <a:endParaRPr lang="en-US" sz="1200" dirty="0"/>
          </a:p>
        </p:txBody>
      </p:sp>
      <p:sp>
        <p:nvSpPr>
          <p:cNvPr id="7" name="Text Placeholder 2">
            <a:extLst>
              <a:ext uri="{FF2B5EF4-FFF2-40B4-BE49-F238E27FC236}">
                <a16:creationId xmlns:a16="http://schemas.microsoft.com/office/drawing/2014/main" id="{F7FCAB2F-5D75-462E-AC34-7AA815F80EF2}"/>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en-US" sz="2400" dirty="0" err="1">
                <a:solidFill>
                  <a:srgbClr val="6DA6D1"/>
                </a:solidFill>
                <a:latin typeface="Myriad Pro" panose="020B0503030403020204" pitchFamily="34" charset="0"/>
              </a:rPr>
              <a:t>İklim</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Hedeflerine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Ulaşmak</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İçin</a:t>
            </a:r>
            <a:r>
              <a:rPr lang="en-US" sz="2400" dirty="0">
                <a:solidFill>
                  <a:srgbClr val="6DA6D1"/>
                </a:solidFill>
                <a:latin typeface="Myriad Pro" panose="020B0503030403020204" pitchFamily="34" charset="0"/>
              </a:rPr>
              <a:t> </a:t>
            </a:r>
            <a:r>
              <a:rPr lang="tr-TR" sz="2400" dirty="0">
                <a:solidFill>
                  <a:srgbClr val="6DA6D1"/>
                </a:solidFill>
              </a:rPr>
              <a:t>Enerji </a:t>
            </a:r>
            <a:r>
              <a:rPr lang="en-US" sz="2400" dirty="0" err="1">
                <a:solidFill>
                  <a:srgbClr val="6DA6D1"/>
                </a:solidFill>
                <a:latin typeface="Myriad Pro" panose="020B0503030403020204" pitchFamily="34" charset="0"/>
              </a:rPr>
              <a:t>Politikalar</a:t>
            </a:r>
            <a:r>
              <a:rPr lang="tr-TR" sz="2400" dirty="0">
                <a:solidFill>
                  <a:srgbClr val="6DA6D1"/>
                </a:solidFill>
              </a:rPr>
              <a:t>ı</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ve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Düzenlemeler</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2851505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666269"/>
            <a:ext cx="10582260" cy="2492990"/>
          </a:xfrm>
          <a:prstGeom prst="rect">
            <a:avLst/>
          </a:prstGeom>
        </p:spPr>
        <p:txBody>
          <a:bodyPr wrap="square">
            <a:spAutoFit/>
          </a:bodyPr>
          <a:lstStyle/>
          <a:p>
            <a:r>
              <a:rPr lang="tr-TR" sz="2000" b="1" dirty="0"/>
              <a:t>Finansal Engeller </a:t>
            </a:r>
          </a:p>
          <a:p>
            <a:endParaRPr lang="tr-TR" sz="2000" b="1" dirty="0"/>
          </a:p>
          <a:p>
            <a:pPr marL="285750" indent="-285750">
              <a:buFont typeface="Wingdings" panose="05000000000000000000" pitchFamily="2" charset="2"/>
              <a:buChar char="Ø"/>
            </a:pPr>
            <a:r>
              <a:rPr lang="tr-TR" sz="2000" dirty="0"/>
              <a:t>Türkiye piyasalarında uzun vadeli ticari finansmanın  yetersiz olması </a:t>
            </a:r>
          </a:p>
          <a:p>
            <a:pPr marL="285750" indent="-285750">
              <a:buFont typeface="Wingdings" panose="05000000000000000000" pitchFamily="2" charset="2"/>
              <a:buChar char="Ø"/>
            </a:pPr>
            <a:r>
              <a:rPr lang="tr-TR" sz="2000" dirty="0"/>
              <a:t>Kredi geri ödeme süreleri ile yatırım </a:t>
            </a:r>
            <a:r>
              <a:rPr lang="tr-TR" sz="2000" dirty="0" err="1"/>
              <a:t>payback</a:t>
            </a:r>
            <a:r>
              <a:rPr lang="tr-TR" sz="2000" dirty="0"/>
              <a:t> dönemleri arasında uyumsuzluk</a:t>
            </a:r>
          </a:p>
          <a:p>
            <a:pPr marL="285750" indent="-285750">
              <a:buFont typeface="Wingdings" panose="05000000000000000000" pitchFamily="2" charset="2"/>
              <a:buChar char="Ø"/>
            </a:pPr>
            <a:r>
              <a:rPr lang="tr-TR" sz="2000" dirty="0"/>
              <a:t>Merkez Bankası'nın sıkı para politikası ve borçlanma faizleri</a:t>
            </a:r>
          </a:p>
          <a:p>
            <a:pPr marL="285750" indent="-285750">
              <a:buFont typeface="Wingdings" panose="05000000000000000000" pitchFamily="2" charset="2"/>
              <a:buChar char="Ø"/>
            </a:pPr>
            <a:r>
              <a:rPr lang="en-US" sz="2000" dirty="0" err="1"/>
              <a:t>Piyasaların</a:t>
            </a:r>
            <a:r>
              <a:rPr lang="en-US" sz="2000" dirty="0"/>
              <a:t> </a:t>
            </a:r>
            <a:r>
              <a:rPr lang="en-US" sz="2000" dirty="0" err="1"/>
              <a:t>volatilitesi</a:t>
            </a:r>
            <a:r>
              <a:rPr lang="en-US" sz="2000" dirty="0"/>
              <a:t> </a:t>
            </a:r>
            <a:r>
              <a:rPr lang="en-US" sz="2000" dirty="0" err="1"/>
              <a:t>ve</a:t>
            </a:r>
            <a:r>
              <a:rPr lang="en-US" sz="2000" dirty="0"/>
              <a:t> </a:t>
            </a:r>
            <a:r>
              <a:rPr lang="en-US" sz="2000" dirty="0" err="1"/>
              <a:t>yüksek</a:t>
            </a:r>
            <a:r>
              <a:rPr lang="en-US" sz="2000" dirty="0"/>
              <a:t> </a:t>
            </a:r>
            <a:r>
              <a:rPr lang="en-US" sz="2000" dirty="0" err="1"/>
              <a:t>maliyetler</a:t>
            </a:r>
            <a:endParaRPr lang="tr-TR" sz="2000" dirty="0"/>
          </a:p>
          <a:p>
            <a:pPr marL="285750" indent="-285750">
              <a:buFont typeface="Wingdings" panose="05000000000000000000" pitchFamily="2" charset="2"/>
              <a:buChar char="Ø"/>
            </a:pPr>
            <a:endParaRPr lang="tr-TR" dirty="0"/>
          </a:p>
          <a:p>
            <a:endParaRPr lang="en-US" dirty="0"/>
          </a:p>
        </p:txBody>
      </p:sp>
      <p:sp>
        <p:nvSpPr>
          <p:cNvPr id="6" name="Text Placeholder 2">
            <a:extLst>
              <a:ext uri="{FF2B5EF4-FFF2-40B4-BE49-F238E27FC236}">
                <a16:creationId xmlns:a16="http://schemas.microsoft.com/office/drawing/2014/main" id="{2BB0BB94-4530-4ECB-A115-A8709A9FA59C}"/>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en-US" sz="2400" dirty="0" err="1">
                <a:solidFill>
                  <a:srgbClr val="6DA6D1"/>
                </a:solidFill>
                <a:latin typeface="Myriad Pro" panose="020B0503030403020204" pitchFamily="34" charset="0"/>
              </a:rPr>
              <a:t>İklim</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Hedeflerine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Ulaşmak</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İçin</a:t>
            </a:r>
            <a:r>
              <a:rPr lang="en-US" sz="2400" dirty="0">
                <a:solidFill>
                  <a:srgbClr val="6DA6D1"/>
                </a:solidFill>
                <a:latin typeface="Myriad Pro" panose="020B0503030403020204" pitchFamily="34" charset="0"/>
              </a:rPr>
              <a:t> </a:t>
            </a:r>
            <a:r>
              <a:rPr lang="tr-TR" sz="2400" dirty="0">
                <a:solidFill>
                  <a:srgbClr val="6DA6D1"/>
                </a:solidFill>
              </a:rPr>
              <a:t>Enerji </a:t>
            </a:r>
            <a:r>
              <a:rPr lang="en-US" sz="2400" dirty="0" err="1">
                <a:solidFill>
                  <a:srgbClr val="6DA6D1"/>
                </a:solidFill>
                <a:latin typeface="Myriad Pro" panose="020B0503030403020204" pitchFamily="34" charset="0"/>
              </a:rPr>
              <a:t>Politikalar</a:t>
            </a:r>
            <a:r>
              <a:rPr lang="tr-TR" sz="2400" dirty="0">
                <a:solidFill>
                  <a:srgbClr val="6DA6D1"/>
                </a:solidFill>
              </a:rPr>
              <a:t>ı</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ve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Düzenlemeler</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732032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666269"/>
            <a:ext cx="10582260" cy="2554545"/>
          </a:xfrm>
          <a:prstGeom prst="rect">
            <a:avLst/>
          </a:prstGeom>
        </p:spPr>
        <p:txBody>
          <a:bodyPr wrap="square">
            <a:spAutoFit/>
          </a:bodyPr>
          <a:lstStyle/>
          <a:p>
            <a:r>
              <a:rPr lang="tr-TR" sz="2000" b="1" dirty="0" err="1"/>
              <a:t>Operasyonel</a:t>
            </a:r>
            <a:r>
              <a:rPr lang="tr-TR" sz="2000" b="1" dirty="0"/>
              <a:t> Engeller</a:t>
            </a:r>
          </a:p>
          <a:p>
            <a:endParaRPr lang="tr-TR" sz="2000" b="1" dirty="0"/>
          </a:p>
          <a:p>
            <a:pPr marL="285750" indent="-285750">
              <a:buFont typeface="Wingdings" panose="05000000000000000000" pitchFamily="2" charset="2"/>
              <a:buChar char="Ø"/>
            </a:pPr>
            <a:r>
              <a:rPr lang="tr-TR" sz="2000" dirty="0"/>
              <a:t>Türkiye'nin 2035 hedefleri için gereken yenilenebilir enerji entegrasyonunda yetersiz iletim kapasitesi</a:t>
            </a:r>
          </a:p>
          <a:p>
            <a:pPr marL="285750" indent="-285750">
              <a:buFont typeface="Wingdings" panose="05000000000000000000" pitchFamily="2" charset="2"/>
              <a:buChar char="Ø"/>
            </a:pPr>
            <a:r>
              <a:rPr lang="tr-TR" sz="2000" dirty="0"/>
              <a:t>Yıllık 5 GW yenilenebilir enerji kapasitesi artışı hedefleniyor ancak TEİAŞ'ın uzun vadeli stratejileri belirsiz.</a:t>
            </a:r>
          </a:p>
          <a:p>
            <a:pPr marL="285750" indent="-285750">
              <a:buFont typeface="Wingdings" panose="05000000000000000000" pitchFamily="2" charset="2"/>
              <a:buChar char="Ø"/>
            </a:pPr>
            <a:r>
              <a:rPr lang="tr-TR" sz="2000" dirty="0"/>
              <a:t>İletim kapasiteleri , yatırımcılar için netlik ve öngörülebilirlik eksikliği yaratıyor.</a:t>
            </a:r>
          </a:p>
          <a:p>
            <a:endParaRPr lang="en-US" sz="2000" dirty="0"/>
          </a:p>
        </p:txBody>
      </p:sp>
      <p:sp>
        <p:nvSpPr>
          <p:cNvPr id="6" name="Text Placeholder 2">
            <a:extLst>
              <a:ext uri="{FF2B5EF4-FFF2-40B4-BE49-F238E27FC236}">
                <a16:creationId xmlns:a16="http://schemas.microsoft.com/office/drawing/2014/main" id="{6CD82AFB-EE97-4710-A12F-F63749240B51}"/>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en-US" sz="2400" dirty="0" err="1">
                <a:solidFill>
                  <a:srgbClr val="6DA6D1"/>
                </a:solidFill>
                <a:latin typeface="Myriad Pro" panose="020B0503030403020204" pitchFamily="34" charset="0"/>
              </a:rPr>
              <a:t>İklim</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Hedeflerine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Ulaşmak</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İçin</a:t>
            </a:r>
            <a:r>
              <a:rPr lang="en-US" sz="2400" dirty="0">
                <a:solidFill>
                  <a:srgbClr val="6DA6D1"/>
                </a:solidFill>
                <a:latin typeface="Myriad Pro" panose="020B0503030403020204" pitchFamily="34" charset="0"/>
              </a:rPr>
              <a:t> </a:t>
            </a:r>
            <a:r>
              <a:rPr lang="tr-TR" sz="2400" dirty="0">
                <a:solidFill>
                  <a:srgbClr val="6DA6D1"/>
                </a:solidFill>
              </a:rPr>
              <a:t>Enerji </a:t>
            </a:r>
            <a:r>
              <a:rPr lang="en-US" sz="2400" dirty="0" err="1">
                <a:solidFill>
                  <a:srgbClr val="6DA6D1"/>
                </a:solidFill>
                <a:latin typeface="Myriad Pro" panose="020B0503030403020204" pitchFamily="34" charset="0"/>
              </a:rPr>
              <a:t>Politikalar</a:t>
            </a:r>
            <a:r>
              <a:rPr lang="tr-TR" sz="2400" dirty="0">
                <a:solidFill>
                  <a:srgbClr val="6DA6D1"/>
                </a:solidFill>
              </a:rPr>
              <a:t>ı</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ve</a:t>
            </a:r>
            <a:r>
              <a:rPr lang="en-US" sz="2400" dirty="0">
                <a:solidFill>
                  <a:srgbClr val="6DA6D1"/>
                </a:solidFill>
                <a:latin typeface="Myriad Pro" panose="020B0503030403020204" pitchFamily="34" charset="0"/>
              </a:rPr>
              <a:t> </a:t>
            </a:r>
            <a:r>
              <a:rPr lang="en-US" sz="2400" dirty="0" err="1">
                <a:solidFill>
                  <a:srgbClr val="6DA6D1"/>
                </a:solidFill>
                <a:latin typeface="Myriad Pro" panose="020B0503030403020204" pitchFamily="34" charset="0"/>
              </a:rPr>
              <a:t>Düzenlemeler</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40252505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5"/>
            <a:ext cx="11090260" cy="85374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11" name="Text Placeholder 2">
            <a:extLst>
              <a:ext uri="{FF2B5EF4-FFF2-40B4-BE49-F238E27FC236}">
                <a16:creationId xmlns:a16="http://schemas.microsoft.com/office/drawing/2014/main" id="{8EA64237-E59B-49D8-95FD-2F7FBBA5CFCA}"/>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tr-TR" sz="2400" dirty="0">
                <a:solidFill>
                  <a:srgbClr val="6DA6D1"/>
                </a:solidFill>
                <a:latin typeface="Myriad Pro" panose="020B0503030403020204" pitchFamily="34" charset="0"/>
              </a:rPr>
              <a:t>Yenilenebilir Enerji-Genel Değerlendirme</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
        <p:nvSpPr>
          <p:cNvPr id="4" name="Rectangle 2">
            <a:extLst>
              <a:ext uri="{FF2B5EF4-FFF2-40B4-BE49-F238E27FC236}">
                <a16:creationId xmlns:a16="http://schemas.microsoft.com/office/drawing/2014/main" id="{CF6045C4-50B9-41CA-AC4E-56B336D91956}"/>
              </a:ext>
            </a:extLst>
          </p:cNvPr>
          <p:cNvSpPr>
            <a:spLocks noChangeArrowheads="1"/>
          </p:cNvSpPr>
          <p:nvPr/>
        </p:nvSpPr>
        <p:spPr bwMode="auto">
          <a:xfrm>
            <a:off x="390540" y="2496825"/>
            <a:ext cx="1081052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2000" b="1" i="0" u="none" strike="noStrike" cap="none" normalizeH="0" baseline="0" dirty="0" err="1">
                <a:ln>
                  <a:noFill/>
                </a:ln>
                <a:solidFill>
                  <a:schemeClr val="tx1"/>
                </a:solidFill>
                <a:effectLst/>
                <a:cs typeface="Myanmar Text" panose="020B0502040204020203" pitchFamily="34" charset="0"/>
              </a:rPr>
              <a:t>Elektrik</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üretim</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kapasitesi</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hâlâ</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yeterince</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büyük</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değil</a:t>
            </a:r>
            <a:r>
              <a:rPr kumimoji="0" lang="en-US" altLang="en-US" sz="2000" b="1"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err="1">
                <a:ln>
                  <a:noFill/>
                </a:ln>
                <a:solidFill>
                  <a:schemeClr val="tx1"/>
                </a:solidFill>
                <a:effectLst/>
                <a:cs typeface="Myanmar Text" panose="020B0502040204020203" pitchFamily="34" charset="0"/>
              </a:rPr>
              <a:t>Fosil</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yakıtlar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gibi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geleneksel</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enerji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üretim</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yöntemleriyle</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karşılaştırıldığında</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yenilenebilir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enerji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teknolojileri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büyük</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ölçekte</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güç</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üretme</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konusunda</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zorluklar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yaşamaktadır</a:t>
            </a:r>
            <a:r>
              <a:rPr kumimoji="0" lang="en-US" altLang="en-US" sz="2000" b="0"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err="1">
                <a:ln>
                  <a:noFill/>
                </a:ln>
                <a:solidFill>
                  <a:schemeClr val="tx1"/>
                </a:solidFill>
                <a:effectLst/>
                <a:cs typeface="Myanmar Text" panose="020B0502040204020203" pitchFamily="34" charset="0"/>
              </a:rPr>
              <a:t>Artan</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enerji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talebini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karşılamak</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için</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daha</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fazla</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tesis</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kurulması</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veya</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enerji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tüketiminin</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azaltılması</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gerekebilir</a:t>
            </a:r>
            <a:r>
              <a:rPr kumimoji="0" lang="en-US" altLang="en-US" sz="2000" b="0"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err="1">
                <a:ln>
                  <a:noFill/>
                </a:ln>
                <a:solidFill>
                  <a:schemeClr val="tx1"/>
                </a:solidFill>
                <a:effectLst/>
                <a:cs typeface="Myanmar Text" panose="020B0502040204020203" pitchFamily="34" charset="0"/>
              </a:rPr>
              <a:t>Yenilenebilir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enerjiye</a:t>
            </a:r>
            <a:r>
              <a:rPr kumimoji="0" lang="en-US" altLang="en-US" sz="2000" b="0" i="0" u="none" strike="noStrike" cap="none" normalizeH="0" baseline="0" dirty="0">
                <a:ln>
                  <a:noFill/>
                </a:ln>
                <a:solidFill>
                  <a:schemeClr val="tx1"/>
                </a:solidFill>
                <a:effectLst/>
                <a:cs typeface="Myanmar Text" panose="020B0502040204020203" pitchFamily="34" charset="0"/>
              </a:rPr>
              <a:t> tam </a:t>
            </a:r>
            <a:r>
              <a:rPr kumimoji="0" lang="en-US" altLang="en-US" sz="2000" b="0" i="0" u="none" strike="noStrike" cap="none" normalizeH="0" baseline="0" dirty="0" err="1">
                <a:ln>
                  <a:noFill/>
                </a:ln>
                <a:solidFill>
                  <a:schemeClr val="tx1"/>
                </a:solidFill>
                <a:effectLst/>
                <a:cs typeface="Myanmar Text" panose="020B0502040204020203" pitchFamily="34" charset="0"/>
              </a:rPr>
              <a:t>geçiş</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uzun</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yıllar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sürebilir</a:t>
            </a:r>
            <a:r>
              <a:rPr kumimoji="0" lang="en-US" altLang="en-US" sz="2000" b="0"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tabLst/>
            </a:pPr>
            <a:endParaRPr lang="tr-TR" altLang="en-US" sz="2000" b="1" dirty="0">
              <a:cs typeface="Myanmar Text" panose="020B0502040204020203" pitchFamily="34" charset="0"/>
            </a:endParaRPr>
          </a:p>
          <a:p>
            <a:pPr marL="0" marR="0" lvl="0" indent="0" algn="l" defTabSz="914400" rtl="0" eaLnBrk="0" fontAlgn="base" latinLnBrk="0" hangingPunct="0">
              <a:lnSpc>
                <a:spcPct val="100000"/>
              </a:lnSpc>
              <a:spcBef>
                <a:spcPct val="0"/>
              </a:spcBef>
              <a:spcAft>
                <a:spcPct val="0"/>
              </a:spcAft>
              <a:buClrTx/>
              <a:buSzTx/>
              <a:tabLst/>
            </a:pPr>
            <a:r>
              <a:rPr lang="tr-TR" altLang="en-US" sz="2000" b="1" dirty="0">
                <a:cs typeface="Myanmar Text" panose="020B0502040204020203" pitchFamily="34" charset="0"/>
              </a:rPr>
              <a:t>Y</a:t>
            </a:r>
            <a:r>
              <a:rPr kumimoji="0" lang="en-US" altLang="en-US" sz="2000" b="1" i="0" u="none" strike="noStrike" cap="none" normalizeH="0" baseline="0" dirty="0" err="1">
                <a:ln>
                  <a:noFill/>
                </a:ln>
                <a:solidFill>
                  <a:schemeClr val="tx1"/>
                </a:solidFill>
                <a:effectLst/>
                <a:cs typeface="Myanmar Text" panose="020B0502040204020203" pitchFamily="34" charset="0"/>
              </a:rPr>
              <a:t>enilenebilir</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enerji</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güvenilmez</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olabilir</a:t>
            </a:r>
            <a:r>
              <a:rPr kumimoji="0" lang="en-US" altLang="en-US" sz="2000" b="1"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err="1">
                <a:ln>
                  <a:noFill/>
                </a:ln>
                <a:solidFill>
                  <a:schemeClr val="tx1"/>
                </a:solidFill>
                <a:effectLst/>
                <a:cs typeface="Myanmar Text" panose="020B0502040204020203" pitchFamily="34" charset="0"/>
              </a:rPr>
              <a:t>Yenilenebilir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enerji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teknolojileri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hava</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koşullarına</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örneğin</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güneş</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ve</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rüzgar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bağlıdır</a:t>
            </a:r>
            <a:r>
              <a:rPr kumimoji="0" lang="en-US" altLang="en-US" sz="2000" b="0"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err="1">
                <a:ln>
                  <a:noFill/>
                </a:ln>
                <a:solidFill>
                  <a:schemeClr val="tx1"/>
                </a:solidFill>
                <a:effectLst/>
                <a:cs typeface="Myanmar Text" panose="020B0502040204020203" pitchFamily="34" charset="0"/>
              </a:rPr>
              <a:t>Yetersiz</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hava</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koşullarında</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elektrik</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üretim</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kapasitesi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azalabilir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bu</a:t>
            </a:r>
            <a:r>
              <a:rPr kumimoji="0" lang="en-US" altLang="en-US" sz="2000" b="0" i="0" u="none" strike="noStrike" cap="none" normalizeH="0" baseline="0" dirty="0">
                <a:ln>
                  <a:noFill/>
                </a:ln>
                <a:solidFill>
                  <a:schemeClr val="tx1"/>
                </a:solidFill>
                <a:effectLst/>
                <a:cs typeface="Myanmar Text" panose="020B0502040204020203" pitchFamily="34" charset="0"/>
              </a:rPr>
              <a:t> da </a:t>
            </a:r>
            <a:r>
              <a:rPr kumimoji="0" lang="en-US" altLang="en-US" sz="2000" b="0" i="0" u="none" strike="noStrike" cap="none" normalizeH="0" baseline="0" dirty="0" err="1">
                <a:ln>
                  <a:noFill/>
                </a:ln>
                <a:solidFill>
                  <a:schemeClr val="tx1"/>
                </a:solidFill>
                <a:effectLst/>
                <a:cs typeface="Myanmar Text" panose="020B0502040204020203" pitchFamily="34" charset="0"/>
              </a:rPr>
              <a:t>enerji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güvenliği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endişelerini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tetikleyebilir</a:t>
            </a:r>
            <a:r>
              <a:rPr kumimoji="0" lang="en-US" altLang="en-US" sz="2000" b="0"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cs typeface="Myanmar Text" panose="020B0502040204020203" pitchFamily="34" charset="0"/>
            </a:endParaRPr>
          </a:p>
        </p:txBody>
      </p:sp>
    </p:spTree>
    <p:extLst>
      <p:ext uri="{BB962C8B-B14F-4D97-AF65-F5344CB8AC3E}">
        <p14:creationId xmlns:p14="http://schemas.microsoft.com/office/powerpoint/2010/main" val="2357359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5"/>
            <a:ext cx="11090260" cy="85374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11" name="Text Placeholder 2">
            <a:extLst>
              <a:ext uri="{FF2B5EF4-FFF2-40B4-BE49-F238E27FC236}">
                <a16:creationId xmlns:a16="http://schemas.microsoft.com/office/drawing/2014/main" id="{8EA64237-E59B-49D8-95FD-2F7FBBA5CFCA}"/>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tr-TR" sz="2400" dirty="0">
                <a:solidFill>
                  <a:srgbClr val="6DA6D1"/>
                </a:solidFill>
                <a:latin typeface="Myriad Pro" panose="020B0503030403020204" pitchFamily="34" charset="0"/>
              </a:rPr>
              <a:t>Yenilenebilir Enerji-Genel Değerlendirme</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
        <p:nvSpPr>
          <p:cNvPr id="4" name="Rectangle 2">
            <a:extLst>
              <a:ext uri="{FF2B5EF4-FFF2-40B4-BE49-F238E27FC236}">
                <a16:creationId xmlns:a16="http://schemas.microsoft.com/office/drawing/2014/main" id="{CF6045C4-50B9-41CA-AC4E-56B336D91956}"/>
              </a:ext>
            </a:extLst>
          </p:cNvPr>
          <p:cNvSpPr>
            <a:spLocks noChangeArrowheads="1"/>
          </p:cNvSpPr>
          <p:nvPr/>
        </p:nvSpPr>
        <p:spPr bwMode="auto">
          <a:xfrm>
            <a:off x="390540" y="2500101"/>
            <a:ext cx="1081052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2000" b="1" i="0" u="none" strike="noStrike" cap="none" normalizeH="0" baseline="0" dirty="0" err="1">
                <a:ln>
                  <a:noFill/>
                </a:ln>
                <a:solidFill>
                  <a:schemeClr val="tx1"/>
                </a:solidFill>
                <a:effectLst/>
                <a:cs typeface="Myanmar Text" panose="020B0502040204020203" pitchFamily="34" charset="0"/>
              </a:rPr>
              <a:t>Düşük</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verimlilik</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seviyeleri</a:t>
            </a:r>
            <a:r>
              <a:rPr kumimoji="0" lang="en-US" altLang="en-US" sz="2000" b="1"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err="1">
                <a:ln>
                  <a:noFill/>
                </a:ln>
                <a:solidFill>
                  <a:schemeClr val="tx1"/>
                </a:solidFill>
                <a:effectLst/>
                <a:cs typeface="Myanmar Text" panose="020B0502040204020203" pitchFamily="34" charset="0"/>
              </a:rPr>
              <a:t>Yenilenebilir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enerji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teknolojileri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yeni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ve</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verimlilik</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açısından</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hala</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gelişim</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gösteriyor</a:t>
            </a:r>
            <a:r>
              <a:rPr kumimoji="0" lang="en-US" altLang="en-US" sz="2000" b="0"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err="1">
                <a:ln>
                  <a:noFill/>
                </a:ln>
                <a:solidFill>
                  <a:schemeClr val="tx1"/>
                </a:solidFill>
                <a:effectLst/>
                <a:cs typeface="Myanmar Text" panose="020B0502040204020203" pitchFamily="34" charset="0"/>
              </a:rPr>
              <a:t>Düşük</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verimlilik</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yatırımcılar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için</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geri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dönüş</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sürelerini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uzatıcı</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bir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faktör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olabilir</a:t>
            </a:r>
            <a:r>
              <a:rPr kumimoji="0" lang="en-US" altLang="en-US" sz="2000" b="0"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tabLst/>
            </a:pPr>
            <a:endParaRPr kumimoji="0" lang="tr-TR" altLang="en-US" sz="2000" b="1" i="0" u="none" strike="noStrike" cap="none" normalizeH="0" baseline="0" dirty="0">
              <a:ln>
                <a:noFill/>
              </a:ln>
              <a:solidFill>
                <a:schemeClr val="tx1"/>
              </a:solidFill>
              <a:effectLst/>
              <a:cs typeface="Myanmar Text" panose="020B0502040204020203"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altLang="en-US" sz="2000" b="1" i="0" u="none" strike="noStrike" cap="none" normalizeH="0" baseline="0" dirty="0" err="1">
                <a:ln>
                  <a:noFill/>
                </a:ln>
                <a:solidFill>
                  <a:schemeClr val="tx1"/>
                </a:solidFill>
                <a:effectLst/>
                <a:cs typeface="Myanmar Text" panose="020B0502040204020203" pitchFamily="34" charset="0"/>
              </a:rPr>
              <a:t>Önceden</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belirlenmiş</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büyük</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bir</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harcama</a:t>
            </a:r>
            <a:r>
              <a:rPr kumimoji="0" lang="en-US" altLang="en-US" sz="2000" b="1" i="0" u="none" strike="noStrike" cap="none" normalizeH="0" baseline="0" dirty="0">
                <a:ln>
                  <a:noFill/>
                </a:ln>
                <a:solidFill>
                  <a:schemeClr val="tx1"/>
                </a:solidFill>
                <a:effectLst/>
                <a:cs typeface="Myanmar Text" panose="020B0502040204020203" pitchFamily="34" charset="0"/>
              </a:rPr>
              <a:t> </a:t>
            </a:r>
            <a:r>
              <a:rPr kumimoji="0" lang="en-US" altLang="en-US" sz="2000" b="1" i="0" u="none" strike="noStrike" cap="none" normalizeH="0" baseline="0" dirty="0" err="1">
                <a:ln>
                  <a:noFill/>
                </a:ln>
                <a:solidFill>
                  <a:schemeClr val="tx1"/>
                </a:solidFill>
                <a:effectLst/>
                <a:cs typeface="Myanmar Text" panose="020B0502040204020203" pitchFamily="34" charset="0"/>
              </a:rPr>
              <a:t>gerektirir</a:t>
            </a:r>
            <a:r>
              <a:rPr kumimoji="0" lang="en-US" altLang="en-US" sz="2000" b="1"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err="1">
                <a:ln>
                  <a:noFill/>
                </a:ln>
                <a:solidFill>
                  <a:schemeClr val="tx1"/>
                </a:solidFill>
                <a:effectLst/>
                <a:cs typeface="Myanmar Text" panose="020B0502040204020203" pitchFamily="34" charset="0"/>
              </a:rPr>
              <a:t>Yenilenebilir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enerji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tesislerinin</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kurulumu</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önemli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maliyetler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gerektirir</a:t>
            </a:r>
            <a:r>
              <a:rPr kumimoji="0" lang="en-US" altLang="en-US" sz="2000" b="0"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err="1">
                <a:ln>
                  <a:noFill/>
                </a:ln>
                <a:solidFill>
                  <a:schemeClr val="tx1"/>
                </a:solidFill>
                <a:effectLst/>
                <a:cs typeface="Myanmar Text" panose="020B0502040204020203" pitchFamily="34" charset="0"/>
              </a:rPr>
              <a:t>Rüzgar</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türbinleri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güneş</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panelleri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ve</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hidroelektrik</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santrallerinin</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inşası</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ve</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bakımı</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yüksek</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maliyetlidir</a:t>
            </a:r>
            <a:r>
              <a:rPr kumimoji="0" lang="en-US" altLang="en-US" sz="2000" b="0"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err="1">
                <a:ln>
                  <a:noFill/>
                </a:ln>
                <a:solidFill>
                  <a:schemeClr val="tx1"/>
                </a:solidFill>
                <a:effectLst/>
                <a:cs typeface="Myanmar Text" panose="020B0502040204020203" pitchFamily="34" charset="0"/>
              </a:rPr>
              <a:t>Ayrıca</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elektriğin</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şehirlere</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iletilmesi</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için</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ekstra</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altyapı</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yatırımları</a:t>
            </a:r>
            <a:r>
              <a:rPr kumimoji="0" lang="en-US" altLang="en-US" sz="2000" b="0" i="0" u="none" strike="noStrike" cap="none" normalizeH="0" baseline="0" dirty="0">
                <a:ln>
                  <a:noFill/>
                </a:ln>
                <a:solidFill>
                  <a:schemeClr val="tx1"/>
                </a:solidFill>
                <a:effectLst/>
                <a:cs typeface="Myanmar Text" panose="020B0502040204020203" pitchFamily="34" charset="0"/>
              </a:rPr>
              <a:t> </a:t>
            </a:r>
            <a:r>
              <a:rPr kumimoji="0" lang="en-US" altLang="en-US" sz="2000" b="0" i="0" u="none" strike="noStrike" cap="none" normalizeH="0" baseline="0" dirty="0" err="1">
                <a:ln>
                  <a:noFill/>
                </a:ln>
                <a:solidFill>
                  <a:schemeClr val="tx1"/>
                </a:solidFill>
                <a:effectLst/>
                <a:cs typeface="Myanmar Text" panose="020B0502040204020203" pitchFamily="34" charset="0"/>
              </a:rPr>
              <a:t>gereklidir</a:t>
            </a:r>
            <a:r>
              <a:rPr kumimoji="0" lang="en-US" altLang="en-US" sz="2000" b="0" i="0" u="none" strike="noStrike" cap="none" normalizeH="0" baseline="0" dirty="0">
                <a:ln>
                  <a:noFill/>
                </a:ln>
                <a:solidFill>
                  <a:schemeClr val="tx1"/>
                </a:solidFill>
                <a:effectLst/>
                <a:cs typeface="Myanmar Text"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cs typeface="Myanmar Text" panose="020B0502040204020203" pitchFamily="34" charset="0"/>
            </a:endParaRPr>
          </a:p>
        </p:txBody>
      </p:sp>
    </p:spTree>
    <p:extLst>
      <p:ext uri="{BB962C8B-B14F-4D97-AF65-F5344CB8AC3E}">
        <p14:creationId xmlns:p14="http://schemas.microsoft.com/office/powerpoint/2010/main" val="162774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5"/>
            <a:ext cx="11090260" cy="85374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585258"/>
            <a:ext cx="10491274" cy="3477875"/>
          </a:xfrm>
          <a:prstGeom prst="rect">
            <a:avLst/>
          </a:prstGeom>
        </p:spPr>
        <p:txBody>
          <a:bodyPr wrap="square">
            <a:spAutoFit/>
          </a:bodyPr>
          <a:lstStyle/>
          <a:p>
            <a:r>
              <a:rPr lang="en-US" sz="2000" b="1" dirty="0" err="1"/>
              <a:t>Elektrikli</a:t>
            </a:r>
            <a:r>
              <a:rPr lang="en-US" sz="2000" b="1" dirty="0"/>
              <a:t> </a:t>
            </a:r>
            <a:r>
              <a:rPr lang="en-US" sz="2000" b="1" dirty="0" err="1"/>
              <a:t>Araçların</a:t>
            </a:r>
            <a:r>
              <a:rPr lang="en-US" sz="2000" b="1" dirty="0"/>
              <a:t> </a:t>
            </a:r>
            <a:r>
              <a:rPr lang="en-US" sz="2000" b="1" dirty="0" err="1"/>
              <a:t>Yenilenebilir</a:t>
            </a:r>
            <a:r>
              <a:rPr lang="en-US" sz="2000" b="1" dirty="0"/>
              <a:t> </a:t>
            </a:r>
            <a:r>
              <a:rPr lang="en-US" sz="2000" b="1" dirty="0" err="1"/>
              <a:t>Enerji</a:t>
            </a:r>
            <a:r>
              <a:rPr lang="en-US" sz="2000" b="1" dirty="0"/>
              <a:t> </a:t>
            </a:r>
            <a:r>
              <a:rPr lang="en-US" sz="2000" b="1" dirty="0" err="1"/>
              <a:t>Sektörüne</a:t>
            </a:r>
            <a:r>
              <a:rPr lang="en-US" sz="2000" b="1" dirty="0"/>
              <a:t> </a:t>
            </a:r>
            <a:r>
              <a:rPr lang="en-US" sz="2000" b="1" dirty="0" err="1"/>
              <a:t>Etkileri</a:t>
            </a:r>
            <a:endParaRPr lang="en-US" sz="2000" dirty="0"/>
          </a:p>
          <a:p>
            <a:pPr marL="285750" indent="-285750">
              <a:buFont typeface="Arial" panose="020B0604020202020204" pitchFamily="34" charset="0"/>
              <a:buChar char="•"/>
            </a:pPr>
            <a:r>
              <a:rPr lang="en-US" sz="2000" dirty="0" err="1"/>
              <a:t>Elektrikli</a:t>
            </a:r>
            <a:r>
              <a:rPr lang="en-US" sz="2000" dirty="0"/>
              <a:t> </a:t>
            </a:r>
            <a:r>
              <a:rPr lang="en-US" sz="2000" dirty="0" err="1"/>
              <a:t>araçların</a:t>
            </a:r>
            <a:r>
              <a:rPr lang="en-US" sz="2000" dirty="0"/>
              <a:t> </a:t>
            </a:r>
            <a:r>
              <a:rPr lang="en-US" sz="2000" dirty="0" err="1"/>
              <a:t>çevreye</a:t>
            </a:r>
            <a:r>
              <a:rPr lang="en-US" sz="2000" dirty="0"/>
              <a:t> </a:t>
            </a:r>
            <a:r>
              <a:rPr lang="en-US" sz="2000" dirty="0" err="1"/>
              <a:t>sağladığı</a:t>
            </a:r>
            <a:r>
              <a:rPr lang="en-US" sz="2000" dirty="0"/>
              <a:t> </a:t>
            </a:r>
            <a:r>
              <a:rPr lang="en-US" sz="2000" dirty="0" err="1"/>
              <a:t>katkılar</a:t>
            </a:r>
            <a:r>
              <a:rPr lang="en-US" sz="2000" dirty="0"/>
              <a:t> </a:t>
            </a:r>
            <a:r>
              <a:rPr lang="en-US" sz="2000" dirty="0" err="1"/>
              <a:t>önemlidir</a:t>
            </a:r>
            <a:r>
              <a:rPr lang="en-US" sz="2000" dirty="0"/>
              <a:t> </a:t>
            </a:r>
            <a:r>
              <a:rPr lang="en-US" sz="2000" dirty="0" err="1"/>
              <a:t>ve</a:t>
            </a:r>
            <a:r>
              <a:rPr lang="en-US" sz="2000" dirty="0"/>
              <a:t> </a:t>
            </a:r>
            <a:r>
              <a:rPr lang="en-US" sz="2000" dirty="0" err="1"/>
              <a:t>yenilenebilir</a:t>
            </a:r>
            <a:r>
              <a:rPr lang="en-US" sz="2000" dirty="0"/>
              <a:t> </a:t>
            </a:r>
            <a:r>
              <a:rPr lang="en-US" sz="2000" dirty="0" err="1"/>
              <a:t>enerji</a:t>
            </a:r>
            <a:r>
              <a:rPr lang="en-US" sz="2000" dirty="0"/>
              <a:t> </a:t>
            </a:r>
            <a:r>
              <a:rPr lang="en-US" sz="2000" dirty="0" err="1"/>
              <a:t>sektörüne</a:t>
            </a:r>
            <a:r>
              <a:rPr lang="en-US" sz="2000" dirty="0"/>
              <a:t> de </a:t>
            </a:r>
            <a:r>
              <a:rPr lang="en-US" sz="2000" dirty="0" err="1"/>
              <a:t>destek</a:t>
            </a:r>
            <a:r>
              <a:rPr lang="en-US" sz="2000" dirty="0"/>
              <a:t> </a:t>
            </a:r>
            <a:r>
              <a:rPr lang="en-US" sz="2000" dirty="0" err="1"/>
              <a:t>olurlar</a:t>
            </a:r>
            <a:r>
              <a:rPr lang="en-US" sz="2000" dirty="0"/>
              <a:t>.</a:t>
            </a:r>
          </a:p>
          <a:p>
            <a:pPr marL="285750" indent="-285750">
              <a:buFont typeface="Arial" panose="020B0604020202020204" pitchFamily="34" charset="0"/>
              <a:buChar char="•"/>
            </a:pPr>
            <a:r>
              <a:rPr lang="en-US" sz="2000" dirty="0" err="1"/>
              <a:t>Elektrikli</a:t>
            </a:r>
            <a:r>
              <a:rPr lang="en-US" sz="2000" dirty="0"/>
              <a:t> </a:t>
            </a:r>
            <a:r>
              <a:rPr lang="en-US" sz="2000" dirty="0" err="1"/>
              <a:t>araç</a:t>
            </a:r>
            <a:r>
              <a:rPr lang="en-US" sz="2000" dirty="0"/>
              <a:t> </a:t>
            </a:r>
            <a:r>
              <a:rPr lang="en-US" sz="2000" dirty="0" err="1"/>
              <a:t>sayısının</a:t>
            </a:r>
            <a:r>
              <a:rPr lang="en-US" sz="2000" dirty="0"/>
              <a:t> </a:t>
            </a:r>
            <a:r>
              <a:rPr lang="en-US" sz="2000" dirty="0" err="1"/>
              <a:t>artması</a:t>
            </a:r>
            <a:r>
              <a:rPr lang="en-US" sz="2000" dirty="0"/>
              <a:t>, </a:t>
            </a:r>
            <a:r>
              <a:rPr lang="en-US" sz="2000" dirty="0" err="1"/>
              <a:t>enerji</a:t>
            </a:r>
            <a:r>
              <a:rPr lang="en-US" sz="2000" dirty="0"/>
              <a:t> </a:t>
            </a:r>
            <a:r>
              <a:rPr lang="en-US" sz="2000" dirty="0" err="1"/>
              <a:t>talebini</a:t>
            </a:r>
            <a:r>
              <a:rPr lang="en-US" sz="2000" dirty="0"/>
              <a:t> </a:t>
            </a:r>
            <a:r>
              <a:rPr lang="en-US" sz="2000" dirty="0" err="1"/>
              <a:t>artırarak</a:t>
            </a:r>
            <a:r>
              <a:rPr lang="en-US" sz="2000" dirty="0"/>
              <a:t> </a:t>
            </a:r>
            <a:r>
              <a:rPr lang="en-US" sz="2000" dirty="0" err="1"/>
              <a:t>yapılan</a:t>
            </a:r>
            <a:r>
              <a:rPr lang="en-US" sz="2000" dirty="0"/>
              <a:t> </a:t>
            </a:r>
            <a:r>
              <a:rPr lang="en-US" sz="2000" dirty="0" err="1"/>
              <a:t>çalışmaları</a:t>
            </a:r>
            <a:r>
              <a:rPr lang="en-US" sz="2000" dirty="0"/>
              <a:t> </a:t>
            </a:r>
            <a:r>
              <a:rPr lang="en-US" sz="2000" dirty="0" err="1"/>
              <a:t>hızlandırır</a:t>
            </a:r>
            <a:r>
              <a:rPr lang="en-US" sz="2000" dirty="0"/>
              <a:t>.</a:t>
            </a:r>
          </a:p>
          <a:p>
            <a:pPr marL="285750" indent="-285750">
              <a:buFont typeface="Arial" panose="020B0604020202020204" pitchFamily="34" charset="0"/>
              <a:buChar char="•"/>
            </a:pPr>
            <a:r>
              <a:rPr lang="en-US" sz="2000" dirty="0" err="1"/>
              <a:t>Yeterli</a:t>
            </a:r>
            <a:r>
              <a:rPr lang="en-US" sz="2000" dirty="0"/>
              <a:t> </a:t>
            </a:r>
            <a:r>
              <a:rPr lang="en-US" sz="2000" dirty="0" err="1"/>
              <a:t>kapasite</a:t>
            </a:r>
            <a:r>
              <a:rPr lang="en-US" sz="2000" dirty="0"/>
              <a:t> </a:t>
            </a:r>
            <a:r>
              <a:rPr lang="en-US" sz="2000" dirty="0" err="1"/>
              <a:t>ile</a:t>
            </a:r>
            <a:r>
              <a:rPr lang="en-US" sz="2000" dirty="0"/>
              <a:t> </a:t>
            </a:r>
            <a:r>
              <a:rPr lang="en-US" sz="2000" dirty="0" err="1"/>
              <a:t>doğaya</a:t>
            </a:r>
            <a:r>
              <a:rPr lang="en-US" sz="2000" dirty="0"/>
              <a:t> </a:t>
            </a:r>
            <a:r>
              <a:rPr lang="en-US" sz="2000" dirty="0" err="1"/>
              <a:t>zarar</a:t>
            </a:r>
            <a:r>
              <a:rPr lang="en-US" sz="2000" dirty="0"/>
              <a:t> </a:t>
            </a:r>
            <a:r>
              <a:rPr lang="en-US" sz="2000" dirty="0" err="1"/>
              <a:t>vermeden</a:t>
            </a:r>
            <a:r>
              <a:rPr lang="en-US" sz="2000" dirty="0"/>
              <a:t> </a:t>
            </a:r>
            <a:r>
              <a:rPr lang="en-US" sz="2000" dirty="0" err="1"/>
              <a:t>elektrikli</a:t>
            </a:r>
            <a:r>
              <a:rPr lang="en-US" sz="2000" dirty="0"/>
              <a:t> </a:t>
            </a:r>
            <a:r>
              <a:rPr lang="en-US" sz="2000" dirty="0" err="1"/>
              <a:t>araç</a:t>
            </a:r>
            <a:r>
              <a:rPr lang="en-US" sz="2000" dirty="0"/>
              <a:t> </a:t>
            </a:r>
            <a:r>
              <a:rPr lang="en-US" sz="2000" dirty="0" err="1"/>
              <a:t>kullanımı</a:t>
            </a:r>
            <a:r>
              <a:rPr lang="en-US" sz="2000" dirty="0"/>
              <a:t> </a:t>
            </a:r>
            <a:r>
              <a:rPr lang="en-US" sz="2000" dirty="0" err="1"/>
              <a:t>ve</a:t>
            </a:r>
            <a:r>
              <a:rPr lang="en-US" sz="2000" dirty="0"/>
              <a:t> </a:t>
            </a:r>
            <a:r>
              <a:rPr lang="en-US" sz="2000" dirty="0" err="1"/>
              <a:t>enerji</a:t>
            </a:r>
            <a:r>
              <a:rPr lang="en-US" sz="2000" dirty="0"/>
              <a:t> </a:t>
            </a:r>
            <a:r>
              <a:rPr lang="en-US" sz="2000" dirty="0" err="1"/>
              <a:t>talebinin</a:t>
            </a:r>
            <a:r>
              <a:rPr lang="en-US" sz="2000" dirty="0"/>
              <a:t> </a:t>
            </a:r>
            <a:r>
              <a:rPr lang="en-US" sz="2000" dirty="0" err="1"/>
              <a:t>karşılanması</a:t>
            </a:r>
            <a:r>
              <a:rPr lang="en-US" sz="2000" dirty="0"/>
              <a:t> </a:t>
            </a:r>
            <a:r>
              <a:rPr lang="en-US" sz="2000" dirty="0" err="1"/>
              <a:t>mümkün</a:t>
            </a:r>
            <a:r>
              <a:rPr lang="en-US" sz="2000" dirty="0"/>
              <a:t> </a:t>
            </a:r>
            <a:r>
              <a:rPr lang="en-US" sz="2000" dirty="0" err="1"/>
              <a:t>olur</a:t>
            </a:r>
            <a:r>
              <a:rPr lang="en-US" sz="2000" dirty="0"/>
              <a:t>.</a:t>
            </a:r>
          </a:p>
          <a:p>
            <a:pPr marL="285750" indent="-285750">
              <a:buFont typeface="Arial" panose="020B0604020202020204" pitchFamily="34" charset="0"/>
              <a:buChar char="•"/>
            </a:pPr>
            <a:r>
              <a:rPr lang="en-US" sz="2000" dirty="0" err="1"/>
              <a:t>Enerji</a:t>
            </a:r>
            <a:r>
              <a:rPr lang="en-US" sz="2000" dirty="0"/>
              <a:t> </a:t>
            </a:r>
            <a:r>
              <a:rPr lang="en-US" sz="2000" dirty="0" err="1"/>
              <a:t>sağlayıcılarının</a:t>
            </a:r>
            <a:r>
              <a:rPr lang="en-US" sz="2000" dirty="0"/>
              <a:t> </a:t>
            </a:r>
            <a:r>
              <a:rPr lang="en-US" sz="2000" dirty="0" err="1"/>
              <a:t>kapasitelerini</a:t>
            </a:r>
            <a:r>
              <a:rPr lang="en-US" sz="2000" dirty="0"/>
              <a:t> </a:t>
            </a:r>
            <a:r>
              <a:rPr lang="en-US" sz="2000" dirty="0" err="1"/>
              <a:t>artırması</a:t>
            </a:r>
            <a:r>
              <a:rPr lang="en-US" sz="2000" dirty="0"/>
              <a:t>, </a:t>
            </a:r>
            <a:r>
              <a:rPr lang="en-US" sz="2000" dirty="0" err="1"/>
              <a:t>elektrikli</a:t>
            </a:r>
            <a:r>
              <a:rPr lang="en-US" sz="2000" dirty="0"/>
              <a:t> </a:t>
            </a:r>
            <a:r>
              <a:rPr lang="en-US" sz="2000" dirty="0" err="1"/>
              <a:t>araçların</a:t>
            </a:r>
            <a:r>
              <a:rPr lang="en-US" sz="2000" dirty="0"/>
              <a:t> </a:t>
            </a:r>
            <a:r>
              <a:rPr lang="en-US" sz="2000" dirty="0" err="1"/>
              <a:t>yaygınlaşmasıyla</a:t>
            </a:r>
            <a:r>
              <a:rPr lang="en-US" sz="2000" dirty="0"/>
              <a:t> </a:t>
            </a:r>
            <a:r>
              <a:rPr lang="en-US" sz="2000" dirty="0" err="1"/>
              <a:t>kaçınılmazdır</a:t>
            </a:r>
            <a:r>
              <a:rPr lang="en-US" sz="2000" dirty="0"/>
              <a:t>.</a:t>
            </a:r>
          </a:p>
          <a:p>
            <a:pPr marL="285750" indent="-285750">
              <a:buFont typeface="Arial" panose="020B0604020202020204" pitchFamily="34" charset="0"/>
              <a:buChar char="•"/>
            </a:pPr>
            <a:r>
              <a:rPr lang="en-US" sz="2000" dirty="0" err="1"/>
              <a:t>Elektrikli</a:t>
            </a:r>
            <a:r>
              <a:rPr lang="en-US" sz="2000" dirty="0"/>
              <a:t> </a:t>
            </a:r>
            <a:r>
              <a:rPr lang="en-US" sz="2000" dirty="0" err="1"/>
              <a:t>araçların</a:t>
            </a:r>
            <a:r>
              <a:rPr lang="en-US" sz="2000" dirty="0"/>
              <a:t> </a:t>
            </a:r>
            <a:r>
              <a:rPr lang="en-US" sz="2000" dirty="0" err="1"/>
              <a:t>kullanımıyla</a:t>
            </a:r>
            <a:r>
              <a:rPr lang="en-US" sz="2000" dirty="0"/>
              <a:t> </a:t>
            </a:r>
            <a:r>
              <a:rPr lang="en-US" sz="2000" dirty="0" err="1"/>
              <a:t>birlikte</a:t>
            </a:r>
            <a:r>
              <a:rPr lang="en-US" sz="2000" dirty="0"/>
              <a:t> </a:t>
            </a:r>
            <a:r>
              <a:rPr lang="en-US" sz="2000" dirty="0" err="1"/>
              <a:t>yenilenebilir</a:t>
            </a:r>
            <a:r>
              <a:rPr lang="en-US" sz="2000" dirty="0"/>
              <a:t> </a:t>
            </a:r>
            <a:r>
              <a:rPr lang="en-US" sz="2000" dirty="0" err="1"/>
              <a:t>enerji</a:t>
            </a:r>
            <a:r>
              <a:rPr lang="en-US" sz="2000" dirty="0"/>
              <a:t> </a:t>
            </a:r>
            <a:r>
              <a:rPr lang="en-US" sz="2000" dirty="0" err="1"/>
              <a:t>kaynaklarının</a:t>
            </a:r>
            <a:r>
              <a:rPr lang="en-US" sz="2000" dirty="0"/>
              <a:t> </a:t>
            </a:r>
            <a:r>
              <a:rPr lang="en-US" sz="2000" dirty="0" err="1"/>
              <a:t>elektrik</a:t>
            </a:r>
            <a:r>
              <a:rPr lang="en-US" sz="2000" dirty="0"/>
              <a:t> </a:t>
            </a:r>
            <a:r>
              <a:rPr lang="en-US" sz="2000" dirty="0" err="1"/>
              <a:t>üretiminde</a:t>
            </a:r>
            <a:r>
              <a:rPr lang="en-US" sz="2000" dirty="0"/>
              <a:t> </a:t>
            </a:r>
            <a:r>
              <a:rPr lang="en-US" sz="2000" dirty="0" err="1"/>
              <a:t>kullanılması</a:t>
            </a:r>
            <a:r>
              <a:rPr lang="en-US" sz="2000" dirty="0"/>
              <a:t> </a:t>
            </a:r>
            <a:r>
              <a:rPr lang="en-US" sz="2000" dirty="0" err="1"/>
              <a:t>maliyetleri</a:t>
            </a:r>
            <a:r>
              <a:rPr lang="en-US" sz="2000" dirty="0"/>
              <a:t> </a:t>
            </a:r>
            <a:r>
              <a:rPr lang="en-US" sz="2000" dirty="0" err="1"/>
              <a:t>düşürebilir</a:t>
            </a:r>
            <a:r>
              <a:rPr lang="en-US" sz="2000" dirty="0"/>
              <a:t> </a:t>
            </a:r>
            <a:r>
              <a:rPr lang="en-US" sz="2000" dirty="0" err="1"/>
              <a:t>ve</a:t>
            </a:r>
            <a:r>
              <a:rPr lang="en-US" sz="2000" dirty="0"/>
              <a:t> </a:t>
            </a:r>
            <a:r>
              <a:rPr lang="en-US" sz="2000" dirty="0" err="1"/>
              <a:t>enerji</a:t>
            </a:r>
            <a:r>
              <a:rPr lang="en-US" sz="2000" dirty="0"/>
              <a:t> </a:t>
            </a:r>
            <a:r>
              <a:rPr lang="en-US" sz="2000" dirty="0" err="1"/>
              <a:t>ücretlerini</a:t>
            </a:r>
            <a:r>
              <a:rPr lang="en-US" sz="2000" dirty="0"/>
              <a:t> </a:t>
            </a:r>
            <a:r>
              <a:rPr lang="en-US" sz="2000" dirty="0" err="1"/>
              <a:t>azaltabilir</a:t>
            </a:r>
            <a:r>
              <a:rPr lang="en-US" sz="2000" dirty="0"/>
              <a:t>.</a:t>
            </a:r>
          </a:p>
          <a:p>
            <a:pPr marL="285750" indent="-285750">
              <a:buFont typeface="Arial" panose="020B0604020202020204" pitchFamily="34" charset="0"/>
              <a:buChar char="•"/>
            </a:pPr>
            <a:r>
              <a:rPr lang="en-US" sz="2000" dirty="0" err="1"/>
              <a:t>Karbon</a:t>
            </a:r>
            <a:r>
              <a:rPr lang="en-US" sz="2000" dirty="0"/>
              <a:t> </a:t>
            </a:r>
            <a:r>
              <a:rPr lang="en-US" sz="2000" dirty="0" err="1"/>
              <a:t>emisyonlarının</a:t>
            </a:r>
            <a:r>
              <a:rPr lang="en-US" sz="2000" dirty="0"/>
              <a:t> </a:t>
            </a:r>
            <a:r>
              <a:rPr lang="en-US" sz="2000" dirty="0" err="1"/>
              <a:t>azaltılması</a:t>
            </a:r>
            <a:r>
              <a:rPr lang="en-US" sz="2000" dirty="0"/>
              <a:t> </a:t>
            </a:r>
            <a:r>
              <a:rPr lang="en-US" sz="2000" dirty="0" err="1"/>
              <a:t>için</a:t>
            </a:r>
            <a:r>
              <a:rPr lang="en-US" sz="2000" dirty="0"/>
              <a:t> </a:t>
            </a:r>
            <a:r>
              <a:rPr lang="en-US" sz="2000" dirty="0" err="1"/>
              <a:t>yenilenebilir</a:t>
            </a:r>
            <a:r>
              <a:rPr lang="en-US" sz="2000" dirty="0"/>
              <a:t> </a:t>
            </a:r>
            <a:r>
              <a:rPr lang="en-US" sz="2000" dirty="0" err="1"/>
              <a:t>enerji</a:t>
            </a:r>
            <a:r>
              <a:rPr lang="en-US" sz="2000" dirty="0"/>
              <a:t> </a:t>
            </a:r>
            <a:r>
              <a:rPr lang="en-US" sz="2000" dirty="0" err="1"/>
              <a:t>ve</a:t>
            </a:r>
            <a:r>
              <a:rPr lang="en-US" sz="2000" dirty="0"/>
              <a:t> </a:t>
            </a:r>
            <a:r>
              <a:rPr lang="en-US" sz="2000" dirty="0" err="1"/>
              <a:t>elektrikli</a:t>
            </a:r>
            <a:r>
              <a:rPr lang="en-US" sz="2000" dirty="0"/>
              <a:t> </a:t>
            </a:r>
            <a:r>
              <a:rPr lang="en-US" sz="2000" dirty="0" err="1"/>
              <a:t>araçlar</a:t>
            </a:r>
            <a:r>
              <a:rPr lang="en-US" sz="2000" dirty="0"/>
              <a:t> </a:t>
            </a:r>
            <a:r>
              <a:rPr lang="en-US" sz="2000" dirty="0" err="1"/>
              <a:t>arasındaki</a:t>
            </a:r>
            <a:r>
              <a:rPr lang="en-US" sz="2000" dirty="0"/>
              <a:t> </a:t>
            </a:r>
            <a:r>
              <a:rPr lang="en-US" sz="2000" dirty="0" err="1"/>
              <a:t>ilişki</a:t>
            </a:r>
            <a:r>
              <a:rPr lang="en-US" sz="2000" dirty="0"/>
              <a:t> </a:t>
            </a:r>
            <a:r>
              <a:rPr lang="en-US" sz="2000" dirty="0" err="1"/>
              <a:t>önemlidir</a:t>
            </a:r>
            <a:r>
              <a:rPr lang="en-US" sz="2000" dirty="0"/>
              <a:t>.</a:t>
            </a:r>
          </a:p>
        </p:txBody>
      </p:sp>
      <p:sp>
        <p:nvSpPr>
          <p:cNvPr id="11" name="Text Placeholder 2">
            <a:extLst>
              <a:ext uri="{FF2B5EF4-FFF2-40B4-BE49-F238E27FC236}">
                <a16:creationId xmlns:a16="http://schemas.microsoft.com/office/drawing/2014/main" id="{8EA64237-E59B-49D8-95FD-2F7FBBA5CFCA}"/>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tr-TR" sz="2400" dirty="0">
                <a:solidFill>
                  <a:srgbClr val="6DA6D1"/>
                </a:solidFill>
                <a:latin typeface="Myriad Pro" panose="020B0503030403020204" pitchFamily="34" charset="0"/>
              </a:rPr>
              <a:t>Yakıt tiplerinin değerlendirmeleri</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543061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196789"/>
            <a:ext cx="11481317" cy="3963887"/>
          </a:xfrm>
        </p:spPr>
        <p:txBody>
          <a:bodyPr>
            <a:normAutofit fontScale="92500" lnSpcReduction="10000"/>
          </a:bodyPr>
          <a:lstStyle/>
          <a:p>
            <a:pPr marL="0" indent="0">
              <a:buNone/>
            </a:pPr>
            <a:r>
              <a:rPr lang="tr-TR" sz="1800" b="1" dirty="0">
                <a:latin typeface="Myriad Pro" panose="020B0503030403020204"/>
              </a:rPr>
              <a:t>1. Tarımsal </a:t>
            </a:r>
            <a:r>
              <a:rPr lang="tr-TR" sz="1800" b="1" dirty="0" err="1">
                <a:latin typeface="Myriad Pro" panose="020B0503030403020204"/>
              </a:rPr>
              <a:t>Biyokütle</a:t>
            </a:r>
            <a:r>
              <a:rPr lang="tr-TR" sz="1800" b="1" dirty="0">
                <a:latin typeface="Myriad Pro" panose="020B0503030403020204"/>
              </a:rPr>
              <a:t> Kaynaklar</a:t>
            </a:r>
          </a:p>
          <a:p>
            <a:r>
              <a:rPr lang="tr-TR" sz="1800" dirty="0">
                <a:latin typeface="Myriad Pro" panose="020B0503030403020204"/>
              </a:rPr>
              <a:t>Yağlı tohumlu bitkiler (</a:t>
            </a:r>
            <a:r>
              <a:rPr lang="tr-TR" sz="1800" dirty="0" err="1">
                <a:latin typeface="Myriad Pro" panose="020B0503030403020204"/>
              </a:rPr>
              <a:t>kanola</a:t>
            </a:r>
            <a:r>
              <a:rPr lang="tr-TR" sz="1800" dirty="0">
                <a:latin typeface="Myriad Pro" panose="020B0503030403020204"/>
              </a:rPr>
              <a:t>, ayçiçeği, soya vb.)</a:t>
            </a:r>
          </a:p>
          <a:p>
            <a:r>
              <a:rPr lang="tr-TR" sz="1800" dirty="0">
                <a:latin typeface="Myriad Pro" panose="020B0503030403020204"/>
              </a:rPr>
              <a:t>Şeker ve nişasta bitkileri (patates, buğday, mısır, şeker pancarı vb.)</a:t>
            </a:r>
          </a:p>
          <a:p>
            <a:r>
              <a:rPr lang="tr-TR" sz="1800" dirty="0">
                <a:latin typeface="Myriad Pro" panose="020B0503030403020204"/>
              </a:rPr>
              <a:t>Elyaf bitkileri (keten, kenevir, sorgum, </a:t>
            </a:r>
            <a:r>
              <a:rPr lang="tr-TR" sz="1800" dirty="0" err="1">
                <a:latin typeface="Myriad Pro" panose="020B0503030403020204"/>
              </a:rPr>
              <a:t>miskantus</a:t>
            </a:r>
            <a:r>
              <a:rPr lang="tr-TR" sz="1800" dirty="0">
                <a:latin typeface="Myriad Pro" panose="020B0503030403020204"/>
              </a:rPr>
              <a:t>, vb.)</a:t>
            </a:r>
          </a:p>
          <a:p>
            <a:r>
              <a:rPr lang="tr-TR" sz="1800" dirty="0">
                <a:latin typeface="Myriad Pro" panose="020B0503030403020204"/>
              </a:rPr>
              <a:t>Bitkisel artıklar (dal, sap, saman, kök, kabuk, vb.)</a:t>
            </a:r>
          </a:p>
          <a:p>
            <a:pPr marL="0" indent="0">
              <a:buNone/>
            </a:pPr>
            <a:r>
              <a:rPr lang="tr-TR" sz="1800" b="1" dirty="0">
                <a:latin typeface="Myriad Pro" panose="020B0503030403020204"/>
              </a:rPr>
              <a:t> 2. Orman ve Orman Ürünlerinden Elde Edilen </a:t>
            </a:r>
            <a:r>
              <a:rPr lang="tr-TR" sz="1800" b="1" dirty="0" err="1">
                <a:latin typeface="Myriad Pro" panose="020B0503030403020204"/>
              </a:rPr>
              <a:t>Biyokütle</a:t>
            </a:r>
            <a:r>
              <a:rPr lang="tr-TR" sz="1800" b="1" dirty="0">
                <a:latin typeface="Myriad Pro" panose="020B0503030403020204"/>
              </a:rPr>
              <a:t> Kaynakları </a:t>
            </a:r>
          </a:p>
          <a:p>
            <a:r>
              <a:rPr lang="tr-TR" sz="1800" dirty="0">
                <a:latin typeface="Myriad Pro" panose="020B0503030403020204"/>
              </a:rPr>
              <a:t>Orman ve ormancılık endüstrisi atık ve artıkları, enerji ormanları, enerji bitkileri.</a:t>
            </a:r>
          </a:p>
          <a:p>
            <a:pPr marL="0" indent="0">
              <a:buNone/>
            </a:pPr>
            <a:r>
              <a:rPr lang="tr-TR" sz="1800" b="1" dirty="0">
                <a:latin typeface="Myriad Pro" panose="020B0503030403020204"/>
              </a:rPr>
              <a:t> 3. Hayvansal </a:t>
            </a:r>
            <a:r>
              <a:rPr lang="tr-TR" sz="1800" b="1" dirty="0" err="1">
                <a:latin typeface="Myriad Pro" panose="020B0503030403020204"/>
              </a:rPr>
              <a:t>Biyokütle</a:t>
            </a:r>
            <a:r>
              <a:rPr lang="tr-TR" sz="1800" b="1" dirty="0">
                <a:latin typeface="Myriad Pro" panose="020B0503030403020204"/>
              </a:rPr>
              <a:t> Kaynakları </a:t>
            </a:r>
          </a:p>
          <a:p>
            <a:r>
              <a:rPr lang="tr-TR" sz="1800" dirty="0">
                <a:latin typeface="Myriad Pro" panose="020B0503030403020204"/>
              </a:rPr>
              <a:t>Büyükbaş, küçükbaş ve kümes hayvanlarının dışkıları, mezbaha atıkları ve hayvansal ürünlerin işlenmesi sırasında ortaya çıkan atıklar.</a:t>
            </a:r>
          </a:p>
          <a:p>
            <a:pPr marL="0" indent="0">
              <a:buNone/>
            </a:pPr>
            <a:r>
              <a:rPr lang="tr-TR" sz="1800" b="1" dirty="0">
                <a:latin typeface="Myriad Pro" panose="020B0503030403020204"/>
              </a:rPr>
              <a:t>4. Kentsel ve Endüstriyel Atıklardan Elde Edilen </a:t>
            </a:r>
            <a:r>
              <a:rPr lang="tr-TR" sz="1800" b="1" dirty="0" err="1">
                <a:latin typeface="Myriad Pro" panose="020B0503030403020204"/>
              </a:rPr>
              <a:t>Biyokütle</a:t>
            </a:r>
            <a:r>
              <a:rPr lang="tr-TR" sz="1800" b="1" dirty="0">
                <a:latin typeface="Myriad Pro" panose="020B0503030403020204"/>
              </a:rPr>
              <a:t> Kaynakları </a:t>
            </a:r>
          </a:p>
          <a:p>
            <a:r>
              <a:rPr lang="tr-TR" sz="1800" dirty="0">
                <a:latin typeface="Myriad Pro" panose="020B0503030403020204"/>
              </a:rPr>
              <a:t>Biyolojik kökenli endüstri atıkları, belediye atıkları, arıtma çamurları.</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err="1">
                <a:solidFill>
                  <a:srgbClr val="6DA6D1"/>
                </a:solidFill>
                <a:latin typeface="Myriad Pro" panose="020B0503030403020204" pitchFamily="34" charset="0"/>
              </a:rPr>
              <a:t>Biyokütle</a:t>
            </a:r>
            <a:r>
              <a:rPr lang="tr-TR" sz="3200" b="1" dirty="0">
                <a:solidFill>
                  <a:srgbClr val="6DA6D1"/>
                </a:solidFill>
                <a:latin typeface="Myriad Pro" panose="020B0503030403020204" pitchFamily="34" charset="0"/>
              </a:rPr>
              <a:t> enerjisi ve </a:t>
            </a:r>
            <a:r>
              <a:rPr lang="tr-TR" sz="3200" b="1" dirty="0" err="1">
                <a:solidFill>
                  <a:srgbClr val="6DA6D1"/>
                </a:solidFill>
                <a:latin typeface="Myriad Pro" panose="020B0503030403020204" pitchFamily="34" charset="0"/>
              </a:rPr>
              <a:t>biyoyakıtlar</a:t>
            </a:r>
            <a:endParaRPr lang="en-US" sz="3200" b="1" dirty="0"/>
          </a:p>
        </p:txBody>
      </p:sp>
    </p:spTree>
    <p:extLst>
      <p:ext uri="{BB962C8B-B14F-4D97-AF65-F5344CB8AC3E}">
        <p14:creationId xmlns:p14="http://schemas.microsoft.com/office/powerpoint/2010/main" val="19098384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5"/>
            <a:ext cx="11090260" cy="85374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911350"/>
            <a:ext cx="10491274" cy="2862322"/>
          </a:xfrm>
          <a:prstGeom prst="rect">
            <a:avLst/>
          </a:prstGeom>
        </p:spPr>
        <p:txBody>
          <a:bodyPr wrap="square">
            <a:spAutoFit/>
          </a:bodyPr>
          <a:lstStyle/>
          <a:p>
            <a:r>
              <a:rPr lang="en-US" sz="2000" b="1" u="sng" dirty="0" err="1"/>
              <a:t>Sentetik</a:t>
            </a:r>
            <a:r>
              <a:rPr lang="en-US" sz="2000" b="1" u="sng" dirty="0"/>
              <a:t> </a:t>
            </a:r>
            <a:r>
              <a:rPr lang="en-US" sz="2000" b="1" u="sng" dirty="0" err="1"/>
              <a:t>Yakıtlar</a:t>
            </a:r>
            <a:r>
              <a:rPr lang="en-US" sz="2000" b="1" u="sng" dirty="0"/>
              <a:t> </a:t>
            </a:r>
            <a:r>
              <a:rPr lang="en-US" sz="2000" b="1" u="sng" dirty="0" err="1"/>
              <a:t>ve</a:t>
            </a:r>
            <a:r>
              <a:rPr lang="en-US" sz="2000" b="1" u="sng" dirty="0"/>
              <a:t> </a:t>
            </a:r>
            <a:r>
              <a:rPr lang="en-US" sz="2000" b="1" u="sng" dirty="0" err="1"/>
              <a:t>Elektroyakıtlar</a:t>
            </a:r>
            <a:endParaRPr lang="en-US" sz="2000" u="sng" dirty="0"/>
          </a:p>
          <a:p>
            <a:pPr marL="285750" indent="-285750">
              <a:buFont typeface="Arial" panose="020B0604020202020204" pitchFamily="34" charset="0"/>
              <a:buChar char="•"/>
            </a:pPr>
            <a:r>
              <a:rPr lang="en-US" sz="2000" dirty="0" err="1"/>
              <a:t>Sentetik</a:t>
            </a:r>
            <a:r>
              <a:rPr lang="en-US" sz="2000" dirty="0"/>
              <a:t> </a:t>
            </a:r>
            <a:r>
              <a:rPr lang="en-US" sz="2000" dirty="0" err="1"/>
              <a:t>yakıtlar</a:t>
            </a:r>
            <a:r>
              <a:rPr lang="en-US" sz="2000" dirty="0"/>
              <a:t>, </a:t>
            </a:r>
            <a:r>
              <a:rPr lang="en-US" sz="2000" dirty="0" err="1"/>
              <a:t>kömür</a:t>
            </a:r>
            <a:r>
              <a:rPr lang="en-US" sz="2000" dirty="0"/>
              <a:t>, </a:t>
            </a:r>
            <a:r>
              <a:rPr lang="en-US" sz="2000" dirty="0" err="1"/>
              <a:t>gaz</a:t>
            </a:r>
            <a:r>
              <a:rPr lang="en-US" sz="2000" dirty="0"/>
              <a:t> </a:t>
            </a:r>
            <a:r>
              <a:rPr lang="en-US" sz="2000" dirty="0" err="1"/>
              <a:t>veya</a:t>
            </a:r>
            <a:r>
              <a:rPr lang="en-US" sz="2000" dirty="0"/>
              <a:t> </a:t>
            </a:r>
            <a:r>
              <a:rPr lang="en-US" sz="2000" dirty="0" err="1"/>
              <a:t>biyokütle</a:t>
            </a:r>
            <a:r>
              <a:rPr lang="en-US" sz="2000" dirty="0"/>
              <a:t> </a:t>
            </a:r>
            <a:r>
              <a:rPr lang="en-US" sz="2000" dirty="0" err="1"/>
              <a:t>gibi</a:t>
            </a:r>
            <a:r>
              <a:rPr lang="en-US" sz="2000" dirty="0"/>
              <a:t> </a:t>
            </a:r>
            <a:r>
              <a:rPr lang="en-US" sz="2000" dirty="0" err="1"/>
              <a:t>çeşitli</a:t>
            </a:r>
            <a:r>
              <a:rPr lang="en-US" sz="2000" dirty="0"/>
              <a:t> </a:t>
            </a:r>
            <a:r>
              <a:rPr lang="en-US" sz="2000" dirty="0" err="1"/>
              <a:t>kaynaklardan</a:t>
            </a:r>
            <a:r>
              <a:rPr lang="en-US" sz="2000" dirty="0"/>
              <a:t> FT </a:t>
            </a:r>
            <a:r>
              <a:rPr lang="en-US" sz="2000" dirty="0" err="1"/>
              <a:t>işlemiyle</a:t>
            </a:r>
            <a:r>
              <a:rPr lang="en-US" sz="2000" dirty="0"/>
              <a:t> </a:t>
            </a:r>
            <a:r>
              <a:rPr lang="en-US" sz="2000" dirty="0" err="1"/>
              <a:t>üretilen</a:t>
            </a:r>
            <a:r>
              <a:rPr lang="en-US" sz="2000" dirty="0"/>
              <a:t> </a:t>
            </a:r>
            <a:r>
              <a:rPr lang="en-US" sz="2000" dirty="0" err="1"/>
              <a:t>yakıtları</a:t>
            </a:r>
            <a:r>
              <a:rPr lang="en-US" sz="2000" dirty="0"/>
              <a:t> </a:t>
            </a:r>
            <a:r>
              <a:rPr lang="en-US" sz="2000" dirty="0" err="1"/>
              <a:t>ifade</a:t>
            </a:r>
            <a:r>
              <a:rPr lang="en-US" sz="2000" dirty="0"/>
              <a:t> </a:t>
            </a:r>
            <a:r>
              <a:rPr lang="en-US" sz="2000" dirty="0" err="1"/>
              <a:t>ederken</a:t>
            </a:r>
            <a:r>
              <a:rPr lang="en-US" sz="2000" dirty="0"/>
              <a:t>, </a:t>
            </a:r>
            <a:r>
              <a:rPr lang="en-US" sz="2000" dirty="0" err="1"/>
              <a:t>elektroyakıtlar</a:t>
            </a:r>
            <a:r>
              <a:rPr lang="en-US" sz="2000" dirty="0"/>
              <a:t> </a:t>
            </a:r>
            <a:r>
              <a:rPr lang="en-US" sz="2000" dirty="0" err="1"/>
              <a:t>ise</a:t>
            </a:r>
            <a:r>
              <a:rPr lang="en-US" sz="2000" dirty="0"/>
              <a:t> </a:t>
            </a:r>
            <a:r>
              <a:rPr lang="en-US" sz="2000" dirty="0" err="1"/>
              <a:t>elektriğin</a:t>
            </a:r>
            <a:r>
              <a:rPr lang="en-US" sz="2000" dirty="0"/>
              <a:t> </a:t>
            </a:r>
            <a:r>
              <a:rPr lang="en-US" sz="2000" dirty="0" err="1"/>
              <a:t>sıvı</a:t>
            </a:r>
            <a:r>
              <a:rPr lang="en-US" sz="2000" dirty="0"/>
              <a:t> </a:t>
            </a:r>
            <a:r>
              <a:rPr lang="en-US" sz="2000" dirty="0" err="1"/>
              <a:t>yakıta</a:t>
            </a:r>
            <a:r>
              <a:rPr lang="en-US" sz="2000" dirty="0"/>
              <a:t> </a:t>
            </a:r>
            <a:r>
              <a:rPr lang="en-US" sz="2000" dirty="0" err="1"/>
              <a:t>dönüştürülmesiyle</a:t>
            </a:r>
            <a:r>
              <a:rPr lang="en-US" sz="2000" dirty="0"/>
              <a:t> </a:t>
            </a:r>
            <a:r>
              <a:rPr lang="en-US" sz="2000" dirty="0" err="1"/>
              <a:t>elde</a:t>
            </a:r>
            <a:r>
              <a:rPr lang="en-US" sz="2000" dirty="0"/>
              <a:t> </a:t>
            </a:r>
            <a:r>
              <a:rPr lang="en-US" sz="2000" dirty="0" err="1"/>
              <a:t>edilen</a:t>
            </a:r>
            <a:r>
              <a:rPr lang="en-US" sz="2000" dirty="0"/>
              <a:t> </a:t>
            </a:r>
            <a:r>
              <a:rPr lang="en-US" sz="2000" dirty="0" err="1"/>
              <a:t>yakıtları</a:t>
            </a:r>
            <a:r>
              <a:rPr lang="en-US" sz="2000" dirty="0"/>
              <a:t> </a:t>
            </a:r>
            <a:r>
              <a:rPr lang="en-US" sz="2000" dirty="0" err="1"/>
              <a:t>kapsar</a:t>
            </a:r>
            <a:r>
              <a:rPr lang="en-US" sz="2000" dirty="0"/>
              <a:t>.</a:t>
            </a:r>
          </a:p>
          <a:p>
            <a:pPr marL="285750" indent="-285750">
              <a:buFont typeface="Arial" panose="020B0604020202020204" pitchFamily="34" charset="0"/>
              <a:buChar char="•"/>
            </a:pPr>
            <a:r>
              <a:rPr lang="en-US" sz="2000" dirty="0" err="1"/>
              <a:t>Elektroyakıtların</a:t>
            </a:r>
            <a:r>
              <a:rPr lang="en-US" sz="2000" dirty="0"/>
              <a:t> </a:t>
            </a:r>
            <a:r>
              <a:rPr lang="en-US" sz="2000" dirty="0" err="1"/>
              <a:t>üretim</a:t>
            </a:r>
            <a:r>
              <a:rPr lang="en-US" sz="2000" dirty="0"/>
              <a:t> </a:t>
            </a:r>
            <a:r>
              <a:rPr lang="en-US" sz="2000" dirty="0" err="1"/>
              <a:t>sürecinde</a:t>
            </a:r>
            <a:r>
              <a:rPr lang="en-US" sz="2000" dirty="0"/>
              <a:t> </a:t>
            </a:r>
            <a:r>
              <a:rPr lang="en-US" sz="2000" dirty="0" err="1"/>
              <a:t>fosil</a:t>
            </a:r>
            <a:r>
              <a:rPr lang="en-US" sz="2000" dirty="0"/>
              <a:t> </a:t>
            </a:r>
            <a:r>
              <a:rPr lang="en-US" sz="2000" dirty="0" err="1"/>
              <a:t>kaynak</a:t>
            </a:r>
            <a:r>
              <a:rPr lang="en-US" sz="2000" dirty="0"/>
              <a:t> </a:t>
            </a:r>
            <a:r>
              <a:rPr lang="en-US" sz="2000" dirty="0" err="1"/>
              <a:t>girdisi</a:t>
            </a:r>
            <a:r>
              <a:rPr lang="en-US" sz="2000" dirty="0"/>
              <a:t> </a:t>
            </a:r>
            <a:r>
              <a:rPr lang="en-US" sz="2000" dirty="0" err="1"/>
              <a:t>bulunmaz</a:t>
            </a:r>
            <a:r>
              <a:rPr lang="en-US" sz="2000" dirty="0"/>
              <a:t>; CO2 </a:t>
            </a:r>
            <a:r>
              <a:rPr lang="en-US" sz="2000" dirty="0" err="1"/>
              <a:t>emisyonlarının</a:t>
            </a:r>
            <a:r>
              <a:rPr lang="en-US" sz="2000" dirty="0"/>
              <a:t> </a:t>
            </a:r>
            <a:r>
              <a:rPr lang="en-US" sz="2000" dirty="0" err="1"/>
              <a:t>geri</a:t>
            </a:r>
            <a:r>
              <a:rPr lang="en-US" sz="2000" dirty="0"/>
              <a:t> </a:t>
            </a:r>
            <a:r>
              <a:rPr lang="en-US" sz="2000" dirty="0" err="1"/>
              <a:t>dönüşümü</a:t>
            </a:r>
            <a:r>
              <a:rPr lang="en-US" sz="2000" dirty="0"/>
              <a:t> </a:t>
            </a:r>
            <a:r>
              <a:rPr lang="en-US" sz="2000" dirty="0" err="1"/>
              <a:t>ve</a:t>
            </a:r>
            <a:r>
              <a:rPr lang="en-US" sz="2000" dirty="0"/>
              <a:t> </a:t>
            </a:r>
            <a:r>
              <a:rPr lang="en-US" sz="2000" dirty="0" err="1"/>
              <a:t>elektrikle</a:t>
            </a:r>
            <a:r>
              <a:rPr lang="en-US" sz="2000" dirty="0"/>
              <a:t> </a:t>
            </a:r>
            <a:r>
              <a:rPr lang="en-US" sz="2000" dirty="0" err="1"/>
              <a:t>çalışan</a:t>
            </a:r>
            <a:r>
              <a:rPr lang="en-US" sz="2000" dirty="0"/>
              <a:t> </a:t>
            </a:r>
            <a:r>
              <a:rPr lang="en-US" sz="2000" dirty="0" err="1"/>
              <a:t>bir</a:t>
            </a:r>
            <a:r>
              <a:rPr lang="en-US" sz="2000" dirty="0"/>
              <a:t> </a:t>
            </a:r>
            <a:r>
              <a:rPr lang="en-US" sz="2000" dirty="0" err="1"/>
              <a:t>elektroliz</a:t>
            </a:r>
            <a:r>
              <a:rPr lang="en-US" sz="2000" dirty="0"/>
              <a:t> </a:t>
            </a:r>
            <a:r>
              <a:rPr lang="en-US" sz="2000" dirty="0" err="1"/>
              <a:t>sürecine</a:t>
            </a:r>
            <a:r>
              <a:rPr lang="en-US" sz="2000" dirty="0"/>
              <a:t> </a:t>
            </a:r>
            <a:r>
              <a:rPr lang="en-US" sz="2000" dirty="0" err="1"/>
              <a:t>dayanır</a:t>
            </a:r>
            <a:r>
              <a:rPr lang="en-US" sz="2000" dirty="0"/>
              <a:t>.</a:t>
            </a:r>
          </a:p>
          <a:p>
            <a:pPr marL="285750" indent="-285750">
              <a:buFont typeface="Arial" panose="020B0604020202020204" pitchFamily="34" charset="0"/>
              <a:buChar char="•"/>
            </a:pPr>
            <a:r>
              <a:rPr lang="en-US" sz="2000" dirty="0"/>
              <a:t>Her </a:t>
            </a:r>
            <a:r>
              <a:rPr lang="en-US" sz="2000" dirty="0" err="1"/>
              <a:t>karbon</a:t>
            </a:r>
            <a:r>
              <a:rPr lang="en-US" sz="2000" dirty="0"/>
              <a:t> </a:t>
            </a:r>
            <a:r>
              <a:rPr lang="en-US" sz="2000" dirty="0" err="1"/>
              <a:t>ve</a:t>
            </a:r>
            <a:r>
              <a:rPr lang="en-US" sz="2000" dirty="0"/>
              <a:t> </a:t>
            </a:r>
            <a:r>
              <a:rPr lang="en-US" sz="2000" dirty="0" err="1"/>
              <a:t>elektrik</a:t>
            </a:r>
            <a:r>
              <a:rPr lang="en-US" sz="2000" dirty="0"/>
              <a:t> </a:t>
            </a:r>
            <a:r>
              <a:rPr lang="en-US" sz="2000" dirty="0" err="1"/>
              <a:t>RES'den</a:t>
            </a:r>
            <a:r>
              <a:rPr lang="en-US" sz="2000" dirty="0"/>
              <a:t> </a:t>
            </a:r>
            <a:r>
              <a:rPr lang="en-US" sz="2000" dirty="0" err="1"/>
              <a:t>üretildiğinde</a:t>
            </a:r>
            <a:r>
              <a:rPr lang="en-US" sz="2000" dirty="0"/>
              <a:t>, </a:t>
            </a:r>
            <a:r>
              <a:rPr lang="en-US" sz="2000" dirty="0" err="1"/>
              <a:t>bu</a:t>
            </a:r>
            <a:r>
              <a:rPr lang="en-US" sz="2000" dirty="0"/>
              <a:t> </a:t>
            </a:r>
            <a:r>
              <a:rPr lang="en-US" sz="2000" dirty="0" err="1"/>
              <a:t>yakıtlar</a:t>
            </a:r>
            <a:r>
              <a:rPr lang="en-US" sz="2000" dirty="0"/>
              <a:t> </a:t>
            </a:r>
            <a:r>
              <a:rPr lang="en-US" sz="2000" dirty="0" err="1"/>
              <a:t>yenilenebilir</a:t>
            </a:r>
            <a:r>
              <a:rPr lang="en-US" sz="2000" dirty="0"/>
              <a:t> </a:t>
            </a:r>
            <a:r>
              <a:rPr lang="en-US" sz="2000" dirty="0" err="1"/>
              <a:t>elektroyakıtlar</a:t>
            </a:r>
            <a:r>
              <a:rPr lang="en-US" sz="2000" dirty="0"/>
              <a:t> </a:t>
            </a:r>
            <a:r>
              <a:rPr lang="en-US" sz="2000" dirty="0" err="1"/>
              <a:t>olarak</a:t>
            </a:r>
            <a:r>
              <a:rPr lang="en-US" sz="2000" dirty="0"/>
              <a:t> </a:t>
            </a:r>
            <a:r>
              <a:rPr lang="en-US" sz="2000" dirty="0" err="1"/>
              <a:t>adlandırılabilir</a:t>
            </a:r>
            <a:r>
              <a:rPr lang="en-US" sz="2000" dirty="0"/>
              <a:t>.</a:t>
            </a:r>
          </a:p>
          <a:p>
            <a:pPr marL="285750" indent="-285750">
              <a:buFont typeface="Arial" panose="020B0604020202020204" pitchFamily="34" charset="0"/>
              <a:buChar char="•"/>
            </a:pPr>
            <a:r>
              <a:rPr lang="en-US" sz="2000" dirty="0" err="1"/>
              <a:t>Sentetik</a:t>
            </a:r>
            <a:r>
              <a:rPr lang="en-US" sz="2000" dirty="0"/>
              <a:t> </a:t>
            </a:r>
            <a:r>
              <a:rPr lang="en-US" sz="2000" dirty="0" err="1"/>
              <a:t>yakıtların</a:t>
            </a:r>
            <a:r>
              <a:rPr lang="en-US" sz="2000" dirty="0"/>
              <a:t> </a:t>
            </a:r>
            <a:r>
              <a:rPr lang="en-US" sz="2000" dirty="0" err="1"/>
              <a:t>tek</a:t>
            </a:r>
            <a:r>
              <a:rPr lang="en-US" sz="2000" dirty="0"/>
              <a:t> </a:t>
            </a:r>
            <a:r>
              <a:rPr lang="en-US" sz="2000" dirty="0" err="1"/>
              <a:t>yenilenebilir</a:t>
            </a:r>
            <a:r>
              <a:rPr lang="en-US" sz="2000" dirty="0"/>
              <a:t> </a:t>
            </a:r>
            <a:r>
              <a:rPr lang="en-US" sz="2000" dirty="0" err="1"/>
              <a:t>yolu</a:t>
            </a:r>
            <a:r>
              <a:rPr lang="en-US" sz="2000" dirty="0"/>
              <a:t> </a:t>
            </a:r>
            <a:r>
              <a:rPr lang="en-US" sz="2000" dirty="0" err="1"/>
              <a:t>biyokütle-likit</a:t>
            </a:r>
            <a:r>
              <a:rPr lang="en-US" sz="2000" dirty="0"/>
              <a:t> </a:t>
            </a:r>
            <a:r>
              <a:rPr lang="en-US" sz="2000" dirty="0" err="1"/>
              <a:t>işlemdir</a:t>
            </a:r>
            <a:r>
              <a:rPr lang="en-US" sz="2000" dirty="0"/>
              <a:t>.</a:t>
            </a:r>
          </a:p>
        </p:txBody>
      </p:sp>
      <p:sp>
        <p:nvSpPr>
          <p:cNvPr id="11" name="Text Placeholder 2">
            <a:extLst>
              <a:ext uri="{FF2B5EF4-FFF2-40B4-BE49-F238E27FC236}">
                <a16:creationId xmlns:a16="http://schemas.microsoft.com/office/drawing/2014/main" id="{8EA64237-E59B-49D8-95FD-2F7FBBA5CFCA}"/>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tr-TR" sz="2400" dirty="0">
                <a:solidFill>
                  <a:srgbClr val="6DA6D1"/>
                </a:solidFill>
                <a:latin typeface="Myriad Pro" panose="020B0503030403020204" pitchFamily="34" charset="0"/>
              </a:rPr>
              <a:t>Yakıt tiplerinin değerlendirmeleri</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1279773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5"/>
            <a:ext cx="11090260" cy="85374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911350"/>
            <a:ext cx="10491274" cy="2862322"/>
          </a:xfrm>
          <a:prstGeom prst="rect">
            <a:avLst/>
          </a:prstGeom>
        </p:spPr>
        <p:txBody>
          <a:bodyPr wrap="square">
            <a:spAutoFit/>
          </a:bodyPr>
          <a:lstStyle/>
          <a:p>
            <a:r>
              <a:rPr lang="en-US" sz="2000" b="1" u="sng" dirty="0" err="1"/>
              <a:t>Sentetik</a:t>
            </a:r>
            <a:r>
              <a:rPr lang="en-US" sz="2000" b="1" u="sng" dirty="0"/>
              <a:t> </a:t>
            </a:r>
            <a:r>
              <a:rPr lang="en-US" sz="2000" b="1" u="sng" dirty="0" err="1"/>
              <a:t>Yakıtlar</a:t>
            </a:r>
            <a:r>
              <a:rPr lang="en-US" sz="2000" b="1" u="sng" dirty="0"/>
              <a:t> </a:t>
            </a:r>
            <a:r>
              <a:rPr lang="en-US" sz="2000" b="1" u="sng" dirty="0" err="1"/>
              <a:t>ve</a:t>
            </a:r>
            <a:r>
              <a:rPr lang="en-US" sz="2000" b="1" u="sng" dirty="0"/>
              <a:t> </a:t>
            </a:r>
            <a:r>
              <a:rPr lang="en-US" sz="2000" b="1" u="sng" dirty="0" err="1"/>
              <a:t>Elektroyakıtlar</a:t>
            </a:r>
            <a:endParaRPr lang="en-US" sz="2000" u="sng" dirty="0"/>
          </a:p>
          <a:p>
            <a:r>
              <a:rPr lang="en-US" sz="2000" b="1" dirty="0" err="1"/>
              <a:t>Ekonomik</a:t>
            </a:r>
            <a:r>
              <a:rPr lang="en-US" sz="2000" b="1" dirty="0"/>
              <a:t> </a:t>
            </a:r>
            <a:r>
              <a:rPr lang="en-US" sz="2000" b="1" dirty="0" err="1"/>
              <a:t>Engeller</a:t>
            </a:r>
            <a:endParaRPr lang="en-US" sz="2000" dirty="0"/>
          </a:p>
          <a:p>
            <a:pPr marL="342900" indent="-342900">
              <a:buFont typeface="Arial" panose="020B0604020202020204" pitchFamily="34" charset="0"/>
              <a:buChar char="•"/>
            </a:pPr>
            <a:r>
              <a:rPr lang="en-US" sz="2000" dirty="0" err="1"/>
              <a:t>İsveç</a:t>
            </a:r>
            <a:r>
              <a:rPr lang="en-US" sz="2000" dirty="0"/>
              <a:t> </a:t>
            </a:r>
            <a:r>
              <a:rPr lang="en-US" sz="2000" dirty="0" err="1"/>
              <a:t>taşımacılık</a:t>
            </a:r>
            <a:r>
              <a:rPr lang="en-US" sz="2000" dirty="0"/>
              <a:t> </a:t>
            </a:r>
            <a:r>
              <a:rPr lang="en-US" sz="2000" dirty="0" err="1"/>
              <a:t>sektörü</a:t>
            </a:r>
            <a:r>
              <a:rPr lang="en-US" sz="2000" dirty="0"/>
              <a:t> </a:t>
            </a:r>
            <a:r>
              <a:rPr lang="en-US" sz="2000" dirty="0" err="1"/>
              <a:t>için</a:t>
            </a:r>
            <a:r>
              <a:rPr lang="en-US" sz="2000" dirty="0"/>
              <a:t> </a:t>
            </a:r>
            <a:r>
              <a:rPr lang="en-US" sz="2000" dirty="0" err="1"/>
              <a:t>elektrikten</a:t>
            </a:r>
            <a:r>
              <a:rPr lang="en-US" sz="2000" dirty="0"/>
              <a:t> </a:t>
            </a:r>
            <a:r>
              <a:rPr lang="en-US" sz="2000" dirty="0" err="1"/>
              <a:t>kaynaklanan</a:t>
            </a:r>
            <a:r>
              <a:rPr lang="en-US" sz="2000" dirty="0"/>
              <a:t> </a:t>
            </a:r>
            <a:r>
              <a:rPr lang="en-US" sz="2000" dirty="0" err="1"/>
              <a:t>enerji</a:t>
            </a:r>
            <a:r>
              <a:rPr lang="en-US" sz="2000" dirty="0"/>
              <a:t> </a:t>
            </a:r>
            <a:r>
              <a:rPr lang="en-US" sz="2000" dirty="0" err="1"/>
              <a:t>verimliliği</a:t>
            </a:r>
            <a:r>
              <a:rPr lang="en-US" sz="2000" dirty="0"/>
              <a:t>, </a:t>
            </a:r>
            <a:r>
              <a:rPr lang="en-US" sz="2000" dirty="0" err="1"/>
              <a:t>sentetik</a:t>
            </a:r>
            <a:r>
              <a:rPr lang="en-US" sz="2000" dirty="0"/>
              <a:t> </a:t>
            </a:r>
            <a:r>
              <a:rPr lang="en-US" sz="2000" dirty="0" err="1"/>
              <a:t>yakıtların</a:t>
            </a:r>
            <a:r>
              <a:rPr lang="en-US" sz="2000" dirty="0"/>
              <a:t> </a:t>
            </a:r>
            <a:r>
              <a:rPr lang="en-US" sz="2000" dirty="0" err="1"/>
              <a:t>farklı</a:t>
            </a:r>
            <a:r>
              <a:rPr lang="en-US" sz="2000" dirty="0"/>
              <a:t> </a:t>
            </a:r>
            <a:r>
              <a:rPr lang="en-US" sz="2000" dirty="0" err="1"/>
              <a:t>türleri</a:t>
            </a:r>
            <a:r>
              <a:rPr lang="en-US" sz="2000" dirty="0"/>
              <a:t> </a:t>
            </a:r>
            <a:r>
              <a:rPr lang="en-US" sz="2000" dirty="0" err="1"/>
              <a:t>için</a:t>
            </a:r>
            <a:r>
              <a:rPr lang="en-US" sz="2000" dirty="0"/>
              <a:t> </a:t>
            </a:r>
            <a:r>
              <a:rPr lang="en-US" sz="2000" dirty="0" err="1"/>
              <a:t>incelendi</a:t>
            </a:r>
            <a:r>
              <a:rPr lang="en-US" sz="2000" dirty="0"/>
              <a:t>.</a:t>
            </a:r>
          </a:p>
          <a:p>
            <a:pPr marL="342900" indent="-342900">
              <a:buFont typeface="Arial" panose="020B0604020202020204" pitchFamily="34" charset="0"/>
              <a:buChar char="•"/>
            </a:pPr>
            <a:r>
              <a:rPr lang="en-US" sz="2000" dirty="0" err="1"/>
              <a:t>Tahmini</a:t>
            </a:r>
            <a:r>
              <a:rPr lang="en-US" sz="2000" dirty="0"/>
              <a:t> </a:t>
            </a:r>
            <a:r>
              <a:rPr lang="en-US" sz="2000" dirty="0" err="1"/>
              <a:t>enerji</a:t>
            </a:r>
            <a:r>
              <a:rPr lang="en-US" sz="2000" dirty="0"/>
              <a:t> </a:t>
            </a:r>
            <a:r>
              <a:rPr lang="en-US" sz="2000" dirty="0" err="1"/>
              <a:t>verimliliği</a:t>
            </a:r>
            <a:r>
              <a:rPr lang="en-US" sz="2000" dirty="0"/>
              <a:t>, </a:t>
            </a:r>
            <a:r>
              <a:rPr lang="en-US" sz="2000" dirty="0" err="1"/>
              <a:t>hidrojen</a:t>
            </a:r>
            <a:r>
              <a:rPr lang="en-US" sz="2000" dirty="0"/>
              <a:t> </a:t>
            </a:r>
            <a:r>
              <a:rPr lang="en-US" sz="2000" dirty="0" err="1"/>
              <a:t>için</a:t>
            </a:r>
            <a:r>
              <a:rPr lang="en-US" sz="2000" dirty="0"/>
              <a:t> %25, </a:t>
            </a:r>
            <a:r>
              <a:rPr lang="en-US" sz="2000" dirty="0" err="1"/>
              <a:t>metan</a:t>
            </a:r>
            <a:r>
              <a:rPr lang="en-US" sz="2000" dirty="0"/>
              <a:t> </a:t>
            </a:r>
            <a:r>
              <a:rPr lang="en-US" sz="2000" dirty="0" err="1"/>
              <a:t>için</a:t>
            </a:r>
            <a:r>
              <a:rPr lang="en-US" sz="2000" dirty="0"/>
              <a:t> %14.3, </a:t>
            </a:r>
            <a:r>
              <a:rPr lang="en-US" sz="2000" dirty="0" err="1"/>
              <a:t>metanol</a:t>
            </a:r>
            <a:r>
              <a:rPr lang="en-US" sz="2000" dirty="0"/>
              <a:t> </a:t>
            </a:r>
            <a:r>
              <a:rPr lang="en-US" sz="2000" dirty="0" err="1"/>
              <a:t>için</a:t>
            </a:r>
            <a:r>
              <a:rPr lang="en-US" sz="2000" dirty="0"/>
              <a:t> %13.5 </a:t>
            </a:r>
            <a:r>
              <a:rPr lang="en-US" sz="2000" dirty="0" err="1"/>
              <a:t>ve</a:t>
            </a:r>
            <a:r>
              <a:rPr lang="en-US" sz="2000" dirty="0"/>
              <a:t> FT-</a:t>
            </a:r>
            <a:r>
              <a:rPr lang="en-US" sz="2000" dirty="0" err="1"/>
              <a:t>dizel</a:t>
            </a:r>
            <a:r>
              <a:rPr lang="en-US" sz="2000" dirty="0"/>
              <a:t> </a:t>
            </a:r>
            <a:r>
              <a:rPr lang="en-US" sz="2000" dirty="0" err="1"/>
              <a:t>için</a:t>
            </a:r>
            <a:r>
              <a:rPr lang="en-US" sz="2000" dirty="0"/>
              <a:t> %12.6 </a:t>
            </a:r>
            <a:r>
              <a:rPr lang="en-US" sz="2000" dirty="0" err="1"/>
              <a:t>olarak</a:t>
            </a:r>
            <a:r>
              <a:rPr lang="en-US" sz="2000" dirty="0"/>
              <a:t> </a:t>
            </a:r>
            <a:r>
              <a:rPr lang="en-US" sz="2000" dirty="0" err="1"/>
              <a:t>bulundu</a:t>
            </a:r>
            <a:r>
              <a:rPr lang="en-US" sz="2000" dirty="0"/>
              <a:t>.</a:t>
            </a:r>
          </a:p>
          <a:p>
            <a:pPr marL="342900" indent="-342900">
              <a:buFont typeface="Arial" panose="020B0604020202020204" pitchFamily="34" charset="0"/>
              <a:buChar char="•"/>
            </a:pPr>
            <a:r>
              <a:rPr lang="en-US" sz="2000" dirty="0"/>
              <a:t>FT-</a:t>
            </a:r>
            <a:r>
              <a:rPr lang="en-US" sz="2000" dirty="0" err="1"/>
              <a:t>dizel</a:t>
            </a:r>
            <a:r>
              <a:rPr lang="en-US" sz="2000" dirty="0"/>
              <a:t>, </a:t>
            </a:r>
            <a:r>
              <a:rPr lang="en-US" sz="2000" dirty="0" err="1"/>
              <a:t>en</a:t>
            </a:r>
            <a:r>
              <a:rPr lang="en-US" sz="2000" dirty="0"/>
              <a:t> </a:t>
            </a:r>
            <a:r>
              <a:rPr lang="en-US" sz="2000" dirty="0" err="1"/>
              <a:t>iyimser</a:t>
            </a:r>
            <a:r>
              <a:rPr lang="en-US" sz="2000" dirty="0"/>
              <a:t> </a:t>
            </a:r>
            <a:r>
              <a:rPr lang="en-US" sz="2000" dirty="0" err="1"/>
              <a:t>senaryoda</a:t>
            </a:r>
            <a:r>
              <a:rPr lang="en-US" sz="2000" dirty="0"/>
              <a:t> </a:t>
            </a:r>
            <a:r>
              <a:rPr lang="en-US" sz="2000" dirty="0" err="1"/>
              <a:t>piyasada</a:t>
            </a:r>
            <a:r>
              <a:rPr lang="en-US" sz="2000" dirty="0"/>
              <a:t> </a:t>
            </a:r>
            <a:r>
              <a:rPr lang="en-US" sz="2000" dirty="0" err="1"/>
              <a:t>rekabetçi</a:t>
            </a:r>
            <a:r>
              <a:rPr lang="en-US" sz="2000" dirty="0"/>
              <a:t> </a:t>
            </a:r>
            <a:r>
              <a:rPr lang="en-US" sz="2000" dirty="0" err="1"/>
              <a:t>olabilirken</a:t>
            </a:r>
            <a:r>
              <a:rPr lang="en-US" sz="2000" dirty="0"/>
              <a:t>, </a:t>
            </a:r>
            <a:r>
              <a:rPr lang="en-US" sz="2000" dirty="0" err="1"/>
              <a:t>diğer</a:t>
            </a:r>
            <a:r>
              <a:rPr lang="en-US" sz="2000" dirty="0"/>
              <a:t> </a:t>
            </a:r>
            <a:r>
              <a:rPr lang="en-US" sz="2000" dirty="0" err="1"/>
              <a:t>yakıtların</a:t>
            </a:r>
            <a:r>
              <a:rPr lang="en-US" sz="2000" dirty="0"/>
              <a:t> </a:t>
            </a:r>
            <a:r>
              <a:rPr lang="en-US" sz="2000" dirty="0" err="1"/>
              <a:t>rekabetçi</a:t>
            </a:r>
            <a:r>
              <a:rPr lang="en-US" sz="2000" dirty="0"/>
              <a:t> </a:t>
            </a:r>
            <a:r>
              <a:rPr lang="en-US" sz="2000" dirty="0" err="1"/>
              <a:t>olabilmesi</a:t>
            </a:r>
            <a:r>
              <a:rPr lang="en-US" sz="2000" dirty="0"/>
              <a:t> </a:t>
            </a:r>
            <a:r>
              <a:rPr lang="en-US" sz="2000" dirty="0" err="1"/>
              <a:t>için</a:t>
            </a:r>
            <a:r>
              <a:rPr lang="en-US" sz="2000" dirty="0"/>
              <a:t> </a:t>
            </a:r>
            <a:r>
              <a:rPr lang="en-US" sz="2000" dirty="0" err="1"/>
              <a:t>teknoloji</a:t>
            </a:r>
            <a:r>
              <a:rPr lang="en-US" sz="2000" dirty="0"/>
              <a:t> </a:t>
            </a:r>
            <a:r>
              <a:rPr lang="en-US" sz="2000" dirty="0" err="1"/>
              <a:t>ve</a:t>
            </a:r>
            <a:r>
              <a:rPr lang="en-US" sz="2000" dirty="0"/>
              <a:t> </a:t>
            </a:r>
            <a:r>
              <a:rPr lang="en-US" sz="2000" dirty="0" err="1"/>
              <a:t>işletme</a:t>
            </a:r>
            <a:r>
              <a:rPr lang="en-US" sz="2000" dirty="0"/>
              <a:t> </a:t>
            </a:r>
            <a:r>
              <a:rPr lang="en-US" sz="2000" dirty="0" err="1"/>
              <a:t>maliyetlerinin</a:t>
            </a:r>
            <a:r>
              <a:rPr lang="en-US" sz="2000" dirty="0"/>
              <a:t> </a:t>
            </a:r>
            <a:r>
              <a:rPr lang="en-US" sz="2000" dirty="0" err="1"/>
              <a:t>düşmesi</a:t>
            </a:r>
            <a:r>
              <a:rPr lang="en-US" sz="2000" dirty="0"/>
              <a:t> </a:t>
            </a:r>
            <a:r>
              <a:rPr lang="en-US" sz="2000" dirty="0" err="1"/>
              <a:t>veya</a:t>
            </a:r>
            <a:r>
              <a:rPr lang="en-US" sz="2000" dirty="0"/>
              <a:t> </a:t>
            </a:r>
            <a:r>
              <a:rPr lang="en-US" sz="2000" dirty="0" err="1"/>
              <a:t>fosil</a:t>
            </a:r>
            <a:r>
              <a:rPr lang="en-US" sz="2000" dirty="0"/>
              <a:t> </a:t>
            </a:r>
            <a:r>
              <a:rPr lang="en-US" sz="2000" dirty="0" err="1"/>
              <a:t>yakıt</a:t>
            </a:r>
            <a:r>
              <a:rPr lang="en-US" sz="2000" dirty="0"/>
              <a:t> </a:t>
            </a:r>
            <a:r>
              <a:rPr lang="en-US" sz="2000" dirty="0" err="1"/>
              <a:t>fiyatlarının</a:t>
            </a:r>
            <a:r>
              <a:rPr lang="en-US" sz="2000" dirty="0"/>
              <a:t> </a:t>
            </a:r>
            <a:r>
              <a:rPr lang="en-US" sz="2000" dirty="0" err="1"/>
              <a:t>önemli</a:t>
            </a:r>
            <a:r>
              <a:rPr lang="en-US" sz="2000" dirty="0"/>
              <a:t> </a:t>
            </a:r>
            <a:r>
              <a:rPr lang="en-US" sz="2000" dirty="0" err="1"/>
              <a:t>ölçüde</a:t>
            </a:r>
            <a:r>
              <a:rPr lang="en-US" sz="2000" dirty="0"/>
              <a:t> </a:t>
            </a:r>
            <a:r>
              <a:rPr lang="en-US" sz="2000" dirty="0" err="1"/>
              <a:t>yükselmesi</a:t>
            </a:r>
            <a:r>
              <a:rPr lang="en-US" sz="2000" dirty="0"/>
              <a:t> </a:t>
            </a:r>
            <a:r>
              <a:rPr lang="en-US" sz="2000" dirty="0" err="1"/>
              <a:t>gerekebilir</a:t>
            </a:r>
            <a:r>
              <a:rPr lang="en-US" sz="2000" dirty="0"/>
              <a:t>.</a:t>
            </a:r>
          </a:p>
        </p:txBody>
      </p:sp>
      <p:sp>
        <p:nvSpPr>
          <p:cNvPr id="11" name="Text Placeholder 2">
            <a:extLst>
              <a:ext uri="{FF2B5EF4-FFF2-40B4-BE49-F238E27FC236}">
                <a16:creationId xmlns:a16="http://schemas.microsoft.com/office/drawing/2014/main" id="{8EA64237-E59B-49D8-95FD-2F7FBBA5CFCA}"/>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tr-TR" sz="2400" dirty="0">
                <a:solidFill>
                  <a:srgbClr val="6DA6D1"/>
                </a:solidFill>
                <a:latin typeface="Myriad Pro" panose="020B0503030403020204" pitchFamily="34" charset="0"/>
              </a:rPr>
              <a:t>Yakıt tiplerinin değerlendirmeleri</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9875305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5"/>
            <a:ext cx="11090260" cy="85374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772851"/>
            <a:ext cx="10491274" cy="2862322"/>
          </a:xfrm>
          <a:prstGeom prst="rect">
            <a:avLst/>
          </a:prstGeom>
        </p:spPr>
        <p:txBody>
          <a:bodyPr wrap="square">
            <a:spAutoFit/>
          </a:bodyPr>
          <a:lstStyle/>
          <a:p>
            <a:r>
              <a:rPr lang="en-US" sz="2000" b="1" u="sng" dirty="0" err="1"/>
              <a:t>Sentetik</a:t>
            </a:r>
            <a:r>
              <a:rPr lang="en-US" sz="2000" b="1" u="sng" dirty="0"/>
              <a:t> </a:t>
            </a:r>
            <a:r>
              <a:rPr lang="en-US" sz="2000" b="1" u="sng" dirty="0" err="1"/>
              <a:t>Yakıtlar</a:t>
            </a:r>
            <a:r>
              <a:rPr lang="en-US" sz="2000" b="1" u="sng" dirty="0"/>
              <a:t> </a:t>
            </a:r>
            <a:r>
              <a:rPr lang="en-US" sz="2000" b="1" u="sng" dirty="0" err="1"/>
              <a:t>ve</a:t>
            </a:r>
            <a:r>
              <a:rPr lang="en-US" sz="2000" b="1" u="sng" dirty="0"/>
              <a:t> </a:t>
            </a:r>
            <a:r>
              <a:rPr lang="en-US" sz="2000" b="1" u="sng" dirty="0" err="1"/>
              <a:t>Elektroyakıtlar</a:t>
            </a:r>
            <a:endParaRPr lang="en-US" sz="2000" u="sng" dirty="0"/>
          </a:p>
          <a:p>
            <a:r>
              <a:rPr lang="en-US" sz="2000" b="1" dirty="0"/>
              <a:t>Teknik </a:t>
            </a:r>
            <a:r>
              <a:rPr lang="en-US" sz="2000" b="1" dirty="0" err="1"/>
              <a:t>ve</a:t>
            </a:r>
            <a:r>
              <a:rPr lang="en-US" sz="2000" b="1" dirty="0"/>
              <a:t> </a:t>
            </a:r>
            <a:r>
              <a:rPr lang="en-US" sz="2000" b="1" dirty="0" err="1"/>
              <a:t>Çevresel</a:t>
            </a:r>
            <a:r>
              <a:rPr lang="en-US" sz="2000" b="1" dirty="0"/>
              <a:t> </a:t>
            </a:r>
            <a:r>
              <a:rPr lang="en-US" sz="2000" b="1" dirty="0" err="1"/>
              <a:t>Engeller</a:t>
            </a:r>
            <a:endParaRPr lang="en-US" sz="2000" dirty="0"/>
          </a:p>
          <a:p>
            <a:pPr marL="342900" indent="-342900">
              <a:buFont typeface="Arial" panose="020B0604020202020204" pitchFamily="34" charset="0"/>
              <a:buChar char="•"/>
            </a:pPr>
            <a:r>
              <a:rPr lang="en-US" sz="2000" dirty="0" err="1"/>
              <a:t>Elektroyakıtların</a:t>
            </a:r>
            <a:r>
              <a:rPr lang="en-US" sz="2000" dirty="0"/>
              <a:t> </a:t>
            </a:r>
            <a:r>
              <a:rPr lang="en-US" sz="2000" dirty="0" err="1"/>
              <a:t>yenilenebilir</a:t>
            </a:r>
            <a:r>
              <a:rPr lang="en-US" sz="2000" dirty="0"/>
              <a:t> </a:t>
            </a:r>
            <a:r>
              <a:rPr lang="en-US" sz="2000" dirty="0" err="1"/>
              <a:t>enerjiden</a:t>
            </a:r>
            <a:r>
              <a:rPr lang="en-US" sz="2000" dirty="0"/>
              <a:t> </a:t>
            </a:r>
            <a:r>
              <a:rPr lang="en-US" sz="2000" dirty="0" err="1"/>
              <a:t>üretildiği</a:t>
            </a:r>
            <a:r>
              <a:rPr lang="en-US" sz="2000" dirty="0"/>
              <a:t> </a:t>
            </a:r>
            <a:r>
              <a:rPr lang="en-US" sz="2000" dirty="0" err="1"/>
              <a:t>durumlarda</a:t>
            </a:r>
            <a:r>
              <a:rPr lang="en-US" sz="2000" dirty="0"/>
              <a:t> </a:t>
            </a:r>
            <a:r>
              <a:rPr lang="en-US" sz="2000" dirty="0" err="1"/>
              <a:t>karşılaşılan</a:t>
            </a:r>
            <a:r>
              <a:rPr lang="en-US" sz="2000" dirty="0"/>
              <a:t> </a:t>
            </a:r>
            <a:r>
              <a:rPr lang="en-US" sz="2000" dirty="0" err="1"/>
              <a:t>ana</a:t>
            </a:r>
            <a:r>
              <a:rPr lang="en-US" sz="2000" dirty="0"/>
              <a:t> </a:t>
            </a:r>
            <a:r>
              <a:rPr lang="en-US" sz="2000" dirty="0" err="1"/>
              <a:t>zorluklar</a:t>
            </a:r>
            <a:r>
              <a:rPr lang="en-US" sz="2000" dirty="0"/>
              <a:t>, </a:t>
            </a:r>
            <a:r>
              <a:rPr lang="en-US" sz="2000" dirty="0" err="1"/>
              <a:t>yenilenebilir</a:t>
            </a:r>
            <a:r>
              <a:rPr lang="en-US" sz="2000" dirty="0"/>
              <a:t> </a:t>
            </a:r>
            <a:r>
              <a:rPr lang="en-US" sz="2000" dirty="0" err="1"/>
              <a:t>enerji</a:t>
            </a:r>
            <a:r>
              <a:rPr lang="en-US" sz="2000" dirty="0"/>
              <a:t> </a:t>
            </a:r>
            <a:r>
              <a:rPr lang="en-US" sz="2000" dirty="0" err="1"/>
              <a:t>kaynaklarının</a:t>
            </a:r>
            <a:r>
              <a:rPr lang="en-US" sz="2000" dirty="0"/>
              <a:t> </a:t>
            </a:r>
            <a:r>
              <a:rPr lang="en-US" sz="2000" dirty="0" err="1"/>
              <a:t>dalgalanması</a:t>
            </a:r>
            <a:r>
              <a:rPr lang="en-US" sz="2000" dirty="0"/>
              <a:t> </a:t>
            </a:r>
            <a:r>
              <a:rPr lang="en-US" sz="2000" dirty="0" err="1"/>
              <a:t>ve</a:t>
            </a:r>
            <a:r>
              <a:rPr lang="en-US" sz="2000" dirty="0"/>
              <a:t> </a:t>
            </a:r>
            <a:r>
              <a:rPr lang="en-US" sz="2000" dirty="0" err="1"/>
              <a:t>bu</a:t>
            </a:r>
            <a:r>
              <a:rPr lang="en-US" sz="2000" dirty="0"/>
              <a:t> </a:t>
            </a:r>
            <a:r>
              <a:rPr lang="en-US" sz="2000" dirty="0" err="1"/>
              <a:t>durumun</a:t>
            </a:r>
            <a:r>
              <a:rPr lang="en-US" sz="2000" dirty="0"/>
              <a:t> </a:t>
            </a:r>
            <a:r>
              <a:rPr lang="en-US" sz="2000" dirty="0" err="1"/>
              <a:t>elektrolizörün</a:t>
            </a:r>
            <a:r>
              <a:rPr lang="en-US" sz="2000" dirty="0"/>
              <a:t> </a:t>
            </a:r>
            <a:r>
              <a:rPr lang="en-US" sz="2000" dirty="0" err="1"/>
              <a:t>hızlı</a:t>
            </a:r>
            <a:r>
              <a:rPr lang="en-US" sz="2000" dirty="0"/>
              <a:t> </a:t>
            </a:r>
            <a:r>
              <a:rPr lang="en-US" sz="2000" dirty="0" err="1"/>
              <a:t>tepki</a:t>
            </a:r>
            <a:r>
              <a:rPr lang="en-US" sz="2000" dirty="0"/>
              <a:t> </a:t>
            </a:r>
            <a:r>
              <a:rPr lang="en-US" sz="2000" dirty="0" err="1"/>
              <a:t>süresi</a:t>
            </a:r>
            <a:r>
              <a:rPr lang="en-US" sz="2000" dirty="0"/>
              <a:t> </a:t>
            </a:r>
            <a:r>
              <a:rPr lang="en-US" sz="2000" dirty="0" err="1"/>
              <a:t>ve</a:t>
            </a:r>
            <a:r>
              <a:rPr lang="en-US" sz="2000" dirty="0"/>
              <a:t> </a:t>
            </a:r>
            <a:r>
              <a:rPr lang="en-US" sz="2000" dirty="0" err="1"/>
              <a:t>yüksek</a:t>
            </a:r>
            <a:r>
              <a:rPr lang="en-US" sz="2000" dirty="0"/>
              <a:t> </a:t>
            </a:r>
            <a:r>
              <a:rPr lang="en-US" sz="2000" dirty="0" err="1"/>
              <a:t>kurulu</a:t>
            </a:r>
            <a:r>
              <a:rPr lang="en-US" sz="2000" dirty="0"/>
              <a:t> </a:t>
            </a:r>
            <a:r>
              <a:rPr lang="en-US" sz="2000" dirty="0" err="1"/>
              <a:t>kapasiteler</a:t>
            </a:r>
            <a:r>
              <a:rPr lang="en-US" sz="2000" dirty="0"/>
              <a:t> </a:t>
            </a:r>
            <a:r>
              <a:rPr lang="en-US" sz="2000" dirty="0" err="1"/>
              <a:t>gerektirmesiyle</a:t>
            </a:r>
            <a:r>
              <a:rPr lang="en-US" sz="2000" dirty="0"/>
              <a:t> </a:t>
            </a:r>
            <a:r>
              <a:rPr lang="en-US" sz="2000" dirty="0" err="1"/>
              <a:t>ilgilidir</a:t>
            </a:r>
            <a:r>
              <a:rPr lang="en-US" sz="2000" dirty="0"/>
              <a:t>.</a:t>
            </a:r>
          </a:p>
          <a:p>
            <a:pPr marL="342900" indent="-342900">
              <a:buFont typeface="Arial" panose="020B0604020202020204" pitchFamily="34" charset="0"/>
              <a:buChar char="•"/>
            </a:pPr>
            <a:r>
              <a:rPr lang="en-US" sz="2000" dirty="0" err="1"/>
              <a:t>Yüksek</a:t>
            </a:r>
            <a:r>
              <a:rPr lang="en-US" sz="2000" dirty="0"/>
              <a:t> </a:t>
            </a:r>
            <a:r>
              <a:rPr lang="en-US" sz="2000" dirty="0" err="1"/>
              <a:t>elektrik</a:t>
            </a:r>
            <a:r>
              <a:rPr lang="en-US" sz="2000" dirty="0"/>
              <a:t> </a:t>
            </a:r>
            <a:r>
              <a:rPr lang="en-US" sz="2000" dirty="0" err="1"/>
              <a:t>fiyatları</a:t>
            </a:r>
            <a:r>
              <a:rPr lang="en-US" sz="2000" dirty="0"/>
              <a:t> </a:t>
            </a:r>
            <a:r>
              <a:rPr lang="en-US" sz="2000" dirty="0" err="1"/>
              <a:t>nedeniyle</a:t>
            </a:r>
            <a:r>
              <a:rPr lang="en-US" sz="2000" dirty="0"/>
              <a:t> </a:t>
            </a:r>
            <a:r>
              <a:rPr lang="en-US" sz="2000" dirty="0" err="1"/>
              <a:t>yüksek</a:t>
            </a:r>
            <a:r>
              <a:rPr lang="en-US" sz="2000" dirty="0"/>
              <a:t> </a:t>
            </a:r>
            <a:r>
              <a:rPr lang="en-US" sz="2000" dirty="0" err="1"/>
              <a:t>üretim</a:t>
            </a:r>
            <a:r>
              <a:rPr lang="en-US" sz="2000" dirty="0"/>
              <a:t> </a:t>
            </a:r>
            <a:r>
              <a:rPr lang="en-US" sz="2000" dirty="0" err="1"/>
              <a:t>maliyetleri</a:t>
            </a:r>
            <a:r>
              <a:rPr lang="en-US" sz="2000" dirty="0"/>
              <a:t> de </a:t>
            </a:r>
            <a:r>
              <a:rPr lang="en-US" sz="2000" dirty="0" err="1"/>
              <a:t>piyasa</a:t>
            </a:r>
            <a:r>
              <a:rPr lang="en-US" sz="2000" dirty="0"/>
              <a:t> </a:t>
            </a:r>
            <a:r>
              <a:rPr lang="en-US" sz="2000" dirty="0" err="1"/>
              <a:t>rekabetçi</a:t>
            </a:r>
            <a:r>
              <a:rPr lang="en-US" sz="2000" dirty="0"/>
              <a:t> </a:t>
            </a:r>
            <a:r>
              <a:rPr lang="en-US" sz="2000" dirty="0" err="1"/>
              <a:t>seviyeye</a:t>
            </a:r>
            <a:r>
              <a:rPr lang="en-US" sz="2000" dirty="0"/>
              <a:t> </a:t>
            </a:r>
            <a:r>
              <a:rPr lang="en-US" sz="2000" dirty="0" err="1"/>
              <a:t>ulaşmayı</a:t>
            </a:r>
            <a:r>
              <a:rPr lang="en-US" sz="2000" dirty="0"/>
              <a:t> </a:t>
            </a:r>
            <a:r>
              <a:rPr lang="en-US" sz="2000" dirty="0" err="1"/>
              <a:t>etkileyebilir</a:t>
            </a:r>
            <a:r>
              <a:rPr lang="en-US" sz="2000" dirty="0"/>
              <a:t>.</a:t>
            </a:r>
          </a:p>
          <a:p>
            <a:pPr marL="342900" indent="-342900">
              <a:buFont typeface="Arial" panose="020B0604020202020204" pitchFamily="34" charset="0"/>
              <a:buChar char="•"/>
            </a:pPr>
            <a:r>
              <a:rPr lang="en-US" sz="2000" dirty="0" err="1"/>
              <a:t>Sentetik</a:t>
            </a:r>
            <a:r>
              <a:rPr lang="en-US" sz="2000" dirty="0"/>
              <a:t> </a:t>
            </a:r>
            <a:r>
              <a:rPr lang="en-US" sz="2000" dirty="0" err="1"/>
              <a:t>ve</a:t>
            </a:r>
            <a:r>
              <a:rPr lang="en-US" sz="2000" dirty="0"/>
              <a:t> </a:t>
            </a:r>
            <a:r>
              <a:rPr lang="en-US" sz="2000" dirty="0" err="1"/>
              <a:t>elektroyakıtların</a:t>
            </a:r>
            <a:r>
              <a:rPr lang="en-US" sz="2000" dirty="0"/>
              <a:t> </a:t>
            </a:r>
            <a:r>
              <a:rPr lang="en-US" sz="2000" dirty="0" err="1"/>
              <a:t>atmosferik</a:t>
            </a:r>
            <a:r>
              <a:rPr lang="en-US" sz="2000" dirty="0"/>
              <a:t> </a:t>
            </a:r>
            <a:r>
              <a:rPr lang="en-US" sz="2000" dirty="0" err="1"/>
              <a:t>emisyonları</a:t>
            </a:r>
            <a:r>
              <a:rPr lang="en-US" sz="2000" dirty="0"/>
              <a:t>, </a:t>
            </a:r>
            <a:r>
              <a:rPr lang="en-US" sz="2000" dirty="0" err="1"/>
              <a:t>üretim</a:t>
            </a:r>
            <a:r>
              <a:rPr lang="en-US" sz="2000" dirty="0"/>
              <a:t> </a:t>
            </a:r>
            <a:r>
              <a:rPr lang="en-US" sz="2000" dirty="0" err="1"/>
              <a:t>için</a:t>
            </a:r>
            <a:r>
              <a:rPr lang="en-US" sz="2000" dirty="0"/>
              <a:t> </a:t>
            </a:r>
            <a:r>
              <a:rPr lang="en-US" sz="2000" dirty="0" err="1"/>
              <a:t>kullanılan</a:t>
            </a:r>
            <a:r>
              <a:rPr lang="en-US" sz="2000" dirty="0"/>
              <a:t> </a:t>
            </a:r>
            <a:r>
              <a:rPr lang="en-US" sz="2000" dirty="0" err="1"/>
              <a:t>kaynak</a:t>
            </a:r>
            <a:r>
              <a:rPr lang="en-US" sz="2000" dirty="0"/>
              <a:t> </a:t>
            </a:r>
            <a:r>
              <a:rPr lang="en-US" sz="2000" dirty="0" err="1"/>
              <a:t>girdisine</a:t>
            </a:r>
            <a:r>
              <a:rPr lang="en-US" sz="2000" dirty="0"/>
              <a:t> </a:t>
            </a:r>
            <a:r>
              <a:rPr lang="en-US" sz="2000" dirty="0" err="1"/>
              <a:t>ve</a:t>
            </a:r>
            <a:r>
              <a:rPr lang="en-US" sz="2000" dirty="0"/>
              <a:t> </a:t>
            </a:r>
            <a:r>
              <a:rPr lang="en-US" sz="2000" dirty="0" err="1"/>
              <a:t>üretim</a:t>
            </a:r>
            <a:r>
              <a:rPr lang="en-US" sz="2000" dirty="0"/>
              <a:t> </a:t>
            </a:r>
            <a:r>
              <a:rPr lang="en-US" sz="2000" dirty="0" err="1"/>
              <a:t>sürecine</a:t>
            </a:r>
            <a:r>
              <a:rPr lang="en-US" sz="2000" dirty="0"/>
              <a:t> </a:t>
            </a:r>
            <a:r>
              <a:rPr lang="en-US" sz="2000" dirty="0" err="1"/>
              <a:t>bağlı</a:t>
            </a:r>
            <a:r>
              <a:rPr lang="en-US" sz="2000" dirty="0"/>
              <a:t> </a:t>
            </a:r>
            <a:r>
              <a:rPr lang="en-US" sz="2000" dirty="0" err="1"/>
              <a:t>olarak</a:t>
            </a:r>
            <a:r>
              <a:rPr lang="en-US" sz="2000" dirty="0"/>
              <a:t> </a:t>
            </a:r>
            <a:r>
              <a:rPr lang="en-US" sz="2000" dirty="0" err="1"/>
              <a:t>değişiklik</a:t>
            </a:r>
            <a:r>
              <a:rPr lang="en-US" sz="2000" dirty="0"/>
              <a:t> </a:t>
            </a:r>
            <a:r>
              <a:rPr lang="en-US" sz="2000" dirty="0" err="1"/>
              <a:t>gösterir</a:t>
            </a:r>
            <a:r>
              <a:rPr lang="en-US" sz="2000" dirty="0"/>
              <a:t>.</a:t>
            </a:r>
          </a:p>
        </p:txBody>
      </p:sp>
      <p:sp>
        <p:nvSpPr>
          <p:cNvPr id="11" name="Text Placeholder 2">
            <a:extLst>
              <a:ext uri="{FF2B5EF4-FFF2-40B4-BE49-F238E27FC236}">
                <a16:creationId xmlns:a16="http://schemas.microsoft.com/office/drawing/2014/main" id="{8EA64237-E59B-49D8-95FD-2F7FBBA5CFCA}"/>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tr-TR" sz="2400" dirty="0">
                <a:solidFill>
                  <a:srgbClr val="6DA6D1"/>
                </a:solidFill>
                <a:latin typeface="Myriad Pro" panose="020B0503030403020204" pitchFamily="34" charset="0"/>
              </a:rPr>
              <a:t>Yakıt tiplerinin değerlendirmeleri</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42382571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5"/>
            <a:ext cx="11090260" cy="85374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911350"/>
            <a:ext cx="10491274" cy="3170099"/>
          </a:xfrm>
          <a:prstGeom prst="rect">
            <a:avLst/>
          </a:prstGeom>
        </p:spPr>
        <p:txBody>
          <a:bodyPr wrap="square">
            <a:spAutoFit/>
          </a:bodyPr>
          <a:lstStyle/>
          <a:p>
            <a:r>
              <a:rPr lang="en-US" sz="2000" b="1" u="sng" dirty="0" err="1"/>
              <a:t>Hidrojen</a:t>
            </a:r>
            <a:endParaRPr lang="tr-TR" sz="2000" b="1" u="sng" dirty="0"/>
          </a:p>
          <a:p>
            <a:r>
              <a:rPr lang="en-US" sz="2000" b="1" dirty="0" err="1"/>
              <a:t>Ekonomik</a:t>
            </a:r>
            <a:r>
              <a:rPr lang="en-US" sz="2000" b="1" dirty="0"/>
              <a:t> </a:t>
            </a:r>
            <a:r>
              <a:rPr lang="en-US" sz="2000" b="1" dirty="0" err="1"/>
              <a:t>Engeller</a:t>
            </a:r>
            <a:endParaRPr lang="en-US" sz="2000" dirty="0"/>
          </a:p>
          <a:p>
            <a:pPr marL="342900" indent="-342900">
              <a:buFont typeface="Arial" panose="020B0604020202020204" pitchFamily="34" charset="0"/>
              <a:buChar char="•"/>
            </a:pPr>
            <a:r>
              <a:rPr lang="en-US" sz="2000" dirty="0" err="1"/>
              <a:t>Küresel</a:t>
            </a:r>
            <a:r>
              <a:rPr lang="en-US" sz="2000" dirty="0"/>
              <a:t> </a:t>
            </a:r>
            <a:r>
              <a:rPr lang="en-US" sz="2000" dirty="0" err="1"/>
              <a:t>hidrojen</a:t>
            </a:r>
            <a:r>
              <a:rPr lang="en-US" sz="2000" dirty="0"/>
              <a:t> </a:t>
            </a:r>
            <a:r>
              <a:rPr lang="en-US" sz="2000" dirty="0" err="1"/>
              <a:t>pazarı</a:t>
            </a:r>
            <a:r>
              <a:rPr lang="en-US" sz="2000" dirty="0"/>
              <a:t> </a:t>
            </a:r>
            <a:r>
              <a:rPr lang="en-US" sz="2000" dirty="0" err="1"/>
              <a:t>şu</a:t>
            </a:r>
            <a:r>
              <a:rPr lang="en-US" sz="2000" dirty="0"/>
              <a:t> </a:t>
            </a:r>
            <a:r>
              <a:rPr lang="en-US" sz="2000" dirty="0" err="1"/>
              <a:t>anda</a:t>
            </a:r>
            <a:r>
              <a:rPr lang="en-US" sz="2000" dirty="0"/>
              <a:t> </a:t>
            </a:r>
            <a:r>
              <a:rPr lang="en-US" sz="2000" dirty="0" err="1"/>
              <a:t>yıllık</a:t>
            </a:r>
            <a:r>
              <a:rPr lang="en-US" sz="2000" dirty="0"/>
              <a:t> </a:t>
            </a:r>
            <a:r>
              <a:rPr lang="en-US" sz="2000" dirty="0" err="1"/>
              <a:t>yaklaşık</a:t>
            </a:r>
            <a:r>
              <a:rPr lang="en-US" sz="2000" dirty="0"/>
              <a:t> 420–500 </a:t>
            </a:r>
            <a:r>
              <a:rPr lang="en-US" sz="2000" dirty="0" err="1"/>
              <a:t>milyar</a:t>
            </a:r>
            <a:r>
              <a:rPr lang="en-US" sz="2000" dirty="0"/>
              <a:t> </a:t>
            </a:r>
            <a:r>
              <a:rPr lang="en-US" sz="2000" dirty="0" err="1"/>
              <a:t>dolar</a:t>
            </a:r>
            <a:r>
              <a:rPr lang="en-US" sz="2000" dirty="0"/>
              <a:t> </a:t>
            </a:r>
            <a:r>
              <a:rPr lang="en-US" sz="2000" dirty="0" err="1"/>
              <a:t>arasında</a:t>
            </a:r>
            <a:r>
              <a:rPr lang="en-US" sz="2000" dirty="0"/>
              <a:t> </a:t>
            </a:r>
            <a:r>
              <a:rPr lang="en-US" sz="2000" dirty="0" err="1"/>
              <a:t>değerlendiriliyor</a:t>
            </a:r>
            <a:r>
              <a:rPr lang="en-US" sz="2000" dirty="0"/>
              <a:t> </a:t>
            </a:r>
            <a:r>
              <a:rPr lang="en-US" sz="2000" dirty="0" err="1"/>
              <a:t>ve</a:t>
            </a:r>
            <a:r>
              <a:rPr lang="en-US" sz="2000" dirty="0"/>
              <a:t> %20'lik </a:t>
            </a:r>
            <a:r>
              <a:rPr lang="en-US" sz="2000" dirty="0" err="1"/>
              <a:t>bir</a:t>
            </a:r>
            <a:r>
              <a:rPr lang="en-US" sz="2000" dirty="0"/>
              <a:t> </a:t>
            </a:r>
            <a:r>
              <a:rPr lang="en-US" sz="2000" dirty="0" err="1"/>
              <a:t>yıllık</a:t>
            </a:r>
            <a:r>
              <a:rPr lang="en-US" sz="2000" dirty="0"/>
              <a:t> </a:t>
            </a:r>
            <a:r>
              <a:rPr lang="en-US" sz="2000" dirty="0" err="1"/>
              <a:t>büyüme</a:t>
            </a:r>
            <a:r>
              <a:rPr lang="en-US" sz="2000" dirty="0"/>
              <a:t> </a:t>
            </a:r>
            <a:r>
              <a:rPr lang="en-US" sz="2000" dirty="0" err="1"/>
              <a:t>oranına</a:t>
            </a:r>
            <a:r>
              <a:rPr lang="en-US" sz="2000" dirty="0"/>
              <a:t> </a:t>
            </a:r>
            <a:r>
              <a:rPr lang="en-US" sz="2000" dirty="0" err="1"/>
              <a:t>sahip</a:t>
            </a:r>
            <a:r>
              <a:rPr lang="en-US" sz="2000" dirty="0"/>
              <a:t>.</a:t>
            </a:r>
          </a:p>
          <a:p>
            <a:pPr marL="342900" indent="-342900">
              <a:buFont typeface="Arial" panose="020B0604020202020204" pitchFamily="34" charset="0"/>
              <a:buChar char="•"/>
            </a:pPr>
            <a:r>
              <a:rPr lang="en-US" sz="2000" dirty="0" err="1"/>
              <a:t>Ancak</a:t>
            </a:r>
            <a:r>
              <a:rPr lang="en-US" sz="2000" dirty="0"/>
              <a:t> </a:t>
            </a:r>
            <a:r>
              <a:rPr lang="en-US" sz="2000" dirty="0" err="1"/>
              <a:t>bu</a:t>
            </a:r>
            <a:r>
              <a:rPr lang="en-US" sz="2000" dirty="0"/>
              <a:t> </a:t>
            </a:r>
            <a:r>
              <a:rPr lang="en-US" sz="2000" dirty="0" err="1"/>
              <a:t>pazar</a:t>
            </a:r>
            <a:r>
              <a:rPr lang="en-US" sz="2000" dirty="0"/>
              <a:t> </a:t>
            </a:r>
            <a:r>
              <a:rPr lang="en-US" sz="2000" dirty="0" err="1"/>
              <a:t>genellikle</a:t>
            </a:r>
            <a:r>
              <a:rPr lang="en-US" sz="2000" dirty="0"/>
              <a:t> </a:t>
            </a:r>
            <a:r>
              <a:rPr lang="en-US" sz="2000" dirty="0" err="1"/>
              <a:t>petrokimya</a:t>
            </a:r>
            <a:r>
              <a:rPr lang="en-US" sz="2000" dirty="0"/>
              <a:t> </a:t>
            </a:r>
            <a:r>
              <a:rPr lang="en-US" sz="2000" dirty="0" err="1"/>
              <a:t>endüstrisine</a:t>
            </a:r>
            <a:r>
              <a:rPr lang="en-US" sz="2000" dirty="0"/>
              <a:t> </a:t>
            </a:r>
            <a:r>
              <a:rPr lang="en-US" sz="2000" dirty="0" err="1"/>
              <a:t>odaklanmış</a:t>
            </a:r>
            <a:r>
              <a:rPr lang="en-US" sz="2000" dirty="0"/>
              <a:t> </a:t>
            </a:r>
            <a:r>
              <a:rPr lang="en-US" sz="2000" dirty="0" err="1"/>
              <a:t>durumda</a:t>
            </a:r>
            <a:r>
              <a:rPr lang="en-US" sz="2000" dirty="0"/>
              <a:t>; </a:t>
            </a:r>
            <a:r>
              <a:rPr lang="en-US" sz="2000" dirty="0" err="1"/>
              <a:t>yılda</a:t>
            </a:r>
            <a:r>
              <a:rPr lang="en-US" sz="2000" dirty="0"/>
              <a:t> 107 </a:t>
            </a:r>
            <a:r>
              <a:rPr lang="en-US" sz="2000" dirty="0" err="1"/>
              <a:t>milyar</a:t>
            </a:r>
            <a:r>
              <a:rPr lang="en-US" sz="2000" dirty="0"/>
              <a:t> </a:t>
            </a:r>
            <a:r>
              <a:rPr lang="en-US" sz="2000" dirty="0" err="1"/>
              <a:t>dolar</a:t>
            </a:r>
            <a:r>
              <a:rPr lang="en-US" sz="2000" dirty="0"/>
              <a:t> </a:t>
            </a:r>
            <a:r>
              <a:rPr lang="en-US" sz="2000" dirty="0" err="1"/>
              <a:t>hidrojen</a:t>
            </a:r>
            <a:r>
              <a:rPr lang="en-US" sz="2000" dirty="0"/>
              <a:t> </a:t>
            </a:r>
            <a:r>
              <a:rPr lang="en-US" sz="2000" dirty="0" err="1"/>
              <a:t>üretimi</a:t>
            </a:r>
            <a:r>
              <a:rPr lang="en-US" sz="2000" dirty="0"/>
              <a:t> </a:t>
            </a:r>
            <a:r>
              <a:rPr lang="en-US" sz="2000" dirty="0" err="1"/>
              <a:t>için</a:t>
            </a:r>
            <a:r>
              <a:rPr lang="en-US" sz="2000" dirty="0"/>
              <a:t> </a:t>
            </a:r>
            <a:r>
              <a:rPr lang="en-US" sz="2000" dirty="0" err="1"/>
              <a:t>harcanıyor</a:t>
            </a:r>
            <a:r>
              <a:rPr lang="en-US" sz="2000" dirty="0"/>
              <a:t>.</a:t>
            </a:r>
          </a:p>
          <a:p>
            <a:pPr marL="342900" indent="-342900">
              <a:buFont typeface="Arial" panose="020B0604020202020204" pitchFamily="34" charset="0"/>
              <a:buChar char="•"/>
            </a:pPr>
            <a:r>
              <a:rPr lang="en-US" sz="2000" dirty="0" err="1"/>
              <a:t>Hidrojenin</a:t>
            </a:r>
            <a:r>
              <a:rPr lang="en-US" sz="2000" dirty="0"/>
              <a:t> </a:t>
            </a:r>
            <a:r>
              <a:rPr lang="en-US" sz="2000" dirty="0" err="1"/>
              <a:t>geniş</a:t>
            </a:r>
            <a:r>
              <a:rPr lang="en-US" sz="2000" dirty="0"/>
              <a:t> </a:t>
            </a:r>
            <a:r>
              <a:rPr lang="en-US" sz="2000" dirty="0" err="1"/>
              <a:t>çapta</a:t>
            </a:r>
            <a:r>
              <a:rPr lang="en-US" sz="2000" dirty="0"/>
              <a:t> </a:t>
            </a:r>
            <a:r>
              <a:rPr lang="en-US" sz="2000" dirty="0" err="1"/>
              <a:t>kullanılabilir</a:t>
            </a:r>
            <a:r>
              <a:rPr lang="en-US" sz="2000" dirty="0"/>
              <a:t> hale </a:t>
            </a:r>
            <a:r>
              <a:rPr lang="en-US" sz="2000" dirty="0" err="1"/>
              <a:t>getirilmesi</a:t>
            </a:r>
            <a:r>
              <a:rPr lang="en-US" sz="2000" dirty="0"/>
              <a:t> </a:t>
            </a:r>
            <a:r>
              <a:rPr lang="en-US" sz="2000" dirty="0" err="1"/>
              <a:t>için</a:t>
            </a:r>
            <a:r>
              <a:rPr lang="en-US" sz="2000" dirty="0"/>
              <a:t> </a:t>
            </a:r>
            <a:r>
              <a:rPr lang="en-US" sz="2000" dirty="0" err="1"/>
              <a:t>üretim</a:t>
            </a:r>
            <a:r>
              <a:rPr lang="en-US" sz="2000" dirty="0"/>
              <a:t> </a:t>
            </a:r>
            <a:r>
              <a:rPr lang="en-US" sz="2000" dirty="0" err="1"/>
              <a:t>maliyetlerinin</a:t>
            </a:r>
            <a:r>
              <a:rPr lang="en-US" sz="2000" dirty="0"/>
              <a:t> </a:t>
            </a:r>
            <a:r>
              <a:rPr lang="en-US" sz="2000" dirty="0" err="1"/>
              <a:t>rekabetçi</a:t>
            </a:r>
            <a:r>
              <a:rPr lang="en-US" sz="2000" dirty="0"/>
              <a:t> hale </a:t>
            </a:r>
            <a:r>
              <a:rPr lang="en-US" sz="2000" dirty="0" err="1"/>
              <a:t>getirilmesi</a:t>
            </a:r>
            <a:r>
              <a:rPr lang="en-US" sz="2000" dirty="0"/>
              <a:t> </a:t>
            </a:r>
            <a:r>
              <a:rPr lang="en-US" sz="2000" dirty="0" err="1"/>
              <a:t>gerekiyor</a:t>
            </a:r>
            <a:r>
              <a:rPr lang="en-US" sz="2000" dirty="0"/>
              <a:t>.</a:t>
            </a:r>
          </a:p>
          <a:p>
            <a:pPr marL="342900" indent="-342900">
              <a:buFont typeface="Arial" panose="020B0604020202020204" pitchFamily="34" charset="0"/>
              <a:buChar char="•"/>
            </a:pPr>
            <a:r>
              <a:rPr lang="en-US" sz="2000" dirty="0" err="1"/>
              <a:t>Yeni</a:t>
            </a:r>
            <a:r>
              <a:rPr lang="en-US" sz="2000" dirty="0"/>
              <a:t> </a:t>
            </a:r>
            <a:r>
              <a:rPr lang="en-US" sz="2000" dirty="0" err="1"/>
              <a:t>altyapı</a:t>
            </a:r>
            <a:r>
              <a:rPr lang="en-US" sz="2000" dirty="0"/>
              <a:t> </a:t>
            </a:r>
            <a:r>
              <a:rPr lang="en-US" sz="2000" dirty="0" err="1"/>
              <a:t>için</a:t>
            </a:r>
            <a:r>
              <a:rPr lang="en-US" sz="2000" dirty="0"/>
              <a:t> </a:t>
            </a:r>
            <a:r>
              <a:rPr lang="en-US" sz="2000" dirty="0" err="1"/>
              <a:t>yüksek</a:t>
            </a:r>
            <a:r>
              <a:rPr lang="en-US" sz="2000" dirty="0"/>
              <a:t> </a:t>
            </a:r>
            <a:r>
              <a:rPr lang="en-US" sz="2000" dirty="0" err="1"/>
              <a:t>yatırım</a:t>
            </a:r>
            <a:r>
              <a:rPr lang="en-US" sz="2000" dirty="0"/>
              <a:t> </a:t>
            </a:r>
            <a:r>
              <a:rPr lang="en-US" sz="2000" dirty="0" err="1"/>
              <a:t>maliyetleri</a:t>
            </a:r>
            <a:r>
              <a:rPr lang="en-US" sz="2000" dirty="0"/>
              <a:t> </a:t>
            </a:r>
            <a:r>
              <a:rPr lang="en-US" sz="2000" dirty="0" err="1"/>
              <a:t>bir</a:t>
            </a:r>
            <a:r>
              <a:rPr lang="en-US" sz="2000" dirty="0"/>
              <a:t> </a:t>
            </a:r>
            <a:r>
              <a:rPr lang="en-US" sz="2000" dirty="0" err="1"/>
              <a:t>engel</a:t>
            </a:r>
            <a:r>
              <a:rPr lang="en-US" sz="2000" dirty="0"/>
              <a:t> </a:t>
            </a:r>
            <a:r>
              <a:rPr lang="en-US" sz="2000" dirty="0" err="1"/>
              <a:t>oluşturuyor</a:t>
            </a:r>
            <a:r>
              <a:rPr lang="en-US" sz="2000" dirty="0"/>
              <a:t>, </a:t>
            </a:r>
            <a:r>
              <a:rPr lang="en-US" sz="2000" dirty="0" err="1"/>
              <a:t>özellikle</a:t>
            </a:r>
            <a:r>
              <a:rPr lang="en-US" sz="2000" dirty="0"/>
              <a:t> de </a:t>
            </a:r>
            <a:r>
              <a:rPr lang="en-US" sz="2000" dirty="0" err="1"/>
              <a:t>hidrojenin</a:t>
            </a:r>
            <a:r>
              <a:rPr lang="en-US" sz="2000" dirty="0"/>
              <a:t> </a:t>
            </a:r>
            <a:r>
              <a:rPr lang="en-US" sz="2000" dirty="0" err="1"/>
              <a:t>sürdürülebilir</a:t>
            </a:r>
            <a:r>
              <a:rPr lang="en-US" sz="2000" dirty="0"/>
              <a:t> </a:t>
            </a:r>
            <a:r>
              <a:rPr lang="en-US" sz="2000" dirty="0" err="1"/>
              <a:t>yollarının</a:t>
            </a:r>
            <a:r>
              <a:rPr lang="en-US" sz="2000" dirty="0"/>
              <a:t> </a:t>
            </a:r>
            <a:r>
              <a:rPr lang="en-US" sz="2000" dirty="0" err="1"/>
              <a:t>gelecekte</a:t>
            </a:r>
            <a:r>
              <a:rPr lang="en-US" sz="2000" dirty="0"/>
              <a:t> </a:t>
            </a:r>
            <a:r>
              <a:rPr lang="en-US" sz="2000" dirty="0" err="1"/>
              <a:t>çok</a:t>
            </a:r>
            <a:r>
              <a:rPr lang="en-US" sz="2000" dirty="0"/>
              <a:t> </a:t>
            </a:r>
            <a:r>
              <a:rPr lang="en-US" sz="2000" dirty="0" err="1"/>
              <a:t>pahalı</a:t>
            </a:r>
            <a:r>
              <a:rPr lang="en-US" sz="2000" dirty="0"/>
              <a:t> </a:t>
            </a:r>
            <a:r>
              <a:rPr lang="en-US" sz="2000" dirty="0" err="1"/>
              <a:t>olması</a:t>
            </a:r>
            <a:r>
              <a:rPr lang="en-US" sz="2000" dirty="0"/>
              <a:t> </a:t>
            </a:r>
            <a:r>
              <a:rPr lang="en-US" sz="2000" dirty="0" err="1"/>
              <a:t>durumunda</a:t>
            </a:r>
            <a:r>
              <a:rPr lang="en-US" sz="2000" dirty="0"/>
              <a:t>.</a:t>
            </a:r>
          </a:p>
        </p:txBody>
      </p:sp>
      <p:sp>
        <p:nvSpPr>
          <p:cNvPr id="11" name="Text Placeholder 2">
            <a:extLst>
              <a:ext uri="{FF2B5EF4-FFF2-40B4-BE49-F238E27FC236}">
                <a16:creationId xmlns:a16="http://schemas.microsoft.com/office/drawing/2014/main" id="{8EA64237-E59B-49D8-95FD-2F7FBBA5CFCA}"/>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tr-TR" sz="2400" dirty="0">
                <a:solidFill>
                  <a:srgbClr val="6DA6D1"/>
                </a:solidFill>
                <a:latin typeface="Myriad Pro" panose="020B0503030403020204" pitchFamily="34" charset="0"/>
              </a:rPr>
              <a:t>Yakıt tiplerinin değerlendirmeleri</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34463454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5"/>
            <a:ext cx="11090260" cy="85374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911350"/>
            <a:ext cx="10491274" cy="2554545"/>
          </a:xfrm>
          <a:prstGeom prst="rect">
            <a:avLst/>
          </a:prstGeom>
        </p:spPr>
        <p:txBody>
          <a:bodyPr wrap="square">
            <a:spAutoFit/>
          </a:bodyPr>
          <a:lstStyle/>
          <a:p>
            <a:r>
              <a:rPr lang="en-US" sz="2000" b="1" u="sng" dirty="0" err="1"/>
              <a:t>Hidrojen</a:t>
            </a:r>
            <a:r>
              <a:rPr lang="en-US" sz="2000" b="1" u="sng" dirty="0"/>
              <a:t> </a:t>
            </a:r>
            <a:endParaRPr lang="tr-TR" sz="2000" b="1" u="sng" dirty="0"/>
          </a:p>
          <a:p>
            <a:r>
              <a:rPr lang="en-US" sz="2000" b="1" dirty="0" err="1"/>
              <a:t>Altyapı</a:t>
            </a:r>
            <a:r>
              <a:rPr lang="en-US" sz="2000" b="1" dirty="0"/>
              <a:t> </a:t>
            </a:r>
            <a:r>
              <a:rPr lang="en-US" sz="2000" b="1" dirty="0" err="1"/>
              <a:t>Engelleri</a:t>
            </a:r>
            <a:endParaRPr lang="en-US" sz="2000" dirty="0"/>
          </a:p>
          <a:p>
            <a:pPr marL="342900" indent="-342900">
              <a:buFont typeface="Arial" panose="020B0604020202020204" pitchFamily="34" charset="0"/>
              <a:buChar char="•"/>
            </a:pPr>
            <a:r>
              <a:rPr lang="en-US" sz="2000" dirty="0" err="1"/>
              <a:t>Hidrojen</a:t>
            </a:r>
            <a:r>
              <a:rPr lang="en-US" sz="2000" dirty="0"/>
              <a:t> </a:t>
            </a:r>
            <a:r>
              <a:rPr lang="en-US" sz="2000" dirty="0" err="1"/>
              <a:t>yakıtlı</a:t>
            </a:r>
            <a:r>
              <a:rPr lang="en-US" sz="2000" dirty="0"/>
              <a:t> </a:t>
            </a:r>
            <a:r>
              <a:rPr lang="en-US" sz="2000" dirty="0" err="1"/>
              <a:t>hücreli</a:t>
            </a:r>
            <a:r>
              <a:rPr lang="en-US" sz="2000" dirty="0"/>
              <a:t> </a:t>
            </a:r>
            <a:r>
              <a:rPr lang="en-US" sz="2000" dirty="0" err="1"/>
              <a:t>araçları</a:t>
            </a:r>
            <a:r>
              <a:rPr lang="en-US" sz="2000" dirty="0"/>
              <a:t> (FCV) </a:t>
            </a:r>
            <a:r>
              <a:rPr lang="en-US" sz="2000" dirty="0" err="1"/>
              <a:t>taşımacılık</a:t>
            </a:r>
            <a:r>
              <a:rPr lang="en-US" sz="2000" dirty="0"/>
              <a:t> </a:t>
            </a:r>
            <a:r>
              <a:rPr lang="en-US" sz="2000" dirty="0" err="1"/>
              <a:t>sektörüne</a:t>
            </a:r>
            <a:r>
              <a:rPr lang="en-US" sz="2000" dirty="0"/>
              <a:t> </a:t>
            </a:r>
            <a:r>
              <a:rPr lang="en-US" sz="2000" dirty="0" err="1"/>
              <a:t>tanıtmak</a:t>
            </a:r>
            <a:r>
              <a:rPr lang="en-US" sz="2000" dirty="0"/>
              <a:t> </a:t>
            </a:r>
            <a:r>
              <a:rPr lang="en-US" sz="2000" dirty="0" err="1"/>
              <a:t>çeşitli</a:t>
            </a:r>
            <a:r>
              <a:rPr lang="en-US" sz="2000" dirty="0"/>
              <a:t> </a:t>
            </a:r>
            <a:r>
              <a:rPr lang="en-US" sz="2000" dirty="0" err="1"/>
              <a:t>teknik</a:t>
            </a:r>
            <a:r>
              <a:rPr lang="en-US" sz="2000" dirty="0"/>
              <a:t> </a:t>
            </a:r>
            <a:r>
              <a:rPr lang="en-US" sz="2000" dirty="0" err="1"/>
              <a:t>ve</a:t>
            </a:r>
            <a:r>
              <a:rPr lang="en-US" sz="2000" dirty="0"/>
              <a:t> </a:t>
            </a:r>
            <a:r>
              <a:rPr lang="en-US" sz="2000" dirty="0" err="1"/>
              <a:t>teknik</a:t>
            </a:r>
            <a:r>
              <a:rPr lang="en-US" sz="2000" dirty="0"/>
              <a:t> </a:t>
            </a:r>
            <a:r>
              <a:rPr lang="en-US" sz="2000" dirty="0" err="1"/>
              <a:t>olmayan</a:t>
            </a:r>
            <a:r>
              <a:rPr lang="en-US" sz="2000" dirty="0"/>
              <a:t> </a:t>
            </a:r>
            <a:r>
              <a:rPr lang="en-US" sz="2000" dirty="0" err="1"/>
              <a:t>zorluklar</a:t>
            </a:r>
            <a:r>
              <a:rPr lang="en-US" sz="2000" dirty="0"/>
              <a:t> </a:t>
            </a:r>
            <a:r>
              <a:rPr lang="en-US" sz="2000" dirty="0" err="1"/>
              <a:t>yaratır</a:t>
            </a:r>
            <a:r>
              <a:rPr lang="en-US" sz="2000" dirty="0"/>
              <a:t>.</a:t>
            </a:r>
          </a:p>
          <a:p>
            <a:pPr marL="342900" indent="-342900">
              <a:buFont typeface="Arial" panose="020B0604020202020204" pitchFamily="34" charset="0"/>
              <a:buChar char="•"/>
            </a:pPr>
            <a:r>
              <a:rPr lang="en-US" sz="2000" dirty="0"/>
              <a:t>Ana </a:t>
            </a:r>
            <a:r>
              <a:rPr lang="en-US" sz="2000" dirty="0" err="1"/>
              <a:t>altyapı</a:t>
            </a:r>
            <a:r>
              <a:rPr lang="en-US" sz="2000" dirty="0"/>
              <a:t> </a:t>
            </a:r>
            <a:r>
              <a:rPr lang="en-US" sz="2000" dirty="0" err="1"/>
              <a:t>zorluklarından</a:t>
            </a:r>
            <a:r>
              <a:rPr lang="en-US" sz="2000" dirty="0"/>
              <a:t> </a:t>
            </a:r>
            <a:r>
              <a:rPr lang="en-US" sz="2000" dirty="0" err="1"/>
              <a:t>biri</a:t>
            </a:r>
            <a:r>
              <a:rPr lang="en-US" sz="2000" dirty="0"/>
              <a:t>, </a:t>
            </a:r>
            <a:r>
              <a:rPr lang="en-US" sz="2000" dirty="0" err="1"/>
              <a:t>otomotiv</a:t>
            </a:r>
            <a:r>
              <a:rPr lang="en-US" sz="2000" dirty="0"/>
              <a:t> </a:t>
            </a:r>
            <a:r>
              <a:rPr lang="en-US" sz="2000" dirty="0" err="1"/>
              <a:t>yakıt</a:t>
            </a:r>
            <a:r>
              <a:rPr lang="en-US" sz="2000" dirty="0"/>
              <a:t> </a:t>
            </a:r>
            <a:r>
              <a:rPr lang="en-US" sz="2000" dirty="0" err="1"/>
              <a:t>hücresi</a:t>
            </a:r>
            <a:r>
              <a:rPr lang="en-US" sz="2000" dirty="0"/>
              <a:t> </a:t>
            </a:r>
            <a:r>
              <a:rPr lang="en-US" sz="2000" dirty="0" err="1"/>
              <a:t>parçaları</a:t>
            </a:r>
            <a:r>
              <a:rPr lang="en-US" sz="2000" dirty="0"/>
              <a:t> </a:t>
            </a:r>
            <a:r>
              <a:rPr lang="en-US" sz="2000" dirty="0" err="1"/>
              <a:t>için</a:t>
            </a:r>
            <a:r>
              <a:rPr lang="en-US" sz="2000" dirty="0"/>
              <a:t> </a:t>
            </a:r>
            <a:r>
              <a:rPr lang="en-US" sz="2000" dirty="0" err="1"/>
              <a:t>uygun</a:t>
            </a:r>
            <a:r>
              <a:rPr lang="en-US" sz="2000" dirty="0"/>
              <a:t> </a:t>
            </a:r>
            <a:r>
              <a:rPr lang="en-US" sz="2000" dirty="0" err="1"/>
              <a:t>bir</a:t>
            </a:r>
            <a:r>
              <a:rPr lang="en-US" sz="2000" dirty="0"/>
              <a:t> </a:t>
            </a:r>
            <a:r>
              <a:rPr lang="en-US" sz="2000" dirty="0" err="1"/>
              <a:t>tedarik</a:t>
            </a:r>
            <a:r>
              <a:rPr lang="en-US" sz="2000" dirty="0"/>
              <a:t> </a:t>
            </a:r>
            <a:r>
              <a:rPr lang="en-US" sz="2000" dirty="0" err="1"/>
              <a:t>zinciri</a:t>
            </a:r>
            <a:r>
              <a:rPr lang="en-US" sz="2000" dirty="0"/>
              <a:t> </a:t>
            </a:r>
            <a:r>
              <a:rPr lang="en-US" sz="2000" dirty="0" err="1"/>
              <a:t>oluşturmaktır</a:t>
            </a:r>
            <a:r>
              <a:rPr lang="en-US" sz="2000" dirty="0"/>
              <a:t>.</a:t>
            </a:r>
          </a:p>
          <a:p>
            <a:pPr marL="342900" indent="-342900">
              <a:buFont typeface="Arial" panose="020B0604020202020204" pitchFamily="34" charset="0"/>
              <a:buChar char="•"/>
            </a:pPr>
            <a:r>
              <a:rPr lang="en-US" sz="2000" dirty="0" err="1"/>
              <a:t>FCV'lerin</a:t>
            </a:r>
            <a:r>
              <a:rPr lang="en-US" sz="2000" dirty="0"/>
              <a:t> </a:t>
            </a:r>
            <a:r>
              <a:rPr lang="en-US" sz="2000" dirty="0" err="1"/>
              <a:t>uygulanması</a:t>
            </a:r>
            <a:r>
              <a:rPr lang="en-US" sz="2000" dirty="0"/>
              <a:t>, </a:t>
            </a:r>
            <a:r>
              <a:rPr lang="en-US" sz="2000" dirty="0" err="1"/>
              <a:t>tamamen</a:t>
            </a:r>
            <a:r>
              <a:rPr lang="en-US" sz="2000" dirty="0"/>
              <a:t> </a:t>
            </a:r>
            <a:r>
              <a:rPr lang="en-US" sz="2000" dirty="0" err="1"/>
              <a:t>yeni</a:t>
            </a:r>
            <a:r>
              <a:rPr lang="en-US" sz="2000" dirty="0"/>
              <a:t> </a:t>
            </a:r>
            <a:r>
              <a:rPr lang="en-US" sz="2000" dirty="0" err="1"/>
              <a:t>bir</a:t>
            </a:r>
            <a:r>
              <a:rPr lang="en-US" sz="2000" dirty="0"/>
              <a:t> </a:t>
            </a:r>
            <a:r>
              <a:rPr lang="en-US" sz="2000" dirty="0" err="1"/>
              <a:t>yakıt</a:t>
            </a:r>
            <a:r>
              <a:rPr lang="en-US" sz="2000" dirty="0"/>
              <a:t> </a:t>
            </a:r>
            <a:r>
              <a:rPr lang="en-US" sz="2000" dirty="0" err="1"/>
              <a:t>altyapısı</a:t>
            </a:r>
            <a:r>
              <a:rPr lang="en-US" sz="2000" dirty="0"/>
              <a:t> </a:t>
            </a:r>
            <a:r>
              <a:rPr lang="en-US" sz="2000" dirty="0" err="1"/>
              <a:t>gerektirir</a:t>
            </a:r>
            <a:r>
              <a:rPr lang="en-US" sz="2000" dirty="0"/>
              <a:t> </a:t>
            </a:r>
            <a:r>
              <a:rPr lang="en-US" sz="2000" dirty="0" err="1"/>
              <a:t>ve</a:t>
            </a:r>
            <a:r>
              <a:rPr lang="en-US" sz="2000" dirty="0"/>
              <a:t> </a:t>
            </a:r>
            <a:r>
              <a:rPr lang="en-US" sz="2000" dirty="0" err="1"/>
              <a:t>mevcut</a:t>
            </a:r>
            <a:r>
              <a:rPr lang="en-US" sz="2000" dirty="0"/>
              <a:t> </a:t>
            </a:r>
            <a:r>
              <a:rPr lang="en-US" sz="2000" dirty="0" err="1"/>
              <a:t>taşıma</a:t>
            </a:r>
            <a:r>
              <a:rPr lang="en-US" sz="2000" dirty="0"/>
              <a:t> </a:t>
            </a:r>
            <a:r>
              <a:rPr lang="en-US" sz="2000" dirty="0" err="1"/>
              <a:t>yakıt</a:t>
            </a:r>
            <a:r>
              <a:rPr lang="en-US" sz="2000" dirty="0"/>
              <a:t> </a:t>
            </a:r>
            <a:r>
              <a:rPr lang="en-US" sz="2000" dirty="0" err="1"/>
              <a:t>endüstrisi</a:t>
            </a:r>
            <a:r>
              <a:rPr lang="en-US" sz="2000" dirty="0"/>
              <a:t> </a:t>
            </a:r>
            <a:r>
              <a:rPr lang="en-US" sz="2000" dirty="0" err="1"/>
              <a:t>tarafından</a:t>
            </a:r>
            <a:r>
              <a:rPr lang="en-US" sz="2000" dirty="0"/>
              <a:t> </a:t>
            </a:r>
            <a:r>
              <a:rPr lang="en-US" sz="2000" dirty="0" err="1"/>
              <a:t>değil</a:t>
            </a:r>
            <a:r>
              <a:rPr lang="en-US" sz="2000" dirty="0"/>
              <a:t>, </a:t>
            </a:r>
            <a:r>
              <a:rPr lang="en-US" sz="2000" dirty="0" err="1"/>
              <a:t>uzmanlaşmış</a:t>
            </a:r>
            <a:r>
              <a:rPr lang="en-US" sz="2000" dirty="0"/>
              <a:t> </a:t>
            </a:r>
            <a:r>
              <a:rPr lang="en-US" sz="2000" dirty="0" err="1"/>
              <a:t>şirketler</a:t>
            </a:r>
            <a:r>
              <a:rPr lang="en-US" sz="2000" dirty="0"/>
              <a:t> </a:t>
            </a:r>
            <a:r>
              <a:rPr lang="en-US" sz="2000" dirty="0" err="1"/>
              <a:t>tarafından</a:t>
            </a:r>
            <a:r>
              <a:rPr lang="en-US" sz="2000" dirty="0"/>
              <a:t> </a:t>
            </a:r>
            <a:r>
              <a:rPr lang="en-US" sz="2000" dirty="0" err="1"/>
              <a:t>sağlanır</a:t>
            </a:r>
            <a:r>
              <a:rPr lang="en-US" sz="2000" dirty="0"/>
              <a:t>.</a:t>
            </a:r>
          </a:p>
        </p:txBody>
      </p:sp>
      <p:sp>
        <p:nvSpPr>
          <p:cNvPr id="11" name="Text Placeholder 2">
            <a:extLst>
              <a:ext uri="{FF2B5EF4-FFF2-40B4-BE49-F238E27FC236}">
                <a16:creationId xmlns:a16="http://schemas.microsoft.com/office/drawing/2014/main" id="{8EA64237-E59B-49D8-95FD-2F7FBBA5CFCA}"/>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tr-TR" sz="2400" dirty="0">
                <a:solidFill>
                  <a:srgbClr val="6DA6D1"/>
                </a:solidFill>
                <a:latin typeface="Myriad Pro" panose="020B0503030403020204" pitchFamily="34" charset="0"/>
              </a:rPr>
              <a:t>Yakıt tiplerinin değerlendirmeleri</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4820192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5"/>
            <a:ext cx="11090260" cy="85374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911350"/>
            <a:ext cx="10491274" cy="2246769"/>
          </a:xfrm>
          <a:prstGeom prst="rect">
            <a:avLst/>
          </a:prstGeom>
        </p:spPr>
        <p:txBody>
          <a:bodyPr wrap="square">
            <a:spAutoFit/>
          </a:bodyPr>
          <a:lstStyle/>
          <a:p>
            <a:r>
              <a:rPr lang="en-US" sz="2000" b="1" u="sng" dirty="0" err="1"/>
              <a:t>Hidrojen</a:t>
            </a:r>
            <a:r>
              <a:rPr lang="en-US" sz="2000" b="1" u="sng" dirty="0"/>
              <a:t> </a:t>
            </a:r>
            <a:endParaRPr lang="tr-TR" sz="2000" b="1" u="sng" dirty="0"/>
          </a:p>
          <a:p>
            <a:r>
              <a:rPr lang="en-US" sz="2000" b="1" dirty="0" err="1"/>
              <a:t>Faydalar</a:t>
            </a:r>
            <a:r>
              <a:rPr lang="en-US" sz="2000" b="1" dirty="0"/>
              <a:t> </a:t>
            </a:r>
            <a:r>
              <a:rPr lang="en-US" sz="2000" b="1" dirty="0" err="1"/>
              <a:t>ve</a:t>
            </a:r>
            <a:r>
              <a:rPr lang="en-US" sz="2000" b="1" dirty="0"/>
              <a:t> </a:t>
            </a:r>
            <a:r>
              <a:rPr lang="en-US" sz="2000" b="1" dirty="0" err="1"/>
              <a:t>Fırsatlar</a:t>
            </a:r>
            <a:endParaRPr lang="en-US" sz="2000" dirty="0"/>
          </a:p>
          <a:p>
            <a:pPr marL="285750" indent="-285750">
              <a:buFont typeface="Arial" panose="020B0604020202020204" pitchFamily="34" charset="0"/>
              <a:buChar char="•"/>
            </a:pPr>
            <a:r>
              <a:rPr lang="en-US" sz="2000" dirty="0" err="1"/>
              <a:t>Hidrojen</a:t>
            </a:r>
            <a:r>
              <a:rPr lang="en-US" sz="2000" dirty="0"/>
              <a:t> </a:t>
            </a:r>
            <a:r>
              <a:rPr lang="en-US" sz="2000" dirty="0" err="1"/>
              <a:t>temiz</a:t>
            </a:r>
            <a:r>
              <a:rPr lang="en-US" sz="2000" dirty="0"/>
              <a:t> </a:t>
            </a:r>
            <a:r>
              <a:rPr lang="en-US" sz="2000" dirty="0" err="1"/>
              <a:t>bir</a:t>
            </a:r>
            <a:r>
              <a:rPr lang="en-US" sz="2000" dirty="0"/>
              <a:t> </a:t>
            </a:r>
            <a:r>
              <a:rPr lang="en-US" sz="2000" dirty="0" err="1"/>
              <a:t>yakıttır</a:t>
            </a:r>
            <a:r>
              <a:rPr lang="en-US" sz="2000" dirty="0"/>
              <a:t> </a:t>
            </a:r>
            <a:r>
              <a:rPr lang="en-US" sz="2000" dirty="0" err="1"/>
              <a:t>ve</a:t>
            </a:r>
            <a:r>
              <a:rPr lang="en-US" sz="2000" dirty="0"/>
              <a:t> </a:t>
            </a:r>
            <a:r>
              <a:rPr lang="en-US" sz="2000" dirty="0" err="1"/>
              <a:t>partikül</a:t>
            </a:r>
            <a:r>
              <a:rPr lang="en-US" sz="2000" dirty="0"/>
              <a:t> </a:t>
            </a:r>
            <a:r>
              <a:rPr lang="en-US" sz="2000" dirty="0" err="1"/>
              <a:t>veya</a:t>
            </a:r>
            <a:r>
              <a:rPr lang="en-US" sz="2000" dirty="0"/>
              <a:t> NOx </a:t>
            </a:r>
            <a:r>
              <a:rPr lang="en-US" sz="2000" dirty="0" err="1"/>
              <a:t>emisyonu</a:t>
            </a:r>
            <a:r>
              <a:rPr lang="en-US" sz="2000" dirty="0"/>
              <a:t> </a:t>
            </a:r>
            <a:r>
              <a:rPr lang="en-US" sz="2000" dirty="0" err="1"/>
              <a:t>üretmez</a:t>
            </a:r>
            <a:r>
              <a:rPr lang="en-US" sz="2000" dirty="0"/>
              <a:t>, </a:t>
            </a:r>
            <a:r>
              <a:rPr lang="en-US" sz="2000" dirty="0" err="1"/>
              <a:t>özellikle</a:t>
            </a:r>
            <a:r>
              <a:rPr lang="en-US" sz="2000" dirty="0"/>
              <a:t> </a:t>
            </a:r>
            <a:r>
              <a:rPr lang="en-US" sz="2000" dirty="0" err="1"/>
              <a:t>yoğun</a:t>
            </a:r>
            <a:r>
              <a:rPr lang="en-US" sz="2000" dirty="0"/>
              <a:t> </a:t>
            </a:r>
            <a:r>
              <a:rPr lang="en-US" sz="2000" dirty="0" err="1"/>
              <a:t>şehirlerde</a:t>
            </a:r>
            <a:r>
              <a:rPr lang="en-US" sz="2000" dirty="0"/>
              <a:t> </a:t>
            </a:r>
            <a:r>
              <a:rPr lang="en-US" sz="2000" dirty="0" err="1"/>
              <a:t>hava</a:t>
            </a:r>
            <a:r>
              <a:rPr lang="en-US" sz="2000" dirty="0"/>
              <a:t> </a:t>
            </a:r>
            <a:r>
              <a:rPr lang="en-US" sz="2000" dirty="0" err="1"/>
              <a:t>kalitesi</a:t>
            </a:r>
            <a:r>
              <a:rPr lang="en-US" sz="2000" dirty="0"/>
              <a:t> </a:t>
            </a:r>
            <a:r>
              <a:rPr lang="en-US" sz="2000" dirty="0" err="1"/>
              <a:t>için</a:t>
            </a:r>
            <a:r>
              <a:rPr lang="en-US" sz="2000" dirty="0"/>
              <a:t> </a:t>
            </a:r>
            <a:r>
              <a:rPr lang="en-US" sz="2000" dirty="0" err="1"/>
              <a:t>çok</a:t>
            </a:r>
            <a:r>
              <a:rPr lang="en-US" sz="2000" dirty="0"/>
              <a:t> </a:t>
            </a:r>
            <a:r>
              <a:rPr lang="en-US" sz="2000" dirty="0" err="1"/>
              <a:t>faydalıdır</a:t>
            </a:r>
            <a:r>
              <a:rPr lang="en-US" sz="2000" dirty="0"/>
              <a:t>.</a:t>
            </a:r>
          </a:p>
          <a:p>
            <a:pPr marL="285750" indent="-285750">
              <a:buFont typeface="Arial" panose="020B0604020202020204" pitchFamily="34" charset="0"/>
              <a:buChar char="•"/>
            </a:pPr>
            <a:r>
              <a:rPr lang="en-US" sz="2000" dirty="0" err="1"/>
              <a:t>Yakıt</a:t>
            </a:r>
            <a:r>
              <a:rPr lang="en-US" sz="2000" dirty="0"/>
              <a:t> </a:t>
            </a:r>
            <a:r>
              <a:rPr lang="en-US" sz="2000" dirty="0" err="1"/>
              <a:t>hücresi</a:t>
            </a:r>
            <a:r>
              <a:rPr lang="en-US" sz="2000" dirty="0"/>
              <a:t> son </a:t>
            </a:r>
            <a:r>
              <a:rPr lang="en-US" sz="2000" dirty="0" err="1"/>
              <a:t>ürünleri</a:t>
            </a:r>
            <a:r>
              <a:rPr lang="en-US" sz="2000" dirty="0"/>
              <a:t> </a:t>
            </a:r>
            <a:r>
              <a:rPr lang="en-US" sz="2000" dirty="0" err="1"/>
              <a:t>su</a:t>
            </a:r>
            <a:r>
              <a:rPr lang="en-US" sz="2000" dirty="0"/>
              <a:t> </a:t>
            </a:r>
            <a:r>
              <a:rPr lang="en-US" sz="2000" dirty="0" err="1"/>
              <a:t>ve</a:t>
            </a:r>
            <a:r>
              <a:rPr lang="en-US" sz="2000" dirty="0"/>
              <a:t> </a:t>
            </a:r>
            <a:r>
              <a:rPr lang="en-US" sz="2000" dirty="0" err="1"/>
              <a:t>ısıdır</a:t>
            </a:r>
            <a:r>
              <a:rPr lang="en-US" sz="2000" dirty="0"/>
              <a:t>, </a:t>
            </a:r>
            <a:r>
              <a:rPr lang="en-US" sz="2000" dirty="0" err="1"/>
              <a:t>diğer</a:t>
            </a:r>
            <a:r>
              <a:rPr lang="en-US" sz="2000" dirty="0"/>
              <a:t> </a:t>
            </a:r>
            <a:r>
              <a:rPr lang="en-US" sz="2000" dirty="0" err="1"/>
              <a:t>enerji</a:t>
            </a:r>
            <a:r>
              <a:rPr lang="en-US" sz="2000" dirty="0"/>
              <a:t> </a:t>
            </a:r>
            <a:r>
              <a:rPr lang="en-US" sz="2000" dirty="0" err="1"/>
              <a:t>teknolojileriyle</a:t>
            </a:r>
            <a:r>
              <a:rPr lang="en-US" sz="2000" dirty="0"/>
              <a:t> </a:t>
            </a:r>
            <a:r>
              <a:rPr lang="en-US" sz="2000" dirty="0" err="1"/>
              <a:t>benzer</a:t>
            </a:r>
            <a:r>
              <a:rPr lang="en-US" sz="2000" dirty="0"/>
              <a:t> </a:t>
            </a:r>
            <a:r>
              <a:rPr lang="en-US" sz="2000" dirty="0" err="1"/>
              <a:t>çevresel</a:t>
            </a:r>
            <a:r>
              <a:rPr lang="en-US" sz="2000" dirty="0"/>
              <a:t> </a:t>
            </a:r>
            <a:r>
              <a:rPr lang="en-US" sz="2000" dirty="0" err="1"/>
              <a:t>etkilere</a:t>
            </a:r>
            <a:r>
              <a:rPr lang="en-US" sz="2000" dirty="0"/>
              <a:t> </a:t>
            </a:r>
            <a:r>
              <a:rPr lang="en-US" sz="2000" dirty="0" err="1"/>
              <a:t>sahiptir</a:t>
            </a:r>
            <a:r>
              <a:rPr lang="en-US" sz="2000" dirty="0"/>
              <a:t>.</a:t>
            </a:r>
          </a:p>
          <a:p>
            <a:pPr marL="285750" indent="-285750">
              <a:buFont typeface="Arial" panose="020B0604020202020204" pitchFamily="34" charset="0"/>
              <a:buChar char="•"/>
            </a:pPr>
            <a:r>
              <a:rPr lang="en-US" sz="2000" dirty="0" err="1"/>
              <a:t>Dağıtılmış</a:t>
            </a:r>
            <a:r>
              <a:rPr lang="en-US" sz="2000" dirty="0"/>
              <a:t> </a:t>
            </a:r>
            <a:r>
              <a:rPr lang="en-US" sz="2000" dirty="0" err="1"/>
              <a:t>hidrojen</a:t>
            </a:r>
            <a:r>
              <a:rPr lang="en-US" sz="2000" dirty="0"/>
              <a:t> </a:t>
            </a:r>
            <a:r>
              <a:rPr lang="en-US" sz="2000" dirty="0" err="1"/>
              <a:t>üretimi</a:t>
            </a:r>
            <a:r>
              <a:rPr lang="en-US" sz="2000" dirty="0"/>
              <a:t>, </a:t>
            </a:r>
            <a:r>
              <a:rPr lang="en-US" sz="2000" dirty="0" err="1"/>
              <a:t>yerel</a:t>
            </a:r>
            <a:r>
              <a:rPr lang="en-US" sz="2000" dirty="0"/>
              <a:t> </a:t>
            </a:r>
            <a:r>
              <a:rPr lang="en-US" sz="2000" dirty="0" err="1"/>
              <a:t>topluluklar</a:t>
            </a:r>
            <a:r>
              <a:rPr lang="en-US" sz="2000" dirty="0"/>
              <a:t> </a:t>
            </a:r>
            <a:r>
              <a:rPr lang="en-US" sz="2000" dirty="0" err="1"/>
              <a:t>için</a:t>
            </a:r>
            <a:r>
              <a:rPr lang="en-US" sz="2000" dirty="0"/>
              <a:t> </a:t>
            </a:r>
            <a:r>
              <a:rPr lang="en-US" sz="2000" dirty="0" err="1"/>
              <a:t>altyapı</a:t>
            </a:r>
            <a:r>
              <a:rPr lang="en-US" sz="2000" dirty="0"/>
              <a:t> </a:t>
            </a:r>
            <a:r>
              <a:rPr lang="en-US" sz="2000" dirty="0" err="1"/>
              <a:t>ve</a:t>
            </a:r>
            <a:r>
              <a:rPr lang="en-US" sz="2000" dirty="0"/>
              <a:t> </a:t>
            </a:r>
            <a:r>
              <a:rPr lang="en-US" sz="2000" dirty="0" err="1"/>
              <a:t>iş</a:t>
            </a:r>
            <a:r>
              <a:rPr lang="en-US" sz="2000" dirty="0"/>
              <a:t> </a:t>
            </a:r>
            <a:r>
              <a:rPr lang="en-US" sz="2000" dirty="0" err="1"/>
              <a:t>yaratma</a:t>
            </a:r>
            <a:r>
              <a:rPr lang="en-US" sz="2000" dirty="0"/>
              <a:t> </a:t>
            </a:r>
            <a:r>
              <a:rPr lang="en-US" sz="2000" dirty="0" err="1"/>
              <a:t>fırsatları</a:t>
            </a:r>
            <a:r>
              <a:rPr lang="en-US" sz="2000" dirty="0"/>
              <a:t> </a:t>
            </a:r>
            <a:r>
              <a:rPr lang="en-US" sz="2000" dirty="0" err="1"/>
              <a:t>sağlayabilir</a:t>
            </a:r>
            <a:r>
              <a:rPr lang="en-US" sz="2000" dirty="0"/>
              <a:t>, </a:t>
            </a:r>
            <a:r>
              <a:rPr lang="en-US" sz="2000" dirty="0" err="1"/>
              <a:t>böylece</a:t>
            </a:r>
            <a:r>
              <a:rPr lang="en-US" sz="2000" dirty="0"/>
              <a:t> </a:t>
            </a:r>
            <a:r>
              <a:rPr lang="en-US" sz="2000" dirty="0" err="1"/>
              <a:t>yerel</a:t>
            </a:r>
            <a:r>
              <a:rPr lang="en-US" sz="2000" dirty="0"/>
              <a:t> </a:t>
            </a:r>
            <a:r>
              <a:rPr lang="en-US" sz="2000" dirty="0" err="1"/>
              <a:t>üretim</a:t>
            </a:r>
            <a:r>
              <a:rPr lang="en-US" sz="2000" dirty="0"/>
              <a:t> </a:t>
            </a:r>
            <a:r>
              <a:rPr lang="en-US" sz="2000" dirty="0" err="1"/>
              <a:t>ve</a:t>
            </a:r>
            <a:r>
              <a:rPr lang="en-US" sz="2000" dirty="0"/>
              <a:t> </a:t>
            </a:r>
            <a:r>
              <a:rPr lang="en-US" sz="2000" dirty="0" err="1"/>
              <a:t>enerji</a:t>
            </a:r>
            <a:r>
              <a:rPr lang="en-US" sz="2000" dirty="0"/>
              <a:t> </a:t>
            </a:r>
            <a:r>
              <a:rPr lang="en-US" sz="2000" dirty="0" err="1"/>
              <a:t>ithalat</a:t>
            </a:r>
            <a:r>
              <a:rPr lang="en-US" sz="2000" dirty="0"/>
              <a:t> </a:t>
            </a:r>
            <a:r>
              <a:rPr lang="en-US" sz="2000" dirty="0" err="1"/>
              <a:t>maliyetlerinin</a:t>
            </a:r>
            <a:r>
              <a:rPr lang="en-US" sz="2000" dirty="0"/>
              <a:t> </a:t>
            </a:r>
            <a:r>
              <a:rPr lang="en-US" sz="2000" dirty="0" err="1"/>
              <a:t>azalmasına</a:t>
            </a:r>
            <a:r>
              <a:rPr lang="en-US" sz="2000" dirty="0"/>
              <a:t> </a:t>
            </a:r>
            <a:r>
              <a:rPr lang="en-US" sz="2000" dirty="0" err="1"/>
              <a:t>katkıda</a:t>
            </a:r>
            <a:r>
              <a:rPr lang="en-US" sz="2000" dirty="0"/>
              <a:t> </a:t>
            </a:r>
            <a:r>
              <a:rPr lang="en-US" sz="2000" dirty="0" err="1"/>
              <a:t>bulunabilir</a:t>
            </a:r>
            <a:r>
              <a:rPr lang="en-US" sz="2000" dirty="0"/>
              <a:t>.</a:t>
            </a:r>
          </a:p>
        </p:txBody>
      </p:sp>
      <p:sp>
        <p:nvSpPr>
          <p:cNvPr id="11" name="Text Placeholder 2">
            <a:extLst>
              <a:ext uri="{FF2B5EF4-FFF2-40B4-BE49-F238E27FC236}">
                <a16:creationId xmlns:a16="http://schemas.microsoft.com/office/drawing/2014/main" id="{8EA64237-E59B-49D8-95FD-2F7FBBA5CFCA}"/>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tr-TR" sz="2400" dirty="0">
                <a:solidFill>
                  <a:srgbClr val="6DA6D1"/>
                </a:solidFill>
                <a:latin typeface="Myriad Pro" panose="020B0503030403020204" pitchFamily="34" charset="0"/>
              </a:rPr>
              <a:t>Yakıt tiplerinin değerlendirmeleri</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37104176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5"/>
            <a:ext cx="11090260" cy="85374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911350"/>
            <a:ext cx="10491274" cy="2246769"/>
          </a:xfrm>
          <a:prstGeom prst="rect">
            <a:avLst/>
          </a:prstGeom>
        </p:spPr>
        <p:txBody>
          <a:bodyPr wrap="square">
            <a:spAutoFit/>
          </a:bodyPr>
          <a:lstStyle/>
          <a:p>
            <a:r>
              <a:rPr lang="en-US" sz="2000" b="1" dirty="0" err="1"/>
              <a:t>Biyoyakıtlar</a:t>
            </a:r>
            <a:r>
              <a:rPr lang="en-US" sz="2000" b="1" dirty="0"/>
              <a:t> </a:t>
            </a:r>
            <a:endParaRPr lang="tr-TR" sz="2000" b="1" dirty="0"/>
          </a:p>
          <a:p>
            <a:r>
              <a:rPr lang="en-US" sz="2000" b="1" u="sng" dirty="0" err="1"/>
              <a:t>Ekonomik</a:t>
            </a:r>
            <a:r>
              <a:rPr lang="en-US" sz="2000" b="1" u="sng" dirty="0"/>
              <a:t> </a:t>
            </a:r>
            <a:r>
              <a:rPr lang="en-US" sz="2000" b="1" u="sng" dirty="0" err="1"/>
              <a:t>Engeller</a:t>
            </a:r>
            <a:endParaRPr lang="en-US" sz="2000" u="sng" dirty="0"/>
          </a:p>
          <a:p>
            <a:pPr marL="342900" indent="-342900">
              <a:buFont typeface="Arial" panose="020B0604020202020204" pitchFamily="34" charset="0"/>
              <a:buChar char="•"/>
            </a:pPr>
            <a:r>
              <a:rPr lang="en-US" sz="2000" dirty="0" err="1"/>
              <a:t>Biyoyakıt</a:t>
            </a:r>
            <a:r>
              <a:rPr lang="en-US" sz="2000" dirty="0"/>
              <a:t> </a:t>
            </a:r>
            <a:r>
              <a:rPr lang="en-US" sz="2000" dirty="0" err="1"/>
              <a:t>üretimi</a:t>
            </a:r>
            <a:r>
              <a:rPr lang="en-US" sz="2000" dirty="0"/>
              <a:t>, </a:t>
            </a:r>
            <a:r>
              <a:rPr lang="en-US" sz="2000" dirty="0" err="1"/>
              <a:t>dünya</a:t>
            </a:r>
            <a:r>
              <a:rPr lang="en-US" sz="2000" dirty="0"/>
              <a:t> </a:t>
            </a:r>
            <a:r>
              <a:rPr lang="en-US" sz="2000" dirty="0" err="1"/>
              <a:t>tarımsal</a:t>
            </a:r>
            <a:r>
              <a:rPr lang="en-US" sz="2000" dirty="0"/>
              <a:t> </a:t>
            </a:r>
            <a:r>
              <a:rPr lang="en-US" sz="2000" dirty="0" err="1"/>
              <a:t>emtia</a:t>
            </a:r>
            <a:r>
              <a:rPr lang="en-US" sz="2000" dirty="0"/>
              <a:t> </a:t>
            </a:r>
            <a:r>
              <a:rPr lang="en-US" sz="2000" dirty="0" err="1"/>
              <a:t>fiyatlarını</a:t>
            </a:r>
            <a:r>
              <a:rPr lang="en-US" sz="2000" dirty="0"/>
              <a:t> </a:t>
            </a:r>
            <a:r>
              <a:rPr lang="en-US" sz="2000" dirty="0" err="1"/>
              <a:t>artırarak</a:t>
            </a:r>
            <a:r>
              <a:rPr lang="en-US" sz="2000" dirty="0"/>
              <a:t> </a:t>
            </a:r>
            <a:r>
              <a:rPr lang="en-US" sz="2000" dirty="0" err="1"/>
              <a:t>küresel</a:t>
            </a:r>
            <a:r>
              <a:rPr lang="en-US" sz="2000" dirty="0"/>
              <a:t> </a:t>
            </a:r>
            <a:r>
              <a:rPr lang="en-US" sz="2000" dirty="0" err="1"/>
              <a:t>gıda</a:t>
            </a:r>
            <a:r>
              <a:rPr lang="en-US" sz="2000" dirty="0"/>
              <a:t> </a:t>
            </a:r>
            <a:r>
              <a:rPr lang="en-US" sz="2000" dirty="0" err="1"/>
              <a:t>güvenliğini</a:t>
            </a:r>
            <a:r>
              <a:rPr lang="en-US" sz="2000" dirty="0"/>
              <a:t> </a:t>
            </a:r>
            <a:r>
              <a:rPr lang="en-US" sz="2000" dirty="0" err="1"/>
              <a:t>etkileyebilir</a:t>
            </a:r>
            <a:r>
              <a:rPr lang="en-US" sz="2000" dirty="0"/>
              <a:t>.</a:t>
            </a:r>
          </a:p>
          <a:p>
            <a:pPr marL="342900" indent="-342900">
              <a:buFont typeface="Arial" panose="020B0604020202020204" pitchFamily="34" charset="0"/>
              <a:buChar char="•"/>
            </a:pPr>
            <a:r>
              <a:rPr lang="en-US" sz="2000" dirty="0" err="1"/>
              <a:t>ABD'nin</a:t>
            </a:r>
            <a:r>
              <a:rPr lang="en-US" sz="2000" dirty="0"/>
              <a:t> </a:t>
            </a:r>
            <a:r>
              <a:rPr lang="en-US" sz="2000" dirty="0" err="1"/>
              <a:t>biyoyakıt</a:t>
            </a:r>
            <a:r>
              <a:rPr lang="en-US" sz="2000" dirty="0"/>
              <a:t> </a:t>
            </a:r>
            <a:r>
              <a:rPr lang="en-US" sz="2000" dirty="0" err="1"/>
              <a:t>üretimi</a:t>
            </a:r>
            <a:r>
              <a:rPr lang="en-US" sz="2000" dirty="0"/>
              <a:t>, </a:t>
            </a:r>
            <a:r>
              <a:rPr lang="en-US" sz="2000" dirty="0" err="1"/>
              <a:t>küresel</a:t>
            </a:r>
            <a:r>
              <a:rPr lang="en-US" sz="2000" dirty="0"/>
              <a:t> </a:t>
            </a:r>
            <a:r>
              <a:rPr lang="en-US" sz="2000" dirty="0" err="1"/>
              <a:t>gıda</a:t>
            </a:r>
            <a:r>
              <a:rPr lang="en-US" sz="2000" dirty="0"/>
              <a:t> </a:t>
            </a:r>
            <a:r>
              <a:rPr lang="en-US" sz="2000" dirty="0" err="1"/>
              <a:t>fiyatlarında</a:t>
            </a:r>
            <a:r>
              <a:rPr lang="en-US" sz="2000" dirty="0"/>
              <a:t> %60'lık </a:t>
            </a:r>
            <a:r>
              <a:rPr lang="en-US" sz="2000" dirty="0" err="1"/>
              <a:t>bir</a:t>
            </a:r>
            <a:r>
              <a:rPr lang="en-US" sz="2000" dirty="0"/>
              <a:t> </a:t>
            </a:r>
            <a:r>
              <a:rPr lang="en-US" sz="2000" dirty="0" err="1"/>
              <a:t>artışa</a:t>
            </a:r>
            <a:r>
              <a:rPr lang="en-US" sz="2000" dirty="0"/>
              <a:t> </a:t>
            </a:r>
            <a:r>
              <a:rPr lang="en-US" sz="2000" dirty="0" err="1"/>
              <a:t>yol</a:t>
            </a:r>
            <a:r>
              <a:rPr lang="en-US" sz="2000" dirty="0"/>
              <a:t> </a:t>
            </a:r>
            <a:r>
              <a:rPr lang="en-US" sz="2000" dirty="0" err="1"/>
              <a:t>açmıştır</a:t>
            </a:r>
            <a:r>
              <a:rPr lang="en-US" sz="2000" dirty="0"/>
              <a:t>.</a:t>
            </a:r>
          </a:p>
          <a:p>
            <a:pPr marL="342900" indent="-342900">
              <a:buFont typeface="Arial" panose="020B0604020202020204" pitchFamily="34" charset="0"/>
              <a:buChar char="•"/>
            </a:pPr>
            <a:r>
              <a:rPr lang="en-US" sz="2000" dirty="0" err="1"/>
              <a:t>Biyoyakıtlar</a:t>
            </a:r>
            <a:r>
              <a:rPr lang="en-US" sz="2000" dirty="0"/>
              <a:t>, </a:t>
            </a:r>
            <a:r>
              <a:rPr lang="en-US" sz="2000" dirty="0" err="1"/>
              <a:t>fosil</a:t>
            </a:r>
            <a:r>
              <a:rPr lang="en-US" sz="2000" dirty="0"/>
              <a:t> </a:t>
            </a:r>
            <a:r>
              <a:rPr lang="en-US" sz="2000" dirty="0" err="1"/>
              <a:t>yakıt</a:t>
            </a:r>
            <a:r>
              <a:rPr lang="en-US" sz="2000" dirty="0"/>
              <a:t> </a:t>
            </a:r>
            <a:r>
              <a:rPr lang="en-US" sz="2000" dirty="0" err="1"/>
              <a:t>fiyatlarını</a:t>
            </a:r>
            <a:r>
              <a:rPr lang="en-US" sz="2000" dirty="0"/>
              <a:t> </a:t>
            </a:r>
            <a:r>
              <a:rPr lang="en-US" sz="2000" dirty="0" err="1"/>
              <a:t>düşürme</a:t>
            </a:r>
            <a:r>
              <a:rPr lang="en-US" sz="2000" dirty="0"/>
              <a:t> </a:t>
            </a:r>
            <a:r>
              <a:rPr lang="en-US" sz="2000" dirty="0" err="1"/>
              <a:t>potansiyeline</a:t>
            </a:r>
            <a:r>
              <a:rPr lang="en-US" sz="2000" dirty="0"/>
              <a:t> </a:t>
            </a:r>
            <a:r>
              <a:rPr lang="en-US" sz="2000" dirty="0" err="1"/>
              <a:t>sahiptir</a:t>
            </a:r>
            <a:r>
              <a:rPr lang="en-US" sz="2000" dirty="0"/>
              <a:t>, </a:t>
            </a:r>
            <a:r>
              <a:rPr lang="en-US" sz="2000" dirty="0" err="1"/>
              <a:t>bu</a:t>
            </a:r>
            <a:r>
              <a:rPr lang="en-US" sz="2000" dirty="0"/>
              <a:t> da "</a:t>
            </a:r>
            <a:r>
              <a:rPr lang="en-US" sz="2000" dirty="0" err="1"/>
              <a:t>geri</a:t>
            </a:r>
            <a:r>
              <a:rPr lang="en-US" sz="2000" dirty="0"/>
              <a:t> </a:t>
            </a:r>
            <a:r>
              <a:rPr lang="en-US" sz="2000" dirty="0" err="1"/>
              <a:t>tepme</a:t>
            </a:r>
            <a:r>
              <a:rPr lang="en-US" sz="2000" dirty="0"/>
              <a:t> </a:t>
            </a:r>
            <a:r>
              <a:rPr lang="en-US" sz="2000" dirty="0" err="1"/>
              <a:t>etkisi</a:t>
            </a:r>
            <a:r>
              <a:rPr lang="en-US" sz="2000" dirty="0"/>
              <a:t>" </a:t>
            </a:r>
            <a:r>
              <a:rPr lang="en-US" sz="2000" dirty="0" err="1"/>
              <a:t>olarak</a:t>
            </a:r>
            <a:r>
              <a:rPr lang="en-US" sz="2000" dirty="0"/>
              <a:t> </a:t>
            </a:r>
            <a:r>
              <a:rPr lang="en-US" sz="2000" dirty="0" err="1"/>
              <a:t>bilinir</a:t>
            </a:r>
            <a:r>
              <a:rPr lang="en-US" sz="2000" dirty="0"/>
              <a:t>.</a:t>
            </a:r>
          </a:p>
          <a:p>
            <a:pPr marL="342900" indent="-342900">
              <a:buFont typeface="Arial" panose="020B0604020202020204" pitchFamily="34" charset="0"/>
              <a:buChar char="•"/>
            </a:pPr>
            <a:r>
              <a:rPr lang="en-US" sz="2000" dirty="0" err="1"/>
              <a:t>Sürdürülebilir</a:t>
            </a:r>
            <a:r>
              <a:rPr lang="en-US" sz="2000" dirty="0"/>
              <a:t> </a:t>
            </a:r>
            <a:r>
              <a:rPr lang="en-US" sz="2000" dirty="0" err="1"/>
              <a:t>biyokütle</a:t>
            </a:r>
            <a:r>
              <a:rPr lang="en-US" sz="2000" dirty="0"/>
              <a:t> </a:t>
            </a:r>
            <a:r>
              <a:rPr lang="en-US" sz="2000" dirty="0" err="1"/>
              <a:t>kaynakları</a:t>
            </a:r>
            <a:r>
              <a:rPr lang="en-US" sz="2000" dirty="0"/>
              <a:t> </a:t>
            </a:r>
            <a:r>
              <a:rPr lang="en-US" sz="2000" dirty="0" err="1"/>
              <a:t>sınırlıdır</a:t>
            </a:r>
            <a:r>
              <a:rPr lang="en-US" sz="2000" dirty="0"/>
              <a:t>, </a:t>
            </a:r>
            <a:r>
              <a:rPr lang="en-US" sz="2000" dirty="0" err="1"/>
              <a:t>bu</a:t>
            </a:r>
            <a:r>
              <a:rPr lang="en-US" sz="2000" dirty="0"/>
              <a:t> da </a:t>
            </a:r>
            <a:r>
              <a:rPr lang="en-US" sz="2000" dirty="0" err="1"/>
              <a:t>ekonomik</a:t>
            </a:r>
            <a:r>
              <a:rPr lang="en-US" sz="2000" dirty="0"/>
              <a:t> </a:t>
            </a:r>
            <a:r>
              <a:rPr lang="en-US" sz="2000" dirty="0" err="1"/>
              <a:t>bir</a:t>
            </a:r>
            <a:r>
              <a:rPr lang="en-US" sz="2000" dirty="0"/>
              <a:t> </a:t>
            </a:r>
            <a:r>
              <a:rPr lang="en-US" sz="2000" dirty="0" err="1"/>
              <a:t>engel</a:t>
            </a:r>
            <a:r>
              <a:rPr lang="en-US" sz="2000" dirty="0"/>
              <a:t> </a:t>
            </a:r>
            <a:r>
              <a:rPr lang="en-US" sz="2000" dirty="0" err="1"/>
              <a:t>oluşturabilir</a:t>
            </a:r>
            <a:r>
              <a:rPr lang="en-US" sz="2000" dirty="0"/>
              <a:t>.</a:t>
            </a:r>
          </a:p>
        </p:txBody>
      </p:sp>
      <p:sp>
        <p:nvSpPr>
          <p:cNvPr id="11" name="Text Placeholder 2">
            <a:extLst>
              <a:ext uri="{FF2B5EF4-FFF2-40B4-BE49-F238E27FC236}">
                <a16:creationId xmlns:a16="http://schemas.microsoft.com/office/drawing/2014/main" id="{8EA64237-E59B-49D8-95FD-2F7FBBA5CFCA}"/>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tr-TR" sz="2400" dirty="0">
                <a:solidFill>
                  <a:srgbClr val="6DA6D1"/>
                </a:solidFill>
                <a:latin typeface="Myriad Pro" panose="020B0503030403020204" pitchFamily="34" charset="0"/>
              </a:rPr>
              <a:t>Yakıt tiplerinin değerlendirmeleri</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1627361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5"/>
            <a:ext cx="11090260" cy="85374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911350"/>
            <a:ext cx="10491274" cy="1938992"/>
          </a:xfrm>
          <a:prstGeom prst="rect">
            <a:avLst/>
          </a:prstGeom>
        </p:spPr>
        <p:txBody>
          <a:bodyPr wrap="square">
            <a:spAutoFit/>
          </a:bodyPr>
          <a:lstStyle/>
          <a:p>
            <a:r>
              <a:rPr lang="en-US" sz="2000" b="1" u="sng" dirty="0" err="1"/>
              <a:t>Biyoyakıtlar</a:t>
            </a:r>
            <a:endParaRPr lang="tr-TR" sz="2000" b="1" u="sng" dirty="0"/>
          </a:p>
          <a:p>
            <a:r>
              <a:rPr lang="en-US" sz="2000" b="1" dirty="0"/>
              <a:t> Teknik </a:t>
            </a:r>
            <a:r>
              <a:rPr lang="en-US" sz="2000" b="1" dirty="0" err="1"/>
              <a:t>Engeller</a:t>
            </a:r>
            <a:r>
              <a:rPr lang="en-US" sz="2000" b="1" dirty="0"/>
              <a:t> </a:t>
            </a:r>
            <a:r>
              <a:rPr lang="en-US" sz="2000" b="1" dirty="0" err="1"/>
              <a:t>ve</a:t>
            </a:r>
            <a:r>
              <a:rPr lang="en-US" sz="2000" b="1" dirty="0"/>
              <a:t> </a:t>
            </a:r>
            <a:r>
              <a:rPr lang="en-US" sz="2000" b="1" dirty="0" err="1"/>
              <a:t>Çevresel</a:t>
            </a:r>
            <a:r>
              <a:rPr lang="en-US" sz="2000" b="1" dirty="0"/>
              <a:t> </a:t>
            </a:r>
            <a:r>
              <a:rPr lang="en-US" sz="2000" b="1" dirty="0" err="1"/>
              <a:t>Engeller</a:t>
            </a:r>
            <a:endParaRPr lang="en-US" sz="2000" dirty="0"/>
          </a:p>
          <a:p>
            <a:pPr marL="342900" indent="-342900">
              <a:buFont typeface="Arial" panose="020B0604020202020204" pitchFamily="34" charset="0"/>
              <a:buChar char="•"/>
            </a:pPr>
            <a:r>
              <a:rPr lang="en-US" sz="2000" dirty="0" err="1"/>
              <a:t>Biyoyakıtların</a:t>
            </a:r>
            <a:r>
              <a:rPr lang="en-US" sz="2000" dirty="0"/>
              <a:t> </a:t>
            </a:r>
            <a:r>
              <a:rPr lang="en-US" sz="2000" dirty="0" err="1"/>
              <a:t>ana</a:t>
            </a:r>
            <a:r>
              <a:rPr lang="en-US" sz="2000" dirty="0"/>
              <a:t> </a:t>
            </a:r>
            <a:r>
              <a:rPr lang="en-US" sz="2000" dirty="0" err="1"/>
              <a:t>engelleri</a:t>
            </a:r>
            <a:r>
              <a:rPr lang="en-US" sz="2000" dirty="0"/>
              <a:t> </a:t>
            </a:r>
            <a:r>
              <a:rPr lang="en-US" sz="2000" dirty="0" err="1"/>
              <a:t>arasında</a:t>
            </a:r>
            <a:r>
              <a:rPr lang="en-US" sz="2000" dirty="0"/>
              <a:t> </a:t>
            </a:r>
            <a:r>
              <a:rPr lang="en-US" sz="2000" dirty="0" err="1"/>
              <a:t>sınırlı</a:t>
            </a:r>
            <a:r>
              <a:rPr lang="en-US" sz="2000" dirty="0"/>
              <a:t> </a:t>
            </a:r>
            <a:r>
              <a:rPr lang="en-US" sz="2000" dirty="0" err="1"/>
              <a:t>biyoenerji</a:t>
            </a:r>
            <a:r>
              <a:rPr lang="en-US" sz="2000" dirty="0"/>
              <a:t> </a:t>
            </a:r>
            <a:r>
              <a:rPr lang="en-US" sz="2000" dirty="0" err="1"/>
              <a:t>kaynakları</a:t>
            </a:r>
            <a:r>
              <a:rPr lang="en-US" sz="2000" dirty="0"/>
              <a:t>, </a:t>
            </a:r>
            <a:r>
              <a:rPr lang="en-US" sz="2000" dirty="0" err="1"/>
              <a:t>yüksek</a:t>
            </a:r>
            <a:r>
              <a:rPr lang="en-US" sz="2000" dirty="0"/>
              <a:t> </a:t>
            </a:r>
            <a:r>
              <a:rPr lang="en-US" sz="2000" dirty="0" err="1"/>
              <a:t>arazi</a:t>
            </a:r>
            <a:r>
              <a:rPr lang="en-US" sz="2000" dirty="0"/>
              <a:t> </a:t>
            </a:r>
            <a:r>
              <a:rPr lang="en-US" sz="2000" dirty="0" err="1"/>
              <a:t>talebi</a:t>
            </a:r>
            <a:r>
              <a:rPr lang="en-US" sz="2000" dirty="0"/>
              <a:t> </a:t>
            </a:r>
            <a:r>
              <a:rPr lang="en-US" sz="2000" dirty="0" err="1"/>
              <a:t>ve</a:t>
            </a:r>
            <a:r>
              <a:rPr lang="en-US" sz="2000" dirty="0"/>
              <a:t> </a:t>
            </a:r>
            <a:r>
              <a:rPr lang="en-US" sz="2000" dirty="0" err="1"/>
              <a:t>çevresel</a:t>
            </a:r>
            <a:r>
              <a:rPr lang="en-US" sz="2000" dirty="0"/>
              <a:t> </a:t>
            </a:r>
            <a:r>
              <a:rPr lang="en-US" sz="2000" dirty="0" err="1"/>
              <a:t>etkiler</a:t>
            </a:r>
            <a:r>
              <a:rPr lang="en-US" sz="2000" dirty="0"/>
              <a:t> </a:t>
            </a:r>
            <a:r>
              <a:rPr lang="en-US" sz="2000" dirty="0" err="1"/>
              <a:t>yer</a:t>
            </a:r>
            <a:r>
              <a:rPr lang="en-US" sz="2000" dirty="0"/>
              <a:t> </a:t>
            </a:r>
            <a:r>
              <a:rPr lang="en-US" sz="2000" dirty="0" err="1"/>
              <a:t>alır</a:t>
            </a:r>
            <a:r>
              <a:rPr lang="en-US" sz="2000" dirty="0"/>
              <a:t>.</a:t>
            </a:r>
          </a:p>
          <a:p>
            <a:pPr marL="342900" indent="-342900">
              <a:buFont typeface="Arial" panose="020B0604020202020204" pitchFamily="34" charset="0"/>
              <a:buChar char="•"/>
            </a:pPr>
            <a:r>
              <a:rPr lang="en-US" sz="2000" dirty="0" err="1"/>
              <a:t>İçten</a:t>
            </a:r>
            <a:r>
              <a:rPr lang="en-US" sz="2000" dirty="0"/>
              <a:t> </a:t>
            </a:r>
            <a:r>
              <a:rPr lang="en-US" sz="2000" dirty="0" err="1"/>
              <a:t>yanmalı</a:t>
            </a:r>
            <a:r>
              <a:rPr lang="en-US" sz="2000" dirty="0"/>
              <a:t> </a:t>
            </a:r>
            <a:r>
              <a:rPr lang="en-US" sz="2000" dirty="0" err="1"/>
              <a:t>motorların</a:t>
            </a:r>
            <a:r>
              <a:rPr lang="en-US" sz="2000" dirty="0"/>
              <a:t> </a:t>
            </a:r>
            <a:r>
              <a:rPr lang="en-US" sz="2000" dirty="0" err="1"/>
              <a:t>biyoyakıtlara</a:t>
            </a:r>
            <a:r>
              <a:rPr lang="en-US" sz="2000" dirty="0"/>
              <a:t> </a:t>
            </a:r>
            <a:r>
              <a:rPr lang="en-US" sz="2000" dirty="0" err="1"/>
              <a:t>uygun</a:t>
            </a:r>
            <a:r>
              <a:rPr lang="en-US" sz="2000" dirty="0"/>
              <a:t> hale </a:t>
            </a:r>
            <a:r>
              <a:rPr lang="en-US" sz="2000" dirty="0" err="1"/>
              <a:t>getirilmesi</a:t>
            </a:r>
            <a:r>
              <a:rPr lang="en-US" sz="2000" dirty="0"/>
              <a:t> </a:t>
            </a:r>
            <a:r>
              <a:rPr lang="en-US" sz="2000" dirty="0" err="1"/>
              <a:t>veya</a:t>
            </a:r>
            <a:r>
              <a:rPr lang="en-US" sz="2000" dirty="0"/>
              <a:t> </a:t>
            </a:r>
            <a:r>
              <a:rPr lang="en-US" sz="2000" dirty="0" err="1"/>
              <a:t>yeniden</a:t>
            </a:r>
            <a:r>
              <a:rPr lang="en-US" sz="2000" dirty="0"/>
              <a:t> </a:t>
            </a:r>
            <a:r>
              <a:rPr lang="en-US" sz="2000" dirty="0" err="1"/>
              <a:t>tasarlanması</a:t>
            </a:r>
            <a:r>
              <a:rPr lang="en-US" sz="2000" dirty="0"/>
              <a:t> </a:t>
            </a:r>
            <a:r>
              <a:rPr lang="en-US" sz="2000" dirty="0" err="1"/>
              <a:t>gerekliliği</a:t>
            </a:r>
            <a:r>
              <a:rPr lang="en-US" sz="2000" dirty="0"/>
              <a:t>, sera </a:t>
            </a:r>
            <a:r>
              <a:rPr lang="en-US" sz="2000" dirty="0" err="1"/>
              <a:t>gazı</a:t>
            </a:r>
            <a:r>
              <a:rPr lang="en-US" sz="2000" dirty="0"/>
              <a:t> </a:t>
            </a:r>
            <a:r>
              <a:rPr lang="en-US" sz="2000" dirty="0" err="1"/>
              <a:t>emisyonlarını</a:t>
            </a:r>
            <a:r>
              <a:rPr lang="en-US" sz="2000" dirty="0"/>
              <a:t> </a:t>
            </a:r>
            <a:r>
              <a:rPr lang="en-US" sz="2000" dirty="0" err="1"/>
              <a:t>artırabilir</a:t>
            </a:r>
            <a:r>
              <a:rPr lang="en-US" sz="2000" dirty="0"/>
              <a:t>.</a:t>
            </a:r>
          </a:p>
        </p:txBody>
      </p:sp>
      <p:sp>
        <p:nvSpPr>
          <p:cNvPr id="11" name="Text Placeholder 2">
            <a:extLst>
              <a:ext uri="{FF2B5EF4-FFF2-40B4-BE49-F238E27FC236}">
                <a16:creationId xmlns:a16="http://schemas.microsoft.com/office/drawing/2014/main" id="{8EA64237-E59B-49D8-95FD-2F7FBBA5CFCA}"/>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tr-TR" sz="2400" dirty="0">
                <a:solidFill>
                  <a:srgbClr val="6DA6D1"/>
                </a:solidFill>
                <a:latin typeface="Myriad Pro" panose="020B0503030403020204" pitchFamily="34" charset="0"/>
              </a:rPr>
              <a:t>Yakıt tiplerinin değerlendirmeleri</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41082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5"/>
            <a:ext cx="11090260" cy="85374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2" name="Rectangle 1">
            <a:extLst>
              <a:ext uri="{FF2B5EF4-FFF2-40B4-BE49-F238E27FC236}">
                <a16:creationId xmlns:a16="http://schemas.microsoft.com/office/drawing/2014/main" id="{82DBF995-845F-42D3-9B06-118CDB313E2E}"/>
              </a:ext>
            </a:extLst>
          </p:cNvPr>
          <p:cNvSpPr/>
          <p:nvPr/>
        </p:nvSpPr>
        <p:spPr>
          <a:xfrm>
            <a:off x="390540" y="2911350"/>
            <a:ext cx="10848960" cy="1938992"/>
          </a:xfrm>
          <a:prstGeom prst="rect">
            <a:avLst/>
          </a:prstGeom>
        </p:spPr>
        <p:txBody>
          <a:bodyPr wrap="square">
            <a:spAutoFit/>
          </a:bodyPr>
          <a:lstStyle/>
          <a:p>
            <a:r>
              <a:rPr lang="en-US" sz="2000" b="1" dirty="0" err="1"/>
              <a:t>Biyoyakıtlar</a:t>
            </a:r>
            <a:endParaRPr lang="tr-TR" sz="2000" b="1" dirty="0"/>
          </a:p>
          <a:p>
            <a:r>
              <a:rPr lang="en-US" sz="2000" b="1" u="sng" dirty="0" err="1"/>
              <a:t>Fırsatlar</a:t>
            </a:r>
            <a:endParaRPr lang="en-US" sz="2000" u="sng" dirty="0"/>
          </a:p>
          <a:p>
            <a:pPr marL="342900" indent="-342900">
              <a:buFont typeface="Arial" panose="020B0604020202020204" pitchFamily="34" charset="0"/>
              <a:buChar char="•"/>
            </a:pPr>
            <a:r>
              <a:rPr lang="en-US" sz="2000" dirty="0" err="1"/>
              <a:t>Biyoyakıtlar</a:t>
            </a:r>
            <a:r>
              <a:rPr lang="en-US" sz="2000" dirty="0"/>
              <a:t> </a:t>
            </a:r>
            <a:r>
              <a:rPr lang="en-US" sz="2000" dirty="0" err="1"/>
              <a:t>düşük</a:t>
            </a:r>
            <a:r>
              <a:rPr lang="en-US" sz="2000" dirty="0"/>
              <a:t> </a:t>
            </a:r>
            <a:r>
              <a:rPr lang="en-US" sz="2000" dirty="0" err="1"/>
              <a:t>maliyetle</a:t>
            </a:r>
            <a:r>
              <a:rPr lang="en-US" sz="2000" dirty="0"/>
              <a:t> </a:t>
            </a:r>
            <a:r>
              <a:rPr lang="en-US" sz="2000" dirty="0" err="1"/>
              <a:t>üretilebilir</a:t>
            </a:r>
            <a:r>
              <a:rPr lang="en-US" sz="2000" dirty="0"/>
              <a:t> </a:t>
            </a:r>
            <a:r>
              <a:rPr lang="en-US" sz="2000" dirty="0" err="1"/>
              <a:t>ve</a:t>
            </a:r>
            <a:r>
              <a:rPr lang="en-US" sz="2000" dirty="0"/>
              <a:t> </a:t>
            </a:r>
            <a:r>
              <a:rPr lang="en-US" sz="2000" dirty="0" err="1"/>
              <a:t>çeşitli</a:t>
            </a:r>
            <a:r>
              <a:rPr lang="en-US" sz="2000" dirty="0"/>
              <a:t> </a:t>
            </a:r>
            <a:r>
              <a:rPr lang="en-US" sz="2000" dirty="0" err="1"/>
              <a:t>malzemelerden</a:t>
            </a:r>
            <a:r>
              <a:rPr lang="en-US" sz="2000" dirty="0"/>
              <a:t> </a:t>
            </a:r>
            <a:r>
              <a:rPr lang="en-US" sz="2000" dirty="0" err="1"/>
              <a:t>elde</a:t>
            </a:r>
            <a:r>
              <a:rPr lang="en-US" sz="2000" dirty="0"/>
              <a:t> </a:t>
            </a:r>
            <a:r>
              <a:rPr lang="en-US" sz="2000" dirty="0" err="1"/>
              <a:t>edilebilir</a:t>
            </a:r>
            <a:r>
              <a:rPr lang="en-US" sz="2000" dirty="0"/>
              <a:t>.</a:t>
            </a:r>
          </a:p>
          <a:p>
            <a:pPr marL="342900" indent="-342900">
              <a:buFont typeface="Arial" panose="020B0604020202020204" pitchFamily="34" charset="0"/>
              <a:buChar char="•"/>
            </a:pPr>
            <a:r>
              <a:rPr lang="en-US" sz="2000" dirty="0" err="1"/>
              <a:t>Avrupa</a:t>
            </a:r>
            <a:r>
              <a:rPr lang="en-US" sz="2000" dirty="0"/>
              <a:t> </a:t>
            </a:r>
            <a:r>
              <a:rPr lang="en-US" sz="2000" dirty="0" err="1"/>
              <a:t>Birliği'nde</a:t>
            </a:r>
            <a:r>
              <a:rPr lang="en-US" sz="2000" dirty="0"/>
              <a:t> miscanthus </a:t>
            </a:r>
            <a:r>
              <a:rPr lang="en-US" sz="2000" dirty="0" err="1"/>
              <a:t>ve</a:t>
            </a:r>
            <a:r>
              <a:rPr lang="en-US" sz="2000" dirty="0"/>
              <a:t> </a:t>
            </a:r>
            <a:r>
              <a:rPr lang="en-US" sz="2000" dirty="0" err="1"/>
              <a:t>alg</a:t>
            </a:r>
            <a:r>
              <a:rPr lang="en-US" sz="2000" dirty="0"/>
              <a:t> </a:t>
            </a:r>
            <a:r>
              <a:rPr lang="en-US" sz="2000" dirty="0" err="1"/>
              <a:t>gibi</a:t>
            </a:r>
            <a:r>
              <a:rPr lang="en-US" sz="2000" dirty="0"/>
              <a:t> </a:t>
            </a:r>
            <a:r>
              <a:rPr lang="en-US" sz="2000" dirty="0" err="1"/>
              <a:t>umut</a:t>
            </a:r>
            <a:r>
              <a:rPr lang="en-US" sz="2000" dirty="0"/>
              <a:t> </a:t>
            </a:r>
            <a:r>
              <a:rPr lang="en-US" sz="2000" dirty="0" err="1"/>
              <a:t>verici</a:t>
            </a:r>
            <a:r>
              <a:rPr lang="en-US" sz="2000" dirty="0"/>
              <a:t> </a:t>
            </a:r>
            <a:r>
              <a:rPr lang="en-US" sz="2000" dirty="0" err="1"/>
              <a:t>biyoyakıt</a:t>
            </a:r>
            <a:r>
              <a:rPr lang="en-US" sz="2000" dirty="0"/>
              <a:t> </a:t>
            </a:r>
            <a:r>
              <a:rPr lang="en-US" sz="2000" dirty="0" err="1"/>
              <a:t>hammaddeleri</a:t>
            </a:r>
            <a:r>
              <a:rPr lang="en-US" sz="2000" dirty="0"/>
              <a:t> </a:t>
            </a:r>
            <a:r>
              <a:rPr lang="en-US" sz="2000" dirty="0" err="1"/>
              <a:t>üzerine</a:t>
            </a:r>
            <a:r>
              <a:rPr lang="en-US" sz="2000" dirty="0"/>
              <a:t> </a:t>
            </a:r>
            <a:r>
              <a:rPr lang="en-US" sz="2000" dirty="0" err="1"/>
              <a:t>araştırmalar</a:t>
            </a:r>
            <a:r>
              <a:rPr lang="en-US" sz="2000" dirty="0"/>
              <a:t> </a:t>
            </a:r>
            <a:r>
              <a:rPr lang="en-US" sz="2000" dirty="0" err="1"/>
              <a:t>yapılmaktadır</a:t>
            </a:r>
            <a:r>
              <a:rPr lang="en-US" sz="2000" dirty="0"/>
              <a:t>.</a:t>
            </a:r>
          </a:p>
          <a:p>
            <a:pPr marL="342900" indent="-342900">
              <a:buFont typeface="Arial" panose="020B0604020202020204" pitchFamily="34" charset="0"/>
              <a:buChar char="•"/>
            </a:pPr>
            <a:r>
              <a:rPr lang="en-US" sz="2000" dirty="0" err="1"/>
              <a:t>Biyoyakıtlar</a:t>
            </a:r>
            <a:r>
              <a:rPr lang="en-US" sz="2000" dirty="0"/>
              <a:t> </a:t>
            </a:r>
            <a:r>
              <a:rPr lang="en-US" sz="2000" dirty="0" err="1"/>
              <a:t>genellikle</a:t>
            </a:r>
            <a:r>
              <a:rPr lang="en-US" sz="2000" dirty="0"/>
              <a:t> sera </a:t>
            </a:r>
            <a:r>
              <a:rPr lang="en-US" sz="2000" dirty="0" err="1"/>
              <a:t>gazı</a:t>
            </a:r>
            <a:r>
              <a:rPr lang="en-US" sz="2000" dirty="0"/>
              <a:t> </a:t>
            </a:r>
            <a:r>
              <a:rPr lang="en-US" sz="2000" dirty="0" err="1"/>
              <a:t>emisyonlarını</a:t>
            </a:r>
            <a:r>
              <a:rPr lang="en-US" sz="2000" dirty="0"/>
              <a:t> </a:t>
            </a:r>
            <a:r>
              <a:rPr lang="en-US" sz="2000" dirty="0" err="1"/>
              <a:t>azaltarak</a:t>
            </a:r>
            <a:r>
              <a:rPr lang="en-US" sz="2000" dirty="0"/>
              <a:t> </a:t>
            </a:r>
            <a:r>
              <a:rPr lang="en-US" sz="2000" dirty="0" err="1"/>
              <a:t>çevresel</a:t>
            </a:r>
            <a:r>
              <a:rPr lang="en-US" sz="2000" dirty="0"/>
              <a:t> </a:t>
            </a:r>
            <a:r>
              <a:rPr lang="en-US" sz="2000" dirty="0" err="1"/>
              <a:t>etkileri</a:t>
            </a:r>
            <a:r>
              <a:rPr lang="en-US" sz="2000" dirty="0"/>
              <a:t> </a:t>
            </a:r>
            <a:r>
              <a:rPr lang="en-US" sz="2000" dirty="0" err="1"/>
              <a:t>en</a:t>
            </a:r>
            <a:r>
              <a:rPr lang="en-US" sz="2000" dirty="0"/>
              <a:t> </a:t>
            </a:r>
            <a:r>
              <a:rPr lang="en-US" sz="2000" dirty="0" err="1"/>
              <a:t>aza</a:t>
            </a:r>
            <a:r>
              <a:rPr lang="en-US" sz="2000" dirty="0"/>
              <a:t> </a:t>
            </a:r>
            <a:r>
              <a:rPr lang="en-US" sz="2000" dirty="0" err="1"/>
              <a:t>indirir</a:t>
            </a:r>
            <a:r>
              <a:rPr lang="en-US" sz="2000" dirty="0"/>
              <a:t>.</a:t>
            </a:r>
          </a:p>
        </p:txBody>
      </p:sp>
      <p:sp>
        <p:nvSpPr>
          <p:cNvPr id="11" name="Text Placeholder 2">
            <a:extLst>
              <a:ext uri="{FF2B5EF4-FFF2-40B4-BE49-F238E27FC236}">
                <a16:creationId xmlns:a16="http://schemas.microsoft.com/office/drawing/2014/main" id="{8EA64237-E59B-49D8-95FD-2F7FBBA5CFCA}"/>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tr-TR" sz="2400" dirty="0">
                <a:solidFill>
                  <a:srgbClr val="6DA6D1"/>
                </a:solidFill>
                <a:latin typeface="Myriad Pro" panose="020B0503030403020204" pitchFamily="34" charset="0"/>
              </a:rPr>
              <a:t>Yakıt tiplerinin değerlendirmeleri</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Tree>
    <p:extLst>
      <p:ext uri="{BB962C8B-B14F-4D97-AF65-F5344CB8AC3E}">
        <p14:creationId xmlns:p14="http://schemas.microsoft.com/office/powerpoint/2010/main" val="111781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5"/>
            <a:ext cx="11090260" cy="85374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56126" y="2555913"/>
            <a:ext cx="11279748" cy="343848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Ø"/>
            </a:pPr>
            <a:endParaRPr lang="tr-TR" sz="1800" dirty="0">
              <a:latin typeface="Myriad Pro" panose="020B0503030403020204"/>
            </a:endParaRPr>
          </a:p>
          <a:p>
            <a:pPr marL="285750" indent="-285750" algn="l">
              <a:buFont typeface="Wingdings" panose="05000000000000000000" pitchFamily="2" charset="2"/>
              <a:buChar char="Ø"/>
            </a:pPr>
            <a:endParaRPr lang="tr-TR" sz="1800" dirty="0">
              <a:latin typeface="Myriad Pro" panose="020B0503030403020204"/>
            </a:endParaRPr>
          </a:p>
        </p:txBody>
      </p:sp>
      <p:sp>
        <p:nvSpPr>
          <p:cNvPr id="11" name="Text Placeholder 2">
            <a:extLst>
              <a:ext uri="{FF2B5EF4-FFF2-40B4-BE49-F238E27FC236}">
                <a16:creationId xmlns:a16="http://schemas.microsoft.com/office/drawing/2014/main" id="{8EA64237-E59B-49D8-95FD-2F7FBBA5CFCA}"/>
              </a:ext>
            </a:extLst>
          </p:cNvPr>
          <p:cNvSpPr txBox="1">
            <a:spLocks/>
          </p:cNvSpPr>
          <p:nvPr/>
        </p:nvSpPr>
        <p:spPr>
          <a:xfrm>
            <a:off x="390540" y="1173364"/>
            <a:ext cx="11090260" cy="1480625"/>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Ulaşımda</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Kullanımının</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Zorlukları</a:t>
            </a:r>
            <a:r>
              <a:rPr lang="en-US" sz="2800" dirty="0">
                <a:solidFill>
                  <a:srgbClr val="00717F"/>
                </a:solidFill>
                <a:latin typeface="Myriad Pro" panose="020B0503030403020204" pitchFamily="34" charset="0"/>
                <a:ea typeface="Open Sans Extrabold"/>
                <a:cs typeface="Open Sans Extrabold"/>
              </a:rPr>
              <a:t> &amp; </a:t>
            </a:r>
            <a:r>
              <a:rPr lang="en-US" sz="2800" dirty="0" err="1">
                <a:solidFill>
                  <a:srgbClr val="00717F"/>
                </a:solidFill>
                <a:latin typeface="Myriad Pro" panose="020B0503030403020204" pitchFamily="34" charset="0"/>
                <a:ea typeface="Open Sans Extrabold"/>
                <a:cs typeface="Open Sans Extrabold"/>
              </a:rPr>
              <a:t>Gelecekteki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teknolojiler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Yenilikler</a:t>
            </a:r>
            <a:endParaRPr lang="tr-TR" sz="2800" dirty="0">
              <a:solidFill>
                <a:srgbClr val="00717F"/>
              </a:solidFill>
              <a:latin typeface="Myriad Pro" panose="020B0503030403020204" pitchFamily="34" charset="0"/>
              <a:ea typeface="Open Sans Extrabold"/>
              <a:cs typeface="Open Sans Extrabold"/>
            </a:endParaRPr>
          </a:p>
          <a:p>
            <a:pPr>
              <a:defRPr/>
            </a:pPr>
            <a:r>
              <a:rPr lang="tr-TR" sz="2400" dirty="0">
                <a:solidFill>
                  <a:srgbClr val="6DA6D1"/>
                </a:solidFill>
                <a:latin typeface="Myriad Pro" panose="020B0503030403020204" pitchFamily="34" charset="0"/>
              </a:rPr>
              <a:t>Yenilenebilir Enerjinin Ulaşımda Kullanımı için Öneriler ve Sonuçlar</a:t>
            </a:r>
            <a:endParaRPr lang="en-US" sz="2400" dirty="0">
              <a:solidFill>
                <a:srgbClr val="6DA6D1"/>
              </a:solidFill>
              <a:latin typeface="Myriad Pro" panose="020B0503030403020204" pitchFamily="34" charset="0"/>
            </a:endParaRPr>
          </a:p>
          <a:p>
            <a:pPr>
              <a:defRPr/>
            </a:pPr>
            <a:endParaRPr lang="tr-TR" sz="2800" dirty="0">
              <a:solidFill>
                <a:srgbClr val="00717F"/>
              </a:solidFill>
              <a:latin typeface="Myriad Pro" panose="020B0503030403020204" pitchFamily="34" charset="0"/>
              <a:ea typeface="Open Sans Extrabold"/>
              <a:cs typeface="Open Sans Extrabold"/>
            </a:endParaRPr>
          </a:p>
        </p:txBody>
      </p:sp>
      <p:sp>
        <p:nvSpPr>
          <p:cNvPr id="3" name="Rectangle 2">
            <a:extLst>
              <a:ext uri="{FF2B5EF4-FFF2-40B4-BE49-F238E27FC236}">
                <a16:creationId xmlns:a16="http://schemas.microsoft.com/office/drawing/2014/main" id="{A40E6A46-A579-4BF4-A08E-8A6B913E14A7}"/>
              </a:ext>
            </a:extLst>
          </p:cNvPr>
          <p:cNvSpPr/>
          <p:nvPr/>
        </p:nvSpPr>
        <p:spPr>
          <a:xfrm>
            <a:off x="390540" y="2653989"/>
            <a:ext cx="11090260" cy="3139321"/>
          </a:xfrm>
          <a:prstGeom prst="rect">
            <a:avLst/>
          </a:prstGeom>
        </p:spPr>
        <p:txBody>
          <a:bodyPr wrap="square">
            <a:spAutoFit/>
          </a:bodyPr>
          <a:lstStyle/>
          <a:p>
            <a:r>
              <a:rPr lang="tr-TR" b="1" dirty="0"/>
              <a:t>Elektrikli araçlar</a:t>
            </a:r>
            <a:r>
              <a:rPr lang="tr-TR" dirty="0">
                <a:sym typeface="Wingdings" panose="05000000000000000000" pitchFamily="2" charset="2"/>
              </a:rPr>
              <a:t> </a:t>
            </a:r>
            <a:r>
              <a:rPr lang="en-US" dirty="0" err="1"/>
              <a:t>Mevcut</a:t>
            </a:r>
            <a:r>
              <a:rPr lang="en-US" dirty="0"/>
              <a:t> </a:t>
            </a:r>
            <a:r>
              <a:rPr lang="en-US" dirty="0" err="1"/>
              <a:t>batarya</a:t>
            </a:r>
            <a:r>
              <a:rPr lang="en-US" dirty="0"/>
              <a:t> </a:t>
            </a:r>
            <a:r>
              <a:rPr lang="en-US" dirty="0" err="1"/>
              <a:t>teknolojilerinin</a:t>
            </a:r>
            <a:r>
              <a:rPr lang="en-US" dirty="0"/>
              <a:t> </a:t>
            </a:r>
            <a:r>
              <a:rPr lang="en-US" dirty="0" err="1"/>
              <a:t>sınırlamaları</a:t>
            </a:r>
            <a:r>
              <a:rPr lang="en-US" dirty="0"/>
              <a:t> </a:t>
            </a:r>
            <a:r>
              <a:rPr lang="en-US" dirty="0" err="1"/>
              <a:t>nedeniyle</a:t>
            </a:r>
            <a:r>
              <a:rPr lang="en-US" dirty="0"/>
              <a:t> </a:t>
            </a:r>
            <a:r>
              <a:rPr lang="en-US" dirty="0" err="1"/>
              <a:t>ağır</a:t>
            </a:r>
            <a:r>
              <a:rPr lang="en-US" dirty="0"/>
              <a:t> </a:t>
            </a:r>
            <a:r>
              <a:rPr lang="en-US" dirty="0" err="1"/>
              <a:t>araçlar</a:t>
            </a:r>
            <a:r>
              <a:rPr lang="en-US" dirty="0"/>
              <a:t> </a:t>
            </a:r>
            <a:r>
              <a:rPr lang="en-US" dirty="0" err="1"/>
              <a:t>ve</a:t>
            </a:r>
            <a:r>
              <a:rPr lang="en-US" dirty="0"/>
              <a:t> </a:t>
            </a:r>
            <a:r>
              <a:rPr lang="en-US" dirty="0" err="1"/>
              <a:t>havacılık</a:t>
            </a:r>
            <a:r>
              <a:rPr lang="en-US" dirty="0"/>
              <a:t> </a:t>
            </a:r>
            <a:r>
              <a:rPr lang="en-US" dirty="0" err="1"/>
              <a:t>gibi</a:t>
            </a:r>
            <a:r>
              <a:rPr lang="en-US" dirty="0"/>
              <a:t> </a:t>
            </a:r>
            <a:r>
              <a:rPr lang="en-US" dirty="0" err="1"/>
              <a:t>bazı</a:t>
            </a:r>
            <a:r>
              <a:rPr lang="en-US" dirty="0"/>
              <a:t> </a:t>
            </a:r>
            <a:r>
              <a:rPr lang="en-US" dirty="0" err="1"/>
              <a:t>taşıma</a:t>
            </a:r>
            <a:r>
              <a:rPr lang="en-US" dirty="0"/>
              <a:t> </a:t>
            </a:r>
            <a:r>
              <a:rPr lang="en-US" dirty="0" err="1"/>
              <a:t>modları</a:t>
            </a:r>
            <a:r>
              <a:rPr lang="en-US" dirty="0"/>
              <a:t> </a:t>
            </a:r>
            <a:r>
              <a:rPr lang="en-US" dirty="0" err="1"/>
              <a:t>doğrudan</a:t>
            </a:r>
            <a:r>
              <a:rPr lang="en-US" dirty="0"/>
              <a:t> </a:t>
            </a:r>
            <a:r>
              <a:rPr lang="en-US" dirty="0" err="1"/>
              <a:t>elektriklendirilememektedir</a:t>
            </a:r>
            <a:r>
              <a:rPr lang="en-US" dirty="0"/>
              <a:t>.</a:t>
            </a:r>
            <a:endParaRPr lang="tr-TR" dirty="0"/>
          </a:p>
          <a:p>
            <a:r>
              <a:rPr lang="tr-TR" dirty="0"/>
              <a:t>Şarj altyapısı halen gelişmektedir, ancak  şebeke kapasitelerinin geliştirilmesi gerekmektedir</a:t>
            </a:r>
          </a:p>
          <a:p>
            <a:r>
              <a:rPr lang="tr-TR" dirty="0"/>
              <a:t>Yenilenebilir enerji sağlayan şarj istasyonlarının artması çok kritiktir</a:t>
            </a:r>
          </a:p>
          <a:p>
            <a:r>
              <a:rPr lang="tr-TR" b="1" dirty="0" err="1"/>
              <a:t>Biyoyakıtlar</a:t>
            </a:r>
            <a:r>
              <a:rPr lang="tr-TR" b="1" dirty="0"/>
              <a:t> </a:t>
            </a:r>
            <a:r>
              <a:rPr lang="tr-TR" dirty="0">
                <a:sym typeface="Wingdings" panose="05000000000000000000" pitchFamily="2" charset="2"/>
              </a:rPr>
              <a:t> Biyolojik kaynaklardan elde edilen </a:t>
            </a:r>
            <a:r>
              <a:rPr lang="tr-TR" dirty="0" err="1">
                <a:sym typeface="Wingdings" panose="05000000000000000000" pitchFamily="2" charset="2"/>
              </a:rPr>
              <a:t>biyoyakıtlar</a:t>
            </a:r>
            <a:r>
              <a:rPr lang="tr-TR" dirty="0">
                <a:sym typeface="Wingdings" panose="05000000000000000000" pitchFamily="2" charset="2"/>
              </a:rPr>
              <a:t>, karbon ayak izini azaltma potansiyeline sahiptir ve mevcut içten yanmalı motorlarda kullanılabilir. Ancak, </a:t>
            </a:r>
            <a:r>
              <a:rPr lang="tr-TR" dirty="0" err="1">
                <a:sym typeface="Wingdings" panose="05000000000000000000" pitchFamily="2" charset="2"/>
              </a:rPr>
              <a:t>biyoyakıtların</a:t>
            </a:r>
            <a:r>
              <a:rPr lang="tr-TR" dirty="0">
                <a:sym typeface="Wingdings" panose="05000000000000000000" pitchFamily="2" charset="2"/>
              </a:rPr>
              <a:t> büyük ölçekte üretimi tarım alanlarını ve gıda üretimini etkileyebilir. Ayrıca, </a:t>
            </a:r>
            <a:r>
              <a:rPr lang="tr-TR" dirty="0" err="1">
                <a:sym typeface="Wingdings" panose="05000000000000000000" pitchFamily="2" charset="2"/>
              </a:rPr>
              <a:t>biyoyakıtların</a:t>
            </a:r>
            <a:r>
              <a:rPr lang="tr-TR" dirty="0">
                <a:sym typeface="Wingdings" panose="05000000000000000000" pitchFamily="2" charset="2"/>
              </a:rPr>
              <a:t> enerji içeriği ve verimliliği bazı durumlarda fosil yakıtlara göre düşük olabilir</a:t>
            </a:r>
          </a:p>
          <a:p>
            <a:r>
              <a:rPr lang="tr-TR" b="1" dirty="0">
                <a:sym typeface="Wingdings" panose="05000000000000000000" pitchFamily="2" charset="2"/>
              </a:rPr>
              <a:t>Hidrojen </a:t>
            </a:r>
            <a:r>
              <a:rPr lang="tr-TR" dirty="0">
                <a:sym typeface="Wingdings" panose="05000000000000000000" pitchFamily="2" charset="2"/>
              </a:rPr>
              <a:t>Ulaşım için potansiyel bir alternatif olarak değerlendirilmektedir, çünkü sadece su buharı ve su üretirken yüksek enerji verimliliği sağlar. Ancak, hidrojenin üretimi ve depolanması enerji yoğun ve maliyetlidir. Ayrıca, hidrojen yakıt hücreli araçların yaygın kullanımı için geniş çapta bir altyapı geliştirilmesi gerekmektedir.</a:t>
            </a:r>
            <a:endParaRPr lang="en-US" dirty="0"/>
          </a:p>
        </p:txBody>
      </p:sp>
    </p:spTree>
    <p:extLst>
      <p:ext uri="{BB962C8B-B14F-4D97-AF65-F5344CB8AC3E}">
        <p14:creationId xmlns:p14="http://schemas.microsoft.com/office/powerpoint/2010/main" val="26511047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r>
              <a:rPr lang="tr-TR" sz="1800" dirty="0">
                <a:latin typeface="Myriad Pro" panose="020B0503030403020204"/>
              </a:rPr>
              <a:t>Odun</a:t>
            </a:r>
          </a:p>
          <a:p>
            <a:r>
              <a:rPr lang="tr-TR" sz="1800" dirty="0">
                <a:latin typeface="Myriad Pro" panose="020B0503030403020204"/>
              </a:rPr>
              <a:t>Bitkiler </a:t>
            </a:r>
          </a:p>
          <a:p>
            <a:r>
              <a:rPr lang="tr-TR" sz="1800" dirty="0">
                <a:latin typeface="Myriad Pro" panose="020B0503030403020204"/>
              </a:rPr>
              <a:t>Yağlı Tohumlar </a:t>
            </a:r>
          </a:p>
          <a:p>
            <a:r>
              <a:rPr lang="tr-TR" sz="1800" dirty="0">
                <a:latin typeface="Myriad Pro" panose="020B0503030403020204"/>
              </a:rPr>
              <a:t>Karbonhidratlar(</a:t>
            </a:r>
            <a:r>
              <a:rPr lang="tr-TR" sz="1800" dirty="0" err="1">
                <a:latin typeface="Myriad Pro" panose="020B0503030403020204"/>
              </a:rPr>
              <a:t>patates,buğday,pan</a:t>
            </a:r>
            <a:r>
              <a:rPr lang="tr-TR" sz="1800" dirty="0">
                <a:latin typeface="Myriad Pro" panose="020B0503030403020204"/>
              </a:rPr>
              <a:t> </a:t>
            </a:r>
            <a:r>
              <a:rPr lang="tr-TR" sz="1800" dirty="0" err="1">
                <a:latin typeface="Myriad Pro" panose="020B0503030403020204"/>
              </a:rPr>
              <a:t>car,mısır</a:t>
            </a:r>
            <a:r>
              <a:rPr lang="tr-TR" sz="1800" dirty="0">
                <a:latin typeface="Myriad Pro" panose="020B0503030403020204"/>
              </a:rPr>
              <a:t>) </a:t>
            </a:r>
          </a:p>
          <a:p>
            <a:r>
              <a:rPr lang="tr-TR" sz="1800" dirty="0">
                <a:latin typeface="Myriad Pro" panose="020B0503030403020204"/>
              </a:rPr>
              <a:t>Elyaf Bitkileri(</a:t>
            </a:r>
            <a:r>
              <a:rPr lang="tr-TR" sz="1800" dirty="0" err="1">
                <a:latin typeface="Myriad Pro" panose="020B0503030403020204"/>
              </a:rPr>
              <a:t>keten,kenevir</a:t>
            </a:r>
            <a:r>
              <a:rPr lang="tr-TR" sz="1800" dirty="0">
                <a:latin typeface="Myriad Pro" panose="020B0503030403020204"/>
              </a:rPr>
              <a:t> sorgun vb.) </a:t>
            </a:r>
          </a:p>
          <a:p>
            <a:r>
              <a:rPr lang="tr-TR" sz="1800" dirty="0">
                <a:latin typeface="Myriad Pro" panose="020B0503030403020204"/>
              </a:rPr>
              <a:t>Bitkisel Atıklar (dal </a:t>
            </a:r>
            <a:r>
              <a:rPr lang="tr-TR" sz="1800" dirty="0" err="1">
                <a:latin typeface="Myriad Pro" panose="020B0503030403020204"/>
              </a:rPr>
              <a:t>saman,kök,kabuk</a:t>
            </a:r>
            <a:r>
              <a:rPr lang="tr-TR" sz="1800" dirty="0">
                <a:latin typeface="Myriad Pro" panose="020B0503030403020204"/>
              </a:rPr>
              <a:t> vb.) </a:t>
            </a:r>
          </a:p>
          <a:p>
            <a:r>
              <a:rPr lang="tr-TR" sz="1800" dirty="0">
                <a:latin typeface="Myriad Pro" panose="020B0503030403020204"/>
              </a:rPr>
              <a:t>Hayvansal Atıklar </a:t>
            </a:r>
          </a:p>
          <a:p>
            <a:r>
              <a:rPr lang="tr-TR" sz="1800" dirty="0">
                <a:latin typeface="Myriad Pro" panose="020B0503030403020204"/>
              </a:rPr>
              <a:t>Şehirsel ve Endüstriyel Atıklar</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err="1">
                <a:solidFill>
                  <a:srgbClr val="6DA6D1"/>
                </a:solidFill>
                <a:latin typeface="Myriad Pro" panose="020B0503030403020204" pitchFamily="34" charset="0"/>
              </a:rPr>
              <a:t>Biyokütle</a:t>
            </a:r>
            <a:r>
              <a:rPr lang="tr-TR" sz="3200" b="1" dirty="0">
                <a:solidFill>
                  <a:srgbClr val="6DA6D1"/>
                </a:solidFill>
                <a:latin typeface="Myriad Pro" panose="020B0503030403020204" pitchFamily="34" charset="0"/>
              </a:rPr>
              <a:t> enerjisi ve </a:t>
            </a:r>
            <a:r>
              <a:rPr lang="tr-TR" sz="3200" b="1" dirty="0" err="1">
                <a:solidFill>
                  <a:srgbClr val="6DA6D1"/>
                </a:solidFill>
                <a:latin typeface="Myriad Pro" panose="020B0503030403020204" pitchFamily="34" charset="0"/>
              </a:rPr>
              <a:t>biyoyakıtlar</a:t>
            </a:r>
            <a:endParaRPr lang="en-US" sz="3200" b="1" dirty="0"/>
          </a:p>
        </p:txBody>
      </p:sp>
      <p:pic>
        <p:nvPicPr>
          <p:cNvPr id="2" name="Picture 1">
            <a:extLst>
              <a:ext uri="{FF2B5EF4-FFF2-40B4-BE49-F238E27FC236}">
                <a16:creationId xmlns:a16="http://schemas.microsoft.com/office/drawing/2014/main" id="{C447B5BE-1D01-4B03-94F2-24903CA988D5}"/>
              </a:ext>
            </a:extLst>
          </p:cNvPr>
          <p:cNvPicPr>
            <a:picLocks noChangeAspect="1"/>
          </p:cNvPicPr>
          <p:nvPr/>
        </p:nvPicPr>
        <p:blipFill>
          <a:blip r:embed="rId3"/>
          <a:stretch>
            <a:fillRect/>
          </a:stretch>
        </p:blipFill>
        <p:spPr>
          <a:xfrm>
            <a:off x="8474926" y="437444"/>
            <a:ext cx="3288887" cy="3274270"/>
          </a:xfrm>
          <a:prstGeom prst="rect">
            <a:avLst/>
          </a:prstGeom>
        </p:spPr>
      </p:pic>
      <p:pic>
        <p:nvPicPr>
          <p:cNvPr id="3" name="Picture 2">
            <a:extLst>
              <a:ext uri="{FF2B5EF4-FFF2-40B4-BE49-F238E27FC236}">
                <a16:creationId xmlns:a16="http://schemas.microsoft.com/office/drawing/2014/main" id="{0CB1DC17-94A6-4509-8213-31EDC6DB1D4E}"/>
              </a:ext>
            </a:extLst>
          </p:cNvPr>
          <p:cNvPicPr>
            <a:picLocks noChangeAspect="1"/>
          </p:cNvPicPr>
          <p:nvPr/>
        </p:nvPicPr>
        <p:blipFill>
          <a:blip r:embed="rId4"/>
          <a:stretch>
            <a:fillRect/>
          </a:stretch>
        </p:blipFill>
        <p:spPr>
          <a:xfrm>
            <a:off x="7207520" y="3792314"/>
            <a:ext cx="4630067" cy="1805597"/>
          </a:xfrm>
          <a:prstGeom prst="rect">
            <a:avLst/>
          </a:prstGeom>
        </p:spPr>
      </p:pic>
      <p:sp>
        <p:nvSpPr>
          <p:cNvPr id="7" name="Rectangle 6">
            <a:extLst>
              <a:ext uri="{FF2B5EF4-FFF2-40B4-BE49-F238E27FC236}">
                <a16:creationId xmlns:a16="http://schemas.microsoft.com/office/drawing/2014/main" id="{6450C8C6-3E52-4E6C-9A10-E64B3835F493}"/>
              </a:ext>
            </a:extLst>
          </p:cNvPr>
          <p:cNvSpPr/>
          <p:nvPr/>
        </p:nvSpPr>
        <p:spPr>
          <a:xfrm>
            <a:off x="6824422" y="5841761"/>
            <a:ext cx="6096000" cy="307777"/>
          </a:xfrm>
          <a:prstGeom prst="rect">
            <a:avLst/>
          </a:prstGeom>
        </p:spPr>
        <p:txBody>
          <a:bodyPr>
            <a:spAutoFit/>
          </a:bodyPr>
          <a:lstStyle/>
          <a:p>
            <a:r>
              <a:rPr lang="tr-TR" sz="1400" i="1" dirty="0"/>
              <a:t>Kaynak: Edirne Çevre ve Şehircilik İl Müdürlüğü, 2024. </a:t>
            </a:r>
            <a:r>
              <a:rPr lang="tr-TR" sz="1400" i="1" dirty="0" err="1"/>
              <a:t>Biyokütle</a:t>
            </a:r>
            <a:r>
              <a:rPr lang="tr-TR" sz="1400" i="1" dirty="0"/>
              <a:t> Enerjisi</a:t>
            </a:r>
            <a:endParaRPr lang="en-US" sz="1400" i="1" dirty="0"/>
          </a:p>
        </p:txBody>
      </p:sp>
    </p:spTree>
    <p:extLst>
      <p:ext uri="{BB962C8B-B14F-4D97-AF65-F5344CB8AC3E}">
        <p14:creationId xmlns:p14="http://schemas.microsoft.com/office/powerpoint/2010/main" val="23521829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7F31D-607B-8009-2B82-91C1ED5E0316}"/>
              </a:ext>
            </a:extLst>
          </p:cNvPr>
          <p:cNvSpPr>
            <a:spLocks noGrp="1"/>
          </p:cNvSpPr>
          <p:nvPr>
            <p:ph type="ctrTitle"/>
          </p:nvPr>
        </p:nvSpPr>
        <p:spPr>
          <a:xfrm>
            <a:off x="1403339" y="3049262"/>
            <a:ext cx="9231086" cy="1909763"/>
          </a:xfrm>
        </p:spPr>
        <p:txBody>
          <a:bodyPr>
            <a:normAutofit/>
          </a:bodyPr>
          <a:lstStyle/>
          <a:p>
            <a:r>
              <a:rPr lang="en-GB" sz="4000" b="1" dirty="0" err="1">
                <a:effectLst/>
                <a:latin typeface="Myriad Pro" panose="020B0503030403020204" pitchFamily="34" charset="0"/>
                <a:ea typeface="MS Mincho" panose="02020609040205080304" pitchFamily="49" charset="-128"/>
                <a:cs typeface="Calibri" panose="020F0502020204030204" pitchFamily="34" charset="0"/>
              </a:rPr>
              <a:t>Göstermiş</a:t>
            </a:r>
            <a:r>
              <a:rPr lang="en-GB" sz="4000" b="1" dirty="0">
                <a:effectLst/>
                <a:latin typeface="Myriad Pro" panose="020B0503030403020204" pitchFamily="34" charset="0"/>
                <a:ea typeface="MS Mincho" panose="02020609040205080304" pitchFamily="49" charset="-128"/>
                <a:cs typeface="Calibri" panose="020F0502020204030204" pitchFamily="34" charset="0"/>
              </a:rPr>
              <a:t> </a:t>
            </a:r>
            <a:r>
              <a:rPr lang="en-GB" sz="4000" b="1" dirty="0" err="1">
                <a:effectLst/>
                <a:latin typeface="Myriad Pro" panose="020B0503030403020204" pitchFamily="34" charset="0"/>
                <a:ea typeface="MS Mincho" panose="02020609040205080304" pitchFamily="49" charset="-128"/>
                <a:cs typeface="Calibri" panose="020F0502020204030204" pitchFamily="34" charset="0"/>
              </a:rPr>
              <a:t>Olduğunuz</a:t>
            </a:r>
            <a:r>
              <a:rPr lang="en-GB" sz="4000" b="1" dirty="0">
                <a:effectLst/>
                <a:latin typeface="Myriad Pro" panose="020B0503030403020204" pitchFamily="34" charset="0"/>
                <a:ea typeface="MS Mincho" panose="02020609040205080304" pitchFamily="49" charset="-128"/>
                <a:cs typeface="Calibri" panose="020F0502020204030204" pitchFamily="34" charset="0"/>
              </a:rPr>
              <a:t> </a:t>
            </a:r>
            <a:r>
              <a:rPr lang="en-GB" sz="4000" b="1" dirty="0" err="1">
                <a:effectLst/>
                <a:latin typeface="Myriad Pro" panose="020B0503030403020204" pitchFamily="34" charset="0"/>
                <a:ea typeface="MS Mincho" panose="02020609040205080304" pitchFamily="49" charset="-128"/>
                <a:cs typeface="Calibri" panose="020F0502020204030204" pitchFamily="34" charset="0"/>
              </a:rPr>
              <a:t>İlgi</a:t>
            </a:r>
            <a:r>
              <a:rPr lang="en-GB" sz="4000" b="1" dirty="0">
                <a:effectLst/>
                <a:latin typeface="Myriad Pro" panose="020B0503030403020204" pitchFamily="34" charset="0"/>
                <a:ea typeface="MS Mincho" panose="02020609040205080304" pitchFamily="49" charset="-128"/>
                <a:cs typeface="Calibri" panose="020F0502020204030204" pitchFamily="34" charset="0"/>
              </a:rPr>
              <a:t> </a:t>
            </a:r>
            <a:r>
              <a:rPr lang="tr-TR" sz="4000" b="1" dirty="0">
                <a:latin typeface="Myriad Pro" panose="020B0503030403020204" pitchFamily="34" charset="0"/>
                <a:ea typeface="MS Mincho" panose="02020609040205080304" pitchFamily="49" charset="-128"/>
                <a:cs typeface="Calibri" panose="020F0502020204030204" pitchFamily="34" charset="0"/>
              </a:rPr>
              <a:t>i</a:t>
            </a:r>
            <a:r>
              <a:rPr lang="en-GB" sz="4000" b="1" dirty="0" err="1">
                <a:effectLst/>
                <a:latin typeface="Myriad Pro" panose="020B0503030403020204" pitchFamily="34" charset="0"/>
                <a:ea typeface="MS Mincho" panose="02020609040205080304" pitchFamily="49" charset="-128"/>
                <a:cs typeface="Calibri" panose="020F0502020204030204" pitchFamily="34" charset="0"/>
              </a:rPr>
              <a:t>çin</a:t>
            </a:r>
            <a:r>
              <a:rPr lang="en-GB" sz="4000" b="1" dirty="0">
                <a:effectLst/>
                <a:latin typeface="Myriad Pro" panose="020B0503030403020204" pitchFamily="34" charset="0"/>
                <a:ea typeface="MS Mincho" panose="02020609040205080304" pitchFamily="49" charset="-128"/>
                <a:cs typeface="Calibri" panose="020F0502020204030204" pitchFamily="34" charset="0"/>
              </a:rPr>
              <a:t> </a:t>
            </a:r>
            <a:r>
              <a:rPr lang="en-GB" sz="4000" b="1" dirty="0" err="1">
                <a:effectLst/>
                <a:latin typeface="Myriad Pro" panose="020B0503030403020204" pitchFamily="34" charset="0"/>
                <a:ea typeface="MS Mincho" panose="02020609040205080304" pitchFamily="49" charset="-128"/>
                <a:cs typeface="Calibri" panose="020F0502020204030204" pitchFamily="34" charset="0"/>
              </a:rPr>
              <a:t>Teşekkür</a:t>
            </a:r>
            <a:r>
              <a:rPr lang="en-GB" sz="4000" b="1" dirty="0">
                <a:effectLst/>
                <a:latin typeface="Myriad Pro" panose="020B0503030403020204" pitchFamily="34" charset="0"/>
                <a:ea typeface="MS Mincho" panose="02020609040205080304" pitchFamily="49" charset="-128"/>
                <a:cs typeface="Calibri" panose="020F0502020204030204" pitchFamily="34" charset="0"/>
              </a:rPr>
              <a:t> </a:t>
            </a:r>
            <a:r>
              <a:rPr lang="en-GB" sz="4000" b="1" dirty="0" err="1">
                <a:effectLst/>
                <a:latin typeface="Myriad Pro" panose="020B0503030403020204" pitchFamily="34" charset="0"/>
                <a:ea typeface="MS Mincho" panose="02020609040205080304" pitchFamily="49" charset="-128"/>
                <a:cs typeface="Calibri" panose="020F0502020204030204" pitchFamily="34" charset="0"/>
              </a:rPr>
              <a:t>Ederiz</a:t>
            </a:r>
            <a:r>
              <a:rPr lang="en-GB" sz="4000" b="1" dirty="0">
                <a:effectLst/>
                <a:latin typeface="Myriad Pro" panose="020B0503030403020204" pitchFamily="34" charset="0"/>
                <a:ea typeface="MS Mincho" panose="02020609040205080304" pitchFamily="49" charset="-128"/>
                <a:cs typeface="Calibri" panose="020F0502020204030204" pitchFamily="34" charset="0"/>
              </a:rPr>
              <a:t>!</a:t>
            </a:r>
            <a:endParaRPr lang="en-TR" sz="4000" b="1" dirty="0">
              <a:latin typeface="Myriad Pro" panose="020B0503030403020204" pitchFamily="34" charset="0"/>
            </a:endParaRPr>
          </a:p>
        </p:txBody>
      </p:sp>
      <p:pic>
        <p:nvPicPr>
          <p:cNvPr id="3" name="Picture 2">
            <a:extLst>
              <a:ext uri="{FF2B5EF4-FFF2-40B4-BE49-F238E27FC236}">
                <a16:creationId xmlns:a16="http://schemas.microsoft.com/office/drawing/2014/main" id="{6E9F8558-2881-4EFE-8478-08A477581F41}"/>
              </a:ext>
            </a:extLst>
          </p:cNvPr>
          <p:cNvPicPr>
            <a:picLocks noChangeAspect="1"/>
          </p:cNvPicPr>
          <p:nvPr/>
        </p:nvPicPr>
        <p:blipFill>
          <a:blip r:embed="rId3"/>
          <a:stretch>
            <a:fillRect/>
          </a:stretch>
        </p:blipFill>
        <p:spPr>
          <a:xfrm>
            <a:off x="1062527" y="906137"/>
            <a:ext cx="2143125" cy="2143125"/>
          </a:xfrm>
          <a:prstGeom prst="rect">
            <a:avLst/>
          </a:prstGeom>
        </p:spPr>
      </p:pic>
    </p:spTree>
    <p:extLst>
      <p:ext uri="{BB962C8B-B14F-4D97-AF65-F5344CB8AC3E}">
        <p14:creationId xmlns:p14="http://schemas.microsoft.com/office/powerpoint/2010/main" val="2362506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837320"/>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err="1">
                <a:solidFill>
                  <a:srgbClr val="6DA6D1"/>
                </a:solidFill>
                <a:latin typeface="Myriad Pro" panose="020B0503030403020204" pitchFamily="34" charset="0"/>
              </a:rPr>
              <a:t>Biyokütle</a:t>
            </a:r>
            <a:r>
              <a:rPr lang="tr-TR" sz="3200" b="1" dirty="0">
                <a:solidFill>
                  <a:srgbClr val="6DA6D1"/>
                </a:solidFill>
                <a:latin typeface="Myriad Pro" panose="020B0503030403020204" pitchFamily="34" charset="0"/>
              </a:rPr>
              <a:t> enerjisi ve </a:t>
            </a:r>
            <a:r>
              <a:rPr lang="tr-TR" sz="3200" b="1" dirty="0" err="1">
                <a:solidFill>
                  <a:srgbClr val="6DA6D1"/>
                </a:solidFill>
                <a:latin typeface="Myriad Pro" panose="020B0503030403020204" pitchFamily="34" charset="0"/>
              </a:rPr>
              <a:t>biyoyakıtlar</a:t>
            </a:r>
            <a:endParaRPr lang="en-US" sz="3200" b="1" dirty="0"/>
          </a:p>
        </p:txBody>
      </p:sp>
      <p:pic>
        <p:nvPicPr>
          <p:cNvPr id="3" name="Picture 2">
            <a:extLst>
              <a:ext uri="{FF2B5EF4-FFF2-40B4-BE49-F238E27FC236}">
                <a16:creationId xmlns:a16="http://schemas.microsoft.com/office/drawing/2014/main" id="{DD41C5A2-05E1-46A1-856F-4A595AC755A2}"/>
              </a:ext>
            </a:extLst>
          </p:cNvPr>
          <p:cNvPicPr>
            <a:picLocks noChangeAspect="1"/>
          </p:cNvPicPr>
          <p:nvPr/>
        </p:nvPicPr>
        <p:blipFill>
          <a:blip r:embed="rId3"/>
          <a:stretch>
            <a:fillRect/>
          </a:stretch>
        </p:blipFill>
        <p:spPr>
          <a:xfrm>
            <a:off x="3128207" y="1871745"/>
            <a:ext cx="5935586" cy="4192544"/>
          </a:xfrm>
          <a:prstGeom prst="rect">
            <a:avLst/>
          </a:prstGeom>
        </p:spPr>
      </p:pic>
    </p:spTree>
    <p:extLst>
      <p:ext uri="{BB962C8B-B14F-4D97-AF65-F5344CB8AC3E}">
        <p14:creationId xmlns:p14="http://schemas.microsoft.com/office/powerpoint/2010/main" val="10735407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r>
              <a:rPr lang="tr-TR" sz="1800" dirty="0" err="1">
                <a:latin typeface="Myriad Pro" panose="020B0503030403020204"/>
              </a:rPr>
              <a:t>Biyokütle</a:t>
            </a:r>
            <a:r>
              <a:rPr lang="tr-TR" sz="1800" dirty="0">
                <a:latin typeface="Myriad Pro" panose="020B0503030403020204"/>
              </a:rPr>
              <a:t> kaynakları </a:t>
            </a:r>
            <a:r>
              <a:rPr lang="tr-TR" sz="1800" dirty="0">
                <a:latin typeface="Myriad Pro" panose="020B0503030403020204"/>
                <a:sym typeface="Wingdings" panose="05000000000000000000" pitchFamily="2" charset="2"/>
              </a:rPr>
              <a:t> </a:t>
            </a:r>
            <a:r>
              <a:rPr lang="tr-TR" sz="1800" dirty="0">
                <a:latin typeface="Myriad Pro" panose="020B0503030403020204"/>
              </a:rPr>
              <a:t> enerji dönüşümünde bu denli yüksek bir potansiyele sahip oluşunun en önemli sebebi </a:t>
            </a:r>
            <a:r>
              <a:rPr lang="tr-TR" sz="1800" dirty="0">
                <a:latin typeface="Myriad Pro" panose="020B0503030403020204"/>
                <a:sym typeface="Wingdings" panose="05000000000000000000" pitchFamily="2" charset="2"/>
              </a:rPr>
              <a:t> </a:t>
            </a:r>
            <a:r>
              <a:rPr lang="tr-TR" sz="1800" dirty="0">
                <a:latin typeface="Myriad Pro" panose="020B0503030403020204"/>
              </a:rPr>
              <a:t> bitkisel ürünlerin içinde depolanmış hâlde bulunan güneş enerjisi. </a:t>
            </a:r>
          </a:p>
          <a:p>
            <a:r>
              <a:rPr lang="tr-TR" sz="1800" dirty="0">
                <a:latin typeface="Myriad Pro" panose="020B0503030403020204"/>
              </a:rPr>
              <a:t>Uluslararası Enerji Ajansı’nın 2018 verilerine göre dünyada fotosentez yoluyla depolanan enerji miktarı, yıllık küresel enerji tüketiminin 10 katı civarında. Ancak bugün bu enerjinin </a:t>
            </a:r>
            <a:r>
              <a:rPr lang="tr-TR" sz="1800" b="1" dirty="0">
                <a:latin typeface="Myriad Pro" panose="020B0503030403020204"/>
              </a:rPr>
              <a:t>%1,5‘inden daha azı </a:t>
            </a:r>
            <a:r>
              <a:rPr lang="tr-TR" sz="1800" dirty="0">
                <a:latin typeface="Myriad Pro" panose="020B0503030403020204"/>
              </a:rPr>
              <a:t>kullanılabiliyor.</a:t>
            </a:r>
          </a:p>
          <a:p>
            <a:r>
              <a:rPr lang="tr-TR" sz="1800" dirty="0">
                <a:latin typeface="Myriad Pro" panose="020B0503030403020204"/>
              </a:rPr>
              <a:t>Dünyada üretilen biyogazın üçte ikisinin elektrik üretiminde kullanıldığını gösteren Uluslararası Enerji Ajansı 2018 verilerine </a:t>
            </a:r>
            <a:r>
              <a:rPr lang="tr-TR" sz="1800" b="1" dirty="0">
                <a:latin typeface="Myriad Pro" panose="020B0503030403020204"/>
              </a:rPr>
              <a:t>göre bugün dünya çapında biyogazla çalışan elektrik tesislerinin 18 </a:t>
            </a:r>
            <a:r>
              <a:rPr lang="tr-TR" sz="1800" b="1" dirty="0" err="1">
                <a:latin typeface="Myriad Pro" panose="020B0503030403020204"/>
              </a:rPr>
              <a:t>GWh</a:t>
            </a:r>
            <a:r>
              <a:rPr lang="tr-TR" sz="1800" b="1" dirty="0">
                <a:latin typeface="Myriad Pro" panose="020B0503030403020204"/>
              </a:rPr>
              <a:t> üretim kapasitesi var. </a:t>
            </a:r>
            <a:r>
              <a:rPr lang="tr-TR" sz="1800" dirty="0">
                <a:latin typeface="Myriad Pro" panose="020B0503030403020204"/>
              </a:rPr>
              <a:t>Bu tesislerin çoğu da </a:t>
            </a:r>
            <a:r>
              <a:rPr lang="tr-TR" sz="1800" b="1" dirty="0">
                <a:latin typeface="Myriad Pro" panose="020B0503030403020204"/>
              </a:rPr>
              <a:t>Almanya, ABD ve Birleşik </a:t>
            </a:r>
            <a:r>
              <a:rPr lang="tr-TR" sz="1800" b="1" dirty="0" err="1">
                <a:latin typeface="Myriad Pro" panose="020B0503030403020204"/>
              </a:rPr>
              <a:t>Krallık’ta</a:t>
            </a:r>
            <a:r>
              <a:rPr lang="tr-TR" sz="1800" b="1" dirty="0">
                <a:latin typeface="Myriad Pro" panose="020B0503030403020204"/>
              </a:rPr>
              <a:t> </a:t>
            </a:r>
            <a:r>
              <a:rPr lang="tr-TR" sz="1800" dirty="0">
                <a:latin typeface="Myriad Pro" panose="020B0503030403020204"/>
              </a:rPr>
              <a:t>bulunuyor.</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err="1">
                <a:solidFill>
                  <a:srgbClr val="6DA6D1"/>
                </a:solidFill>
                <a:latin typeface="Myriad Pro" panose="020B0503030403020204" pitchFamily="34" charset="0"/>
              </a:rPr>
              <a:t>Biyokütle</a:t>
            </a:r>
            <a:r>
              <a:rPr lang="tr-TR" sz="3200" b="1" dirty="0">
                <a:solidFill>
                  <a:srgbClr val="6DA6D1"/>
                </a:solidFill>
                <a:latin typeface="Myriad Pro" panose="020B0503030403020204" pitchFamily="34" charset="0"/>
              </a:rPr>
              <a:t> enerjisi ve </a:t>
            </a:r>
            <a:r>
              <a:rPr lang="tr-TR" sz="3200" b="1" dirty="0" err="1">
                <a:solidFill>
                  <a:srgbClr val="6DA6D1"/>
                </a:solidFill>
                <a:latin typeface="Myriad Pro" panose="020B0503030403020204" pitchFamily="34" charset="0"/>
              </a:rPr>
              <a:t>biyoyakıtlar</a:t>
            </a:r>
            <a:endParaRPr lang="en-US" sz="3200" b="1" dirty="0"/>
          </a:p>
        </p:txBody>
      </p:sp>
      <p:pic>
        <p:nvPicPr>
          <p:cNvPr id="6" name="Picture 5">
            <a:extLst>
              <a:ext uri="{FF2B5EF4-FFF2-40B4-BE49-F238E27FC236}">
                <a16:creationId xmlns:a16="http://schemas.microsoft.com/office/drawing/2014/main" id="{5115CF8F-ADD8-4F14-93BF-7903A353FAB0}"/>
              </a:ext>
            </a:extLst>
          </p:cNvPr>
          <p:cNvPicPr>
            <a:picLocks noChangeAspect="1"/>
          </p:cNvPicPr>
          <p:nvPr/>
        </p:nvPicPr>
        <p:blipFill>
          <a:blip r:embed="rId3"/>
          <a:stretch>
            <a:fillRect/>
          </a:stretch>
        </p:blipFill>
        <p:spPr>
          <a:xfrm>
            <a:off x="6980539" y="1965363"/>
            <a:ext cx="4554459" cy="2394764"/>
          </a:xfrm>
          <a:prstGeom prst="rect">
            <a:avLst/>
          </a:prstGeom>
        </p:spPr>
      </p:pic>
      <p:sp>
        <p:nvSpPr>
          <p:cNvPr id="8" name="Rectangle 7">
            <a:extLst>
              <a:ext uri="{FF2B5EF4-FFF2-40B4-BE49-F238E27FC236}">
                <a16:creationId xmlns:a16="http://schemas.microsoft.com/office/drawing/2014/main" id="{E3E9B3FB-10FF-480C-A281-F43B251234F6}"/>
              </a:ext>
            </a:extLst>
          </p:cNvPr>
          <p:cNvSpPr/>
          <p:nvPr/>
        </p:nvSpPr>
        <p:spPr>
          <a:xfrm>
            <a:off x="6824422" y="5841761"/>
            <a:ext cx="6096000" cy="307777"/>
          </a:xfrm>
          <a:prstGeom prst="rect">
            <a:avLst/>
          </a:prstGeom>
        </p:spPr>
        <p:txBody>
          <a:bodyPr>
            <a:spAutoFit/>
          </a:bodyPr>
          <a:lstStyle/>
          <a:p>
            <a:r>
              <a:rPr lang="tr-TR" sz="1400" i="1" dirty="0"/>
              <a:t>Kaynak: Edirne Çevre ve Şehircilik İl Müdürlüğü, 2024. </a:t>
            </a:r>
            <a:r>
              <a:rPr lang="tr-TR" sz="1400" i="1" dirty="0" err="1"/>
              <a:t>Biyokütle</a:t>
            </a:r>
            <a:r>
              <a:rPr lang="tr-TR" sz="1400" i="1" dirty="0"/>
              <a:t> Enerjisi</a:t>
            </a:r>
            <a:endParaRPr lang="en-US" sz="1400" i="1" dirty="0"/>
          </a:p>
        </p:txBody>
      </p:sp>
    </p:spTree>
    <p:extLst>
      <p:ext uri="{BB962C8B-B14F-4D97-AF65-F5344CB8AC3E}">
        <p14:creationId xmlns:p14="http://schemas.microsoft.com/office/powerpoint/2010/main" val="552462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r>
              <a:rPr lang="tr-TR" sz="1800" dirty="0" err="1">
                <a:latin typeface="Myriad Pro" panose="020B0503030403020204"/>
              </a:rPr>
              <a:t>Biyokütle</a:t>
            </a:r>
            <a:r>
              <a:rPr lang="tr-TR" sz="1800" dirty="0">
                <a:latin typeface="Myriad Pro" panose="020B0503030403020204"/>
              </a:rPr>
              <a:t> biyolojik kökenli fosil olmayan organik madde kütlesidir.</a:t>
            </a:r>
          </a:p>
          <a:p>
            <a:r>
              <a:rPr lang="tr-TR" sz="1800" dirty="0">
                <a:latin typeface="Myriad Pro" panose="020B0503030403020204"/>
              </a:rPr>
              <a:t>Ana bileşenleri karbonhidrat bileşikleri  olan bitkisel ve hayvansal kökenli tüm maddelere </a:t>
            </a:r>
            <a:r>
              <a:rPr lang="tr-TR" sz="1800" dirty="0" err="1">
                <a:latin typeface="Myriad Pro" panose="020B0503030403020204"/>
              </a:rPr>
              <a:t>biyokütle</a:t>
            </a:r>
            <a:r>
              <a:rPr lang="tr-TR" sz="1800" dirty="0">
                <a:latin typeface="Myriad Pro" panose="020B0503030403020204"/>
              </a:rPr>
              <a:t> enerji kaynağı, bunlardan elde edilen enerji ise </a:t>
            </a:r>
            <a:r>
              <a:rPr lang="tr-TR" sz="1800" dirty="0" err="1">
                <a:latin typeface="Myriad Pro" panose="020B0503030403020204"/>
              </a:rPr>
              <a:t>biyokütle</a:t>
            </a:r>
            <a:r>
              <a:rPr lang="tr-TR" sz="1800" dirty="0">
                <a:latin typeface="Myriad Pro" panose="020B0503030403020204"/>
              </a:rPr>
              <a:t> enerjisi denmektedir.</a:t>
            </a:r>
          </a:p>
          <a:p>
            <a:r>
              <a:rPr lang="tr-TR" sz="1800" dirty="0" err="1">
                <a:latin typeface="Myriad Pro" panose="020B0503030403020204"/>
              </a:rPr>
              <a:t>Örneğin,odun,tarımsal</a:t>
            </a:r>
            <a:r>
              <a:rPr lang="tr-TR" sz="1800" dirty="0">
                <a:latin typeface="Myriad Pro" panose="020B0503030403020204"/>
              </a:rPr>
              <a:t> atıklar(</a:t>
            </a:r>
            <a:r>
              <a:rPr lang="tr-TR" sz="1800" dirty="0" err="1">
                <a:latin typeface="Myriad Pro" panose="020B0503030403020204"/>
              </a:rPr>
              <a:t>saman,mısır</a:t>
            </a:r>
            <a:r>
              <a:rPr lang="tr-TR" sz="1800" dirty="0">
                <a:latin typeface="Myriad Pro" panose="020B0503030403020204"/>
              </a:rPr>
              <a:t> </a:t>
            </a:r>
            <a:r>
              <a:rPr lang="tr-TR" sz="1800" dirty="0" err="1">
                <a:latin typeface="Myriad Pro" panose="020B0503030403020204"/>
              </a:rPr>
              <a:t>koçanları,Pamuk</a:t>
            </a:r>
            <a:r>
              <a:rPr lang="tr-TR" sz="1800" dirty="0">
                <a:latin typeface="Myriad Pro" panose="020B0503030403020204"/>
              </a:rPr>
              <a:t> atıkları vb.) şehir kanalizasyon </a:t>
            </a:r>
            <a:r>
              <a:rPr lang="tr-TR" sz="1800" dirty="0" err="1">
                <a:latin typeface="Myriad Pro" panose="020B0503030403020204"/>
              </a:rPr>
              <a:t>atıkları,endüstriyel</a:t>
            </a:r>
            <a:r>
              <a:rPr lang="tr-TR" sz="1800" dirty="0">
                <a:latin typeface="Myriad Pro" panose="020B0503030403020204"/>
              </a:rPr>
              <a:t> organik atıklar(şeker sanayisinden küspe vb.) </a:t>
            </a:r>
            <a:r>
              <a:rPr lang="tr-TR" sz="1800" dirty="0" err="1">
                <a:latin typeface="Myriad Pro" panose="020B0503030403020204"/>
              </a:rPr>
              <a:t>biyokütle</a:t>
            </a:r>
            <a:r>
              <a:rPr lang="tr-TR" sz="1800" dirty="0">
                <a:latin typeface="Myriad Pro" panose="020B0503030403020204"/>
              </a:rPr>
              <a:t> enerji kaynakları arasında yer alır.</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err="1">
                <a:solidFill>
                  <a:srgbClr val="6DA6D1"/>
                </a:solidFill>
                <a:latin typeface="Myriad Pro" panose="020B0503030403020204" pitchFamily="34" charset="0"/>
              </a:rPr>
              <a:t>Biyokütle</a:t>
            </a:r>
            <a:r>
              <a:rPr lang="tr-TR" sz="3200" b="1" dirty="0">
                <a:solidFill>
                  <a:srgbClr val="6DA6D1"/>
                </a:solidFill>
                <a:latin typeface="Myriad Pro" panose="020B0503030403020204" pitchFamily="34" charset="0"/>
              </a:rPr>
              <a:t> enerjisi ve </a:t>
            </a:r>
            <a:r>
              <a:rPr lang="tr-TR" sz="3200" b="1" dirty="0" err="1">
                <a:solidFill>
                  <a:srgbClr val="6DA6D1"/>
                </a:solidFill>
                <a:latin typeface="Myriad Pro" panose="020B0503030403020204" pitchFamily="34" charset="0"/>
              </a:rPr>
              <a:t>biyoyakıtlar</a:t>
            </a:r>
            <a:endParaRPr lang="en-US" sz="3200" b="1" dirty="0"/>
          </a:p>
        </p:txBody>
      </p:sp>
      <p:pic>
        <p:nvPicPr>
          <p:cNvPr id="2" name="Picture 1">
            <a:extLst>
              <a:ext uri="{FF2B5EF4-FFF2-40B4-BE49-F238E27FC236}">
                <a16:creationId xmlns:a16="http://schemas.microsoft.com/office/drawing/2014/main" id="{C447B5BE-1D01-4B03-94F2-24903CA988D5}"/>
              </a:ext>
            </a:extLst>
          </p:cNvPr>
          <p:cNvPicPr>
            <a:picLocks noChangeAspect="1"/>
          </p:cNvPicPr>
          <p:nvPr/>
        </p:nvPicPr>
        <p:blipFill>
          <a:blip r:embed="rId3"/>
          <a:stretch>
            <a:fillRect/>
          </a:stretch>
        </p:blipFill>
        <p:spPr>
          <a:xfrm>
            <a:off x="8474926" y="437444"/>
            <a:ext cx="3288887" cy="3274270"/>
          </a:xfrm>
          <a:prstGeom prst="rect">
            <a:avLst/>
          </a:prstGeom>
        </p:spPr>
      </p:pic>
      <p:pic>
        <p:nvPicPr>
          <p:cNvPr id="3" name="Picture 2">
            <a:extLst>
              <a:ext uri="{FF2B5EF4-FFF2-40B4-BE49-F238E27FC236}">
                <a16:creationId xmlns:a16="http://schemas.microsoft.com/office/drawing/2014/main" id="{0CB1DC17-94A6-4509-8213-31EDC6DB1D4E}"/>
              </a:ext>
            </a:extLst>
          </p:cNvPr>
          <p:cNvPicPr>
            <a:picLocks noChangeAspect="1"/>
          </p:cNvPicPr>
          <p:nvPr/>
        </p:nvPicPr>
        <p:blipFill>
          <a:blip r:embed="rId4"/>
          <a:stretch>
            <a:fillRect/>
          </a:stretch>
        </p:blipFill>
        <p:spPr>
          <a:xfrm>
            <a:off x="7207520" y="3792314"/>
            <a:ext cx="4630067" cy="1805597"/>
          </a:xfrm>
          <a:prstGeom prst="rect">
            <a:avLst/>
          </a:prstGeom>
        </p:spPr>
      </p:pic>
      <p:sp>
        <p:nvSpPr>
          <p:cNvPr id="8" name="Rectangle 7">
            <a:extLst>
              <a:ext uri="{FF2B5EF4-FFF2-40B4-BE49-F238E27FC236}">
                <a16:creationId xmlns:a16="http://schemas.microsoft.com/office/drawing/2014/main" id="{5878AF5E-8C9D-48CC-A0CA-5C061A304AE8}"/>
              </a:ext>
            </a:extLst>
          </p:cNvPr>
          <p:cNvSpPr/>
          <p:nvPr/>
        </p:nvSpPr>
        <p:spPr>
          <a:xfrm>
            <a:off x="6824422" y="5841761"/>
            <a:ext cx="6096000" cy="307777"/>
          </a:xfrm>
          <a:prstGeom prst="rect">
            <a:avLst/>
          </a:prstGeom>
        </p:spPr>
        <p:txBody>
          <a:bodyPr>
            <a:spAutoFit/>
          </a:bodyPr>
          <a:lstStyle/>
          <a:p>
            <a:r>
              <a:rPr lang="tr-TR" sz="1400" i="1" dirty="0"/>
              <a:t>Kaynak: Edirne Çevre ve Şehircilik İl Müdürlüğü, 2024. </a:t>
            </a:r>
            <a:r>
              <a:rPr lang="tr-TR" sz="1400" i="1" dirty="0" err="1"/>
              <a:t>Biyokütle</a:t>
            </a:r>
            <a:r>
              <a:rPr lang="tr-TR" sz="1400" i="1" dirty="0"/>
              <a:t> Enerjisi</a:t>
            </a:r>
            <a:endParaRPr lang="en-US" sz="1400" i="1" dirty="0"/>
          </a:p>
        </p:txBody>
      </p:sp>
    </p:spTree>
    <p:extLst>
      <p:ext uri="{BB962C8B-B14F-4D97-AF65-F5344CB8AC3E}">
        <p14:creationId xmlns:p14="http://schemas.microsoft.com/office/powerpoint/2010/main" val="16494156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r>
              <a:rPr lang="tr-TR" sz="1800" dirty="0">
                <a:latin typeface="Myriad Pro" panose="020B0503030403020204"/>
              </a:rPr>
              <a:t>Geleneksel olarak </a:t>
            </a:r>
            <a:r>
              <a:rPr lang="tr-TR" sz="1800" dirty="0" err="1">
                <a:latin typeface="Myriad Pro" panose="020B0503030403020204"/>
              </a:rPr>
              <a:t>biyokütle</a:t>
            </a:r>
            <a:r>
              <a:rPr lang="tr-TR" sz="1800" dirty="0">
                <a:latin typeface="Myriad Pro" panose="020B0503030403020204"/>
              </a:rPr>
              <a:t>, ateşin bulunuşundan günümüze bilinen ve kullanılan bir enerji kaynağı olmakla birlikte modern anlamda </a:t>
            </a:r>
            <a:r>
              <a:rPr lang="tr-TR" sz="1800" dirty="0" err="1">
                <a:latin typeface="Myriad Pro" panose="020B0503030403020204"/>
              </a:rPr>
              <a:t>biyokütlenin</a:t>
            </a:r>
            <a:r>
              <a:rPr lang="tr-TR" sz="1800" dirty="0">
                <a:latin typeface="Myriad Pro" panose="020B0503030403020204"/>
              </a:rPr>
              <a:t> kullanımı çok yakın bir süreçte olmakla birlikte uygulamada yaygın olarak </a:t>
            </a:r>
            <a:r>
              <a:rPr lang="tr-TR" sz="1800" b="1" dirty="0" err="1">
                <a:latin typeface="Myriad Pro" panose="020B0503030403020204"/>
              </a:rPr>
              <a:t>biyogaz,biyoetanol,biyodizel</a:t>
            </a:r>
            <a:r>
              <a:rPr lang="tr-TR" sz="1800" b="1" dirty="0">
                <a:latin typeface="Myriad Pro" panose="020B0503030403020204"/>
              </a:rPr>
              <a:t> </a:t>
            </a:r>
            <a:r>
              <a:rPr lang="tr-TR" sz="1800" dirty="0">
                <a:latin typeface="Myriad Pro" panose="020B0503030403020204"/>
              </a:rPr>
              <a:t>olarak karşımıza çıkar.</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err="1">
                <a:solidFill>
                  <a:srgbClr val="6DA6D1"/>
                </a:solidFill>
                <a:latin typeface="Myriad Pro" panose="020B0503030403020204" pitchFamily="34" charset="0"/>
              </a:rPr>
              <a:t>Biyokütle</a:t>
            </a:r>
            <a:r>
              <a:rPr lang="tr-TR" sz="3200" b="1" dirty="0">
                <a:solidFill>
                  <a:srgbClr val="6DA6D1"/>
                </a:solidFill>
                <a:latin typeface="Myriad Pro" panose="020B0503030403020204" pitchFamily="34" charset="0"/>
              </a:rPr>
              <a:t> enerjisi ve </a:t>
            </a:r>
            <a:r>
              <a:rPr lang="tr-TR" sz="3200" b="1" dirty="0" err="1">
                <a:solidFill>
                  <a:srgbClr val="6DA6D1"/>
                </a:solidFill>
                <a:latin typeface="Myriad Pro" panose="020B0503030403020204" pitchFamily="34" charset="0"/>
              </a:rPr>
              <a:t>biyoyakıtlar</a:t>
            </a:r>
            <a:endParaRPr lang="en-US" sz="3200" b="1" dirty="0"/>
          </a:p>
        </p:txBody>
      </p:sp>
      <p:pic>
        <p:nvPicPr>
          <p:cNvPr id="2" name="Picture 1">
            <a:extLst>
              <a:ext uri="{FF2B5EF4-FFF2-40B4-BE49-F238E27FC236}">
                <a16:creationId xmlns:a16="http://schemas.microsoft.com/office/drawing/2014/main" id="{C447B5BE-1D01-4B03-94F2-24903CA988D5}"/>
              </a:ext>
            </a:extLst>
          </p:cNvPr>
          <p:cNvPicPr>
            <a:picLocks noChangeAspect="1"/>
          </p:cNvPicPr>
          <p:nvPr/>
        </p:nvPicPr>
        <p:blipFill>
          <a:blip r:embed="rId3"/>
          <a:stretch>
            <a:fillRect/>
          </a:stretch>
        </p:blipFill>
        <p:spPr>
          <a:xfrm>
            <a:off x="7608273" y="1987463"/>
            <a:ext cx="3288887" cy="3274270"/>
          </a:xfrm>
          <a:prstGeom prst="rect">
            <a:avLst/>
          </a:prstGeom>
        </p:spPr>
      </p:pic>
      <p:pic>
        <p:nvPicPr>
          <p:cNvPr id="3" name="Picture 2">
            <a:extLst>
              <a:ext uri="{FF2B5EF4-FFF2-40B4-BE49-F238E27FC236}">
                <a16:creationId xmlns:a16="http://schemas.microsoft.com/office/drawing/2014/main" id="{0CB1DC17-94A6-4509-8213-31EDC6DB1D4E}"/>
              </a:ext>
            </a:extLst>
          </p:cNvPr>
          <p:cNvPicPr>
            <a:picLocks noChangeAspect="1"/>
          </p:cNvPicPr>
          <p:nvPr/>
        </p:nvPicPr>
        <p:blipFill>
          <a:blip r:embed="rId4"/>
          <a:stretch>
            <a:fillRect/>
          </a:stretch>
        </p:blipFill>
        <p:spPr>
          <a:xfrm>
            <a:off x="1055919" y="3838474"/>
            <a:ext cx="4630067" cy="1805597"/>
          </a:xfrm>
          <a:prstGeom prst="rect">
            <a:avLst/>
          </a:prstGeom>
        </p:spPr>
      </p:pic>
      <p:sp>
        <p:nvSpPr>
          <p:cNvPr id="7" name="Rectangle 6">
            <a:extLst>
              <a:ext uri="{FF2B5EF4-FFF2-40B4-BE49-F238E27FC236}">
                <a16:creationId xmlns:a16="http://schemas.microsoft.com/office/drawing/2014/main" id="{C82CC8B7-A26E-448F-A610-BC396790A935}"/>
              </a:ext>
            </a:extLst>
          </p:cNvPr>
          <p:cNvSpPr/>
          <p:nvPr/>
        </p:nvSpPr>
        <p:spPr>
          <a:xfrm>
            <a:off x="6824422" y="5841761"/>
            <a:ext cx="6096000" cy="307777"/>
          </a:xfrm>
          <a:prstGeom prst="rect">
            <a:avLst/>
          </a:prstGeom>
        </p:spPr>
        <p:txBody>
          <a:bodyPr>
            <a:spAutoFit/>
          </a:bodyPr>
          <a:lstStyle/>
          <a:p>
            <a:r>
              <a:rPr lang="tr-TR" sz="1400" i="1" dirty="0"/>
              <a:t>Kaynak: Edirne Çevre ve Şehircilik İl Müdürlüğü, 2024. </a:t>
            </a:r>
            <a:r>
              <a:rPr lang="tr-TR" sz="1400" i="1" dirty="0" err="1"/>
              <a:t>Biyokütle</a:t>
            </a:r>
            <a:r>
              <a:rPr lang="tr-TR" sz="1400" i="1" dirty="0"/>
              <a:t> Enerjisi</a:t>
            </a:r>
            <a:endParaRPr lang="en-US" sz="1400" i="1" dirty="0"/>
          </a:p>
        </p:txBody>
      </p:sp>
    </p:spTree>
    <p:extLst>
      <p:ext uri="{BB962C8B-B14F-4D97-AF65-F5344CB8AC3E}">
        <p14:creationId xmlns:p14="http://schemas.microsoft.com/office/powerpoint/2010/main" val="435549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36572" y="1154623"/>
            <a:ext cx="11090260" cy="77224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Ulaştırma Sektöründe Yenilenebilir Enerji</a:t>
            </a:r>
            <a:endParaRPr lang="en-GB" sz="2400" dirty="0">
              <a:solidFill>
                <a:srgbClr val="00717F"/>
              </a:solidFill>
              <a:latin typeface="Myriad Pro" panose="020B0503030403020204" pitchFamily="34" charset="0"/>
            </a:endParaRPr>
          </a:p>
        </p:txBody>
      </p:sp>
      <p:pic>
        <p:nvPicPr>
          <p:cNvPr id="2" name="Picture 1">
            <a:extLst>
              <a:ext uri="{FF2B5EF4-FFF2-40B4-BE49-F238E27FC236}">
                <a16:creationId xmlns:a16="http://schemas.microsoft.com/office/drawing/2014/main" id="{9E4CEF2C-6570-4CD1-8116-E6F9B1464682}"/>
              </a:ext>
            </a:extLst>
          </p:cNvPr>
          <p:cNvPicPr>
            <a:picLocks noChangeAspect="1"/>
          </p:cNvPicPr>
          <p:nvPr/>
        </p:nvPicPr>
        <p:blipFill>
          <a:blip r:embed="rId3"/>
          <a:stretch>
            <a:fillRect/>
          </a:stretch>
        </p:blipFill>
        <p:spPr>
          <a:xfrm>
            <a:off x="81060" y="1932422"/>
            <a:ext cx="8616475" cy="4490680"/>
          </a:xfrm>
          <a:prstGeom prst="rect">
            <a:avLst/>
          </a:prstGeom>
        </p:spPr>
      </p:pic>
    </p:spTree>
    <p:extLst>
      <p:ext uri="{BB962C8B-B14F-4D97-AF65-F5344CB8AC3E}">
        <p14:creationId xmlns:p14="http://schemas.microsoft.com/office/powerpoint/2010/main" val="10646372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r>
              <a:rPr lang="tr-TR" sz="1800" dirty="0">
                <a:latin typeface="Myriad Pro" panose="020B0503030403020204"/>
              </a:rPr>
              <a:t>Hammaddesi yağlı tohum bitkileri (</a:t>
            </a:r>
            <a:r>
              <a:rPr lang="tr-TR" sz="1800" dirty="0" err="1">
                <a:latin typeface="Myriad Pro" panose="020B0503030403020204"/>
              </a:rPr>
              <a:t>ayçiçeği,soya,aspir</a:t>
            </a:r>
            <a:r>
              <a:rPr lang="tr-TR" sz="1800" dirty="0">
                <a:latin typeface="Myriad Pro" panose="020B0503030403020204"/>
              </a:rPr>
              <a:t> </a:t>
            </a:r>
            <a:r>
              <a:rPr lang="tr-TR" sz="1800" dirty="0" err="1">
                <a:latin typeface="Myriad Pro" panose="020B0503030403020204"/>
              </a:rPr>
              <a:t>vb</a:t>
            </a:r>
            <a:r>
              <a:rPr lang="tr-TR" sz="1800" dirty="0">
                <a:latin typeface="Myriad Pro" panose="020B0503030403020204"/>
              </a:rPr>
              <a:t>) ve hayvansal yağlar olan </a:t>
            </a:r>
            <a:r>
              <a:rPr lang="tr-TR" sz="1800" b="1" dirty="0" err="1">
                <a:latin typeface="Myriad Pro" panose="020B0503030403020204"/>
              </a:rPr>
              <a:t>biyodizel</a:t>
            </a:r>
            <a:r>
              <a:rPr lang="tr-TR" sz="1800" dirty="0">
                <a:latin typeface="Myriad Pro" panose="020B0503030403020204"/>
              </a:rPr>
              <a:t>: dizele eşdeğer, yerli ve yenilenebilir bir enerji kaynağıdır. </a:t>
            </a:r>
          </a:p>
          <a:p>
            <a:r>
              <a:rPr lang="tr-TR" sz="1800" dirty="0">
                <a:latin typeface="Myriad Pro" panose="020B0503030403020204"/>
              </a:rPr>
              <a:t>Kimyasal yapısı itibariyle petrol kökenli dizele benzemese de fonksiyonları itibariyle eşdeğer kalitede bir yakıttır. </a:t>
            </a:r>
          </a:p>
          <a:p>
            <a:pPr marL="803275" indent="-446088">
              <a:buFont typeface="Wingdings" panose="05000000000000000000" pitchFamily="2" charset="2"/>
              <a:buChar char="Ø"/>
            </a:pPr>
            <a:r>
              <a:rPr lang="tr-TR" sz="1800" dirty="0" err="1">
                <a:latin typeface="Myriad Pro" panose="020B0503030403020204"/>
              </a:rPr>
              <a:t>Kanola</a:t>
            </a:r>
            <a:r>
              <a:rPr lang="tr-TR" sz="1800" dirty="0">
                <a:latin typeface="Myriad Pro" panose="020B0503030403020204"/>
              </a:rPr>
              <a:t> </a:t>
            </a:r>
            <a:r>
              <a:rPr lang="tr-TR" sz="1800" dirty="0">
                <a:latin typeface="Myriad Pro" panose="020B0503030403020204"/>
                <a:sym typeface="Wingdings" panose="05000000000000000000" pitchFamily="2" charset="2"/>
              </a:rPr>
              <a:t> % 38-40 yağ oranı</a:t>
            </a:r>
          </a:p>
          <a:p>
            <a:pPr marL="803275" indent="-446088">
              <a:buFont typeface="Wingdings" panose="05000000000000000000" pitchFamily="2" charset="2"/>
              <a:buChar char="Ø"/>
            </a:pPr>
            <a:r>
              <a:rPr lang="tr-TR" sz="1800" dirty="0">
                <a:latin typeface="Myriad Pro" panose="020B0503030403020204"/>
                <a:sym typeface="Wingdings" panose="05000000000000000000" pitchFamily="2" charset="2"/>
              </a:rPr>
              <a:t>Ayçiçeği  % 40-50 yağ oranı</a:t>
            </a:r>
          </a:p>
          <a:p>
            <a:pPr marL="803275" indent="-446088">
              <a:buFont typeface="Wingdings" panose="05000000000000000000" pitchFamily="2" charset="2"/>
              <a:buChar char="Ø"/>
            </a:pPr>
            <a:r>
              <a:rPr lang="tr-TR" sz="1800" dirty="0">
                <a:latin typeface="Myriad Pro" panose="020B0503030403020204"/>
                <a:sym typeface="Wingdings" panose="05000000000000000000" pitchFamily="2" charset="2"/>
              </a:rPr>
              <a:t>Soya  % 13-25 yağ oranı</a:t>
            </a:r>
          </a:p>
          <a:p>
            <a:pPr marL="803275" indent="-446088">
              <a:buFont typeface="Wingdings" panose="05000000000000000000" pitchFamily="2" charset="2"/>
              <a:buChar char="Ø"/>
            </a:pPr>
            <a:r>
              <a:rPr lang="tr-TR" sz="1800" dirty="0" err="1">
                <a:latin typeface="Myriad Pro" panose="020B0503030403020204"/>
                <a:sym typeface="Wingdings" panose="05000000000000000000" pitchFamily="2" charset="2"/>
              </a:rPr>
              <a:t>Aspir</a:t>
            </a:r>
            <a:r>
              <a:rPr lang="tr-TR" sz="1800" dirty="0">
                <a:latin typeface="Myriad Pro" panose="020B0503030403020204"/>
                <a:sym typeface="Wingdings" panose="05000000000000000000" pitchFamily="2" charset="2"/>
              </a:rPr>
              <a:t>  % 30-45  yağ oranı</a:t>
            </a:r>
            <a:endParaRPr lang="tr-TR" sz="1800" dirty="0">
              <a:latin typeface="Myriad Pro" panose="020B0503030403020204"/>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err="1">
                <a:solidFill>
                  <a:srgbClr val="6DA6D1"/>
                </a:solidFill>
                <a:latin typeface="Myriad Pro" panose="020B0503030403020204" pitchFamily="34" charset="0"/>
              </a:rPr>
              <a:t>Biyokütle</a:t>
            </a:r>
            <a:r>
              <a:rPr lang="tr-TR" sz="3200" b="1" dirty="0">
                <a:solidFill>
                  <a:srgbClr val="6DA6D1"/>
                </a:solidFill>
                <a:latin typeface="Myriad Pro" panose="020B0503030403020204" pitchFamily="34" charset="0"/>
              </a:rPr>
              <a:t> enerjisi ve </a:t>
            </a:r>
            <a:r>
              <a:rPr lang="tr-TR" sz="3200" b="1" dirty="0" err="1">
                <a:solidFill>
                  <a:srgbClr val="6DA6D1"/>
                </a:solidFill>
                <a:latin typeface="Myriad Pro" panose="020B0503030403020204" pitchFamily="34" charset="0"/>
              </a:rPr>
              <a:t>biyoyakıtlar</a:t>
            </a:r>
            <a:endParaRPr lang="en-US" sz="3200" b="1" dirty="0"/>
          </a:p>
        </p:txBody>
      </p:sp>
      <p:pic>
        <p:nvPicPr>
          <p:cNvPr id="2" name="Picture 1">
            <a:extLst>
              <a:ext uri="{FF2B5EF4-FFF2-40B4-BE49-F238E27FC236}">
                <a16:creationId xmlns:a16="http://schemas.microsoft.com/office/drawing/2014/main" id="{C447B5BE-1D01-4B03-94F2-24903CA988D5}"/>
              </a:ext>
            </a:extLst>
          </p:cNvPr>
          <p:cNvPicPr>
            <a:picLocks noChangeAspect="1"/>
          </p:cNvPicPr>
          <p:nvPr/>
        </p:nvPicPr>
        <p:blipFill>
          <a:blip r:embed="rId3"/>
          <a:stretch>
            <a:fillRect/>
          </a:stretch>
        </p:blipFill>
        <p:spPr>
          <a:xfrm>
            <a:off x="8474926" y="437444"/>
            <a:ext cx="3288887" cy="3274270"/>
          </a:xfrm>
          <a:prstGeom prst="rect">
            <a:avLst/>
          </a:prstGeom>
        </p:spPr>
      </p:pic>
      <p:pic>
        <p:nvPicPr>
          <p:cNvPr id="3" name="Picture 2">
            <a:extLst>
              <a:ext uri="{FF2B5EF4-FFF2-40B4-BE49-F238E27FC236}">
                <a16:creationId xmlns:a16="http://schemas.microsoft.com/office/drawing/2014/main" id="{0CB1DC17-94A6-4509-8213-31EDC6DB1D4E}"/>
              </a:ext>
            </a:extLst>
          </p:cNvPr>
          <p:cNvPicPr>
            <a:picLocks noChangeAspect="1"/>
          </p:cNvPicPr>
          <p:nvPr/>
        </p:nvPicPr>
        <p:blipFill>
          <a:blip r:embed="rId4"/>
          <a:stretch>
            <a:fillRect/>
          </a:stretch>
        </p:blipFill>
        <p:spPr>
          <a:xfrm>
            <a:off x="7207520" y="3792314"/>
            <a:ext cx="4630067" cy="1805597"/>
          </a:xfrm>
          <a:prstGeom prst="rect">
            <a:avLst/>
          </a:prstGeom>
        </p:spPr>
      </p:pic>
      <p:sp>
        <p:nvSpPr>
          <p:cNvPr id="7" name="Rectangle 6">
            <a:extLst>
              <a:ext uri="{FF2B5EF4-FFF2-40B4-BE49-F238E27FC236}">
                <a16:creationId xmlns:a16="http://schemas.microsoft.com/office/drawing/2014/main" id="{B5F5D1A1-255C-49A9-962F-288FB6389F3A}"/>
              </a:ext>
            </a:extLst>
          </p:cNvPr>
          <p:cNvSpPr/>
          <p:nvPr/>
        </p:nvSpPr>
        <p:spPr>
          <a:xfrm>
            <a:off x="6824422" y="5841761"/>
            <a:ext cx="6096000" cy="307777"/>
          </a:xfrm>
          <a:prstGeom prst="rect">
            <a:avLst/>
          </a:prstGeom>
        </p:spPr>
        <p:txBody>
          <a:bodyPr>
            <a:spAutoFit/>
          </a:bodyPr>
          <a:lstStyle/>
          <a:p>
            <a:r>
              <a:rPr lang="tr-TR" sz="1400" i="1" dirty="0"/>
              <a:t>Kaynak: Edirne Çevre ve Şehircilik İl Müdürlüğü, 2024. </a:t>
            </a:r>
            <a:r>
              <a:rPr lang="tr-TR" sz="1400" i="1" dirty="0" err="1"/>
              <a:t>Biyokütle</a:t>
            </a:r>
            <a:r>
              <a:rPr lang="tr-TR" sz="1400" i="1" dirty="0"/>
              <a:t> Enerjisi</a:t>
            </a:r>
            <a:endParaRPr lang="en-US" sz="1400" i="1" dirty="0"/>
          </a:p>
        </p:txBody>
      </p:sp>
    </p:spTree>
    <p:extLst>
      <p:ext uri="{BB962C8B-B14F-4D97-AF65-F5344CB8AC3E}">
        <p14:creationId xmlns:p14="http://schemas.microsoft.com/office/powerpoint/2010/main" val="28267774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5158575" cy="3963887"/>
          </a:xfrm>
        </p:spPr>
        <p:txBody>
          <a:bodyPr>
            <a:normAutofit fontScale="92500" lnSpcReduction="20000"/>
          </a:bodyPr>
          <a:lstStyle/>
          <a:p>
            <a:r>
              <a:rPr lang="tr-TR" sz="1800" b="1" dirty="0" err="1">
                <a:latin typeface="Myriad Pro" panose="020B0503030403020204"/>
              </a:rPr>
              <a:t>Biyodizel</a:t>
            </a:r>
            <a:r>
              <a:rPr lang="tr-TR" sz="1800" dirty="0">
                <a:latin typeface="Myriad Pro" panose="020B0503030403020204"/>
                <a:sym typeface="Wingdings" panose="05000000000000000000" pitchFamily="2" charset="2"/>
              </a:rPr>
              <a:t> yağlı tohum bitkilerinden elde edilen bitkisel yağların veya hayvansal yağların bir katalizör eşliğinde kısa zincirli bir alkol ile (</a:t>
            </a:r>
            <a:r>
              <a:rPr lang="tr-TR" sz="1800" dirty="0" err="1">
                <a:latin typeface="Myriad Pro" panose="020B0503030403020204"/>
                <a:sym typeface="Wingdings" panose="05000000000000000000" pitchFamily="2" charset="2"/>
              </a:rPr>
              <a:t>metanol</a:t>
            </a:r>
            <a:r>
              <a:rPr lang="tr-TR" sz="1800" dirty="0">
                <a:latin typeface="Myriad Pro" panose="020B0503030403020204"/>
                <a:sym typeface="Wingdings" panose="05000000000000000000" pitchFamily="2" charset="2"/>
              </a:rPr>
              <a:t> veya etanol) reaksiyonu sonucunda açığa çıkar</a:t>
            </a:r>
          </a:p>
          <a:p>
            <a:r>
              <a:rPr lang="tr-TR" sz="1800" dirty="0">
                <a:latin typeface="Myriad Pro" panose="020B0503030403020204"/>
                <a:sym typeface="Wingdings" panose="05000000000000000000" pitchFamily="2" charset="2"/>
              </a:rPr>
              <a:t>Evsel kızartma yağları ve hayvansal yağlar da </a:t>
            </a:r>
            <a:r>
              <a:rPr lang="tr-TR" sz="1800" dirty="0" err="1">
                <a:latin typeface="Myriad Pro" panose="020B0503030403020204"/>
                <a:sym typeface="Wingdings" panose="05000000000000000000" pitchFamily="2" charset="2"/>
              </a:rPr>
              <a:t>biyodizel</a:t>
            </a:r>
            <a:r>
              <a:rPr lang="tr-TR" sz="1800" dirty="0">
                <a:latin typeface="Myriad Pro" panose="020B0503030403020204"/>
                <a:sym typeface="Wingdings" panose="05000000000000000000" pitchFamily="2" charset="2"/>
              </a:rPr>
              <a:t> hammaddesi olarak kullanılabilir.</a:t>
            </a:r>
          </a:p>
          <a:p>
            <a:r>
              <a:rPr lang="tr-TR" sz="1800" dirty="0">
                <a:latin typeface="Myriad Pro" panose="020B0503030403020204"/>
              </a:rPr>
              <a:t>Saf olarak ya da her oranda petrol kökenli dizel ile karıştırılarak kullanılabilir.</a:t>
            </a:r>
          </a:p>
          <a:p>
            <a:r>
              <a:rPr lang="tr-TR" sz="1800" dirty="0" err="1">
                <a:latin typeface="Myriad Pro" panose="020B0503030403020204"/>
              </a:rPr>
              <a:t>Biyodizel</a:t>
            </a:r>
            <a:r>
              <a:rPr lang="tr-TR" sz="1800" dirty="0">
                <a:latin typeface="Myriad Pro" panose="020B0503030403020204"/>
              </a:rPr>
              <a:t>, dizel ile karışım oranları bazında aşağıdaki gibi adlandırılmaktadır:</a:t>
            </a:r>
          </a:p>
          <a:p>
            <a:pPr marL="714375" indent="-357188">
              <a:buFont typeface="Wingdings" panose="05000000000000000000" pitchFamily="2" charset="2"/>
              <a:buChar char="Ø"/>
            </a:pPr>
            <a:r>
              <a:rPr lang="tr-TR" sz="1800" dirty="0">
                <a:latin typeface="Myriad Pro" panose="020B0503030403020204"/>
              </a:rPr>
              <a:t>B5 = %5 </a:t>
            </a:r>
            <a:r>
              <a:rPr lang="tr-TR" sz="1800" dirty="0" err="1">
                <a:latin typeface="Myriad Pro" panose="020B0503030403020204"/>
              </a:rPr>
              <a:t>Biyodizel</a:t>
            </a:r>
            <a:r>
              <a:rPr lang="tr-TR" sz="1800" dirty="0">
                <a:latin typeface="Myriad Pro" panose="020B0503030403020204"/>
              </a:rPr>
              <a:t> + %95 Dizel </a:t>
            </a:r>
          </a:p>
          <a:p>
            <a:pPr marL="714375" indent="-357188">
              <a:buFont typeface="Wingdings" panose="05000000000000000000" pitchFamily="2" charset="2"/>
              <a:buChar char="Ø"/>
            </a:pPr>
            <a:r>
              <a:rPr lang="tr-TR" sz="1800" dirty="0">
                <a:latin typeface="Myriad Pro" panose="020B0503030403020204"/>
              </a:rPr>
              <a:t>B20 = %20 </a:t>
            </a:r>
            <a:r>
              <a:rPr lang="tr-TR" sz="1800" dirty="0" err="1">
                <a:latin typeface="Myriad Pro" panose="020B0503030403020204"/>
              </a:rPr>
              <a:t>Biyodizel</a:t>
            </a:r>
            <a:r>
              <a:rPr lang="tr-TR" sz="1800" dirty="0">
                <a:latin typeface="Myriad Pro" panose="020B0503030403020204"/>
              </a:rPr>
              <a:t> + %80 Dizel </a:t>
            </a:r>
          </a:p>
          <a:p>
            <a:pPr marL="714375" indent="-357188">
              <a:buFont typeface="Wingdings" panose="05000000000000000000" pitchFamily="2" charset="2"/>
              <a:buChar char="Ø"/>
            </a:pPr>
            <a:r>
              <a:rPr lang="tr-TR" sz="1800" dirty="0">
                <a:latin typeface="Myriad Pro" panose="020B0503030403020204"/>
              </a:rPr>
              <a:t>B50 = %50 </a:t>
            </a:r>
            <a:r>
              <a:rPr lang="tr-TR" sz="1800" dirty="0" err="1">
                <a:latin typeface="Myriad Pro" panose="020B0503030403020204"/>
              </a:rPr>
              <a:t>Biyodizel</a:t>
            </a:r>
            <a:r>
              <a:rPr lang="tr-TR" sz="1800" dirty="0">
                <a:latin typeface="Myriad Pro" panose="020B0503030403020204"/>
              </a:rPr>
              <a:t> + %50 Dizel </a:t>
            </a:r>
          </a:p>
          <a:p>
            <a:pPr marL="714375" indent="-357188">
              <a:buFont typeface="Wingdings" panose="05000000000000000000" pitchFamily="2" charset="2"/>
              <a:buChar char="Ø"/>
            </a:pPr>
            <a:r>
              <a:rPr lang="tr-TR" sz="1800" dirty="0">
                <a:latin typeface="Myriad Pro" panose="020B0503030403020204"/>
              </a:rPr>
              <a:t>B100 = %100 </a:t>
            </a:r>
            <a:r>
              <a:rPr lang="tr-TR" sz="1800" dirty="0" err="1">
                <a:latin typeface="Myriad Pro" panose="020B0503030403020204"/>
              </a:rPr>
              <a:t>Biyodizel</a:t>
            </a:r>
            <a:endParaRPr lang="tr-TR" sz="1800" dirty="0">
              <a:latin typeface="Myriad Pro" panose="020B0503030403020204"/>
            </a:endParaRPr>
          </a:p>
          <a:p>
            <a:endParaRPr lang="tr-TR" sz="1800" dirty="0">
              <a:latin typeface="Myriad Pro" panose="020B0503030403020204"/>
            </a:endParaRPr>
          </a:p>
          <a:p>
            <a:endParaRPr lang="tr-TR" sz="1800" dirty="0">
              <a:latin typeface="Myriad Pro" panose="020B0503030403020204"/>
              <a:sym typeface="Wingdings" panose="05000000000000000000" pitchFamily="2" charset="2"/>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err="1">
                <a:solidFill>
                  <a:srgbClr val="6DA6D1"/>
                </a:solidFill>
                <a:latin typeface="Myriad Pro" panose="020B0503030403020204" pitchFamily="34" charset="0"/>
              </a:rPr>
              <a:t>Biyokütle</a:t>
            </a:r>
            <a:r>
              <a:rPr lang="tr-TR" sz="3200" b="1" dirty="0">
                <a:solidFill>
                  <a:srgbClr val="6DA6D1"/>
                </a:solidFill>
                <a:latin typeface="Myriad Pro" panose="020B0503030403020204" pitchFamily="34" charset="0"/>
              </a:rPr>
              <a:t> enerjisi ve </a:t>
            </a:r>
            <a:r>
              <a:rPr lang="tr-TR" sz="3200" b="1" dirty="0" err="1">
                <a:solidFill>
                  <a:srgbClr val="6DA6D1"/>
                </a:solidFill>
                <a:latin typeface="Myriad Pro" panose="020B0503030403020204" pitchFamily="34" charset="0"/>
              </a:rPr>
              <a:t>biyoyakıtlar</a:t>
            </a:r>
            <a:endParaRPr lang="en-US" sz="3200" b="1" dirty="0"/>
          </a:p>
        </p:txBody>
      </p:sp>
      <p:pic>
        <p:nvPicPr>
          <p:cNvPr id="2" name="Picture 1">
            <a:extLst>
              <a:ext uri="{FF2B5EF4-FFF2-40B4-BE49-F238E27FC236}">
                <a16:creationId xmlns:a16="http://schemas.microsoft.com/office/drawing/2014/main" id="{64FB6084-9F20-4C9D-991B-C75F8CE91E09}"/>
              </a:ext>
            </a:extLst>
          </p:cNvPr>
          <p:cNvPicPr>
            <a:picLocks noChangeAspect="1"/>
          </p:cNvPicPr>
          <p:nvPr/>
        </p:nvPicPr>
        <p:blipFill>
          <a:blip r:embed="rId3"/>
          <a:stretch>
            <a:fillRect/>
          </a:stretch>
        </p:blipFill>
        <p:spPr>
          <a:xfrm>
            <a:off x="5400719" y="2180373"/>
            <a:ext cx="6633861" cy="3152310"/>
          </a:xfrm>
          <a:prstGeom prst="rect">
            <a:avLst/>
          </a:prstGeom>
        </p:spPr>
      </p:pic>
      <p:sp>
        <p:nvSpPr>
          <p:cNvPr id="7" name="Rectangle 6">
            <a:extLst>
              <a:ext uri="{FF2B5EF4-FFF2-40B4-BE49-F238E27FC236}">
                <a16:creationId xmlns:a16="http://schemas.microsoft.com/office/drawing/2014/main" id="{7BA1BAFD-3A72-4BBA-BFA8-0A62FF72F88C}"/>
              </a:ext>
            </a:extLst>
          </p:cNvPr>
          <p:cNvSpPr/>
          <p:nvPr/>
        </p:nvSpPr>
        <p:spPr>
          <a:xfrm>
            <a:off x="6824422" y="5841761"/>
            <a:ext cx="6096000" cy="307777"/>
          </a:xfrm>
          <a:prstGeom prst="rect">
            <a:avLst/>
          </a:prstGeom>
        </p:spPr>
        <p:txBody>
          <a:bodyPr>
            <a:spAutoFit/>
          </a:bodyPr>
          <a:lstStyle/>
          <a:p>
            <a:r>
              <a:rPr lang="tr-TR" sz="1400" i="1" dirty="0"/>
              <a:t>Kaynak: Edirne Çevre ve Şehircilik İl Müdürlüğü, 2024. </a:t>
            </a:r>
            <a:r>
              <a:rPr lang="tr-TR" sz="1400" i="1" dirty="0" err="1"/>
              <a:t>Biyokütle</a:t>
            </a:r>
            <a:r>
              <a:rPr lang="tr-TR" sz="1400" i="1" dirty="0"/>
              <a:t> Enerjisi</a:t>
            </a:r>
            <a:endParaRPr lang="en-US" sz="1400" i="1" dirty="0"/>
          </a:p>
        </p:txBody>
      </p:sp>
    </p:spTree>
    <p:extLst>
      <p:ext uri="{BB962C8B-B14F-4D97-AF65-F5344CB8AC3E}">
        <p14:creationId xmlns:p14="http://schemas.microsoft.com/office/powerpoint/2010/main" val="34301568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5158575" cy="3963887"/>
          </a:xfrm>
        </p:spPr>
        <p:txBody>
          <a:bodyPr>
            <a:normAutofit/>
          </a:bodyPr>
          <a:lstStyle/>
          <a:p>
            <a:r>
              <a:rPr lang="tr-TR" sz="1800" dirty="0" err="1">
                <a:latin typeface="Myriad Pro" panose="020B0503030403020204"/>
              </a:rPr>
              <a:t>Biyodizel</a:t>
            </a:r>
            <a:r>
              <a:rPr lang="tr-TR" sz="1800" dirty="0">
                <a:latin typeface="Myriad Pro" panose="020B0503030403020204"/>
              </a:rPr>
              <a:t> petrol kaynaklı dizel ile karıştırılması  dizelin kalitesini yükseltir.</a:t>
            </a:r>
          </a:p>
          <a:p>
            <a:r>
              <a:rPr lang="tr-TR" sz="1800" dirty="0">
                <a:latin typeface="Myriad Pro" panose="020B0503030403020204"/>
              </a:rPr>
              <a:t>Örneğin yanma sonucu oluşan çevreye zararlı gazların emisyon değerlerini düşürür, motordaki yağlanma derecesini artırır ve motor gücünü azaltan birikintileri çözer. </a:t>
            </a:r>
          </a:p>
          <a:p>
            <a:r>
              <a:rPr lang="tr-TR" sz="1800" dirty="0" err="1">
                <a:latin typeface="Myriad Pro" panose="020B0503030403020204"/>
              </a:rPr>
              <a:t>Biyodizelin</a:t>
            </a:r>
            <a:r>
              <a:rPr lang="tr-TR" sz="1800" dirty="0">
                <a:latin typeface="Myriad Pro" panose="020B0503030403020204"/>
              </a:rPr>
              <a:t> alevlenme noktası, dizelden daha yüksektir (&gt;110 °C). </a:t>
            </a:r>
          </a:p>
          <a:p>
            <a:r>
              <a:rPr lang="tr-TR" sz="1800" dirty="0">
                <a:latin typeface="Myriad Pro" panose="020B0503030403020204"/>
              </a:rPr>
              <a:t>Bu özellik </a:t>
            </a:r>
            <a:r>
              <a:rPr lang="tr-TR" sz="1800" dirty="0" err="1">
                <a:latin typeface="Myriad Pro" panose="020B0503030403020204"/>
              </a:rPr>
              <a:t>biyodizelin</a:t>
            </a:r>
            <a:r>
              <a:rPr lang="tr-TR" sz="1800" dirty="0">
                <a:latin typeface="Myriad Pro" panose="020B0503030403020204"/>
              </a:rPr>
              <a:t> kullanım, taşınım ve depolanmasında daha güvenli bir yakıt olmasını sağlar. </a:t>
            </a:r>
          </a:p>
          <a:p>
            <a:endParaRPr lang="tr-TR" sz="1800" dirty="0">
              <a:latin typeface="Myriad Pro" panose="020B0503030403020204"/>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err="1">
                <a:solidFill>
                  <a:srgbClr val="6DA6D1"/>
                </a:solidFill>
                <a:latin typeface="Myriad Pro" panose="020B0503030403020204" pitchFamily="34" charset="0"/>
              </a:rPr>
              <a:t>Biyokütle</a:t>
            </a:r>
            <a:r>
              <a:rPr lang="tr-TR" sz="3200" b="1" dirty="0">
                <a:solidFill>
                  <a:srgbClr val="6DA6D1"/>
                </a:solidFill>
                <a:latin typeface="Myriad Pro" panose="020B0503030403020204" pitchFamily="34" charset="0"/>
              </a:rPr>
              <a:t> enerjisi ve </a:t>
            </a:r>
            <a:r>
              <a:rPr lang="tr-TR" sz="3200" b="1" dirty="0" err="1">
                <a:solidFill>
                  <a:srgbClr val="6DA6D1"/>
                </a:solidFill>
                <a:latin typeface="Myriad Pro" panose="020B0503030403020204" pitchFamily="34" charset="0"/>
              </a:rPr>
              <a:t>biyoyakıtlar</a:t>
            </a:r>
            <a:endParaRPr lang="en-US" sz="3200" b="1" dirty="0"/>
          </a:p>
        </p:txBody>
      </p:sp>
      <p:pic>
        <p:nvPicPr>
          <p:cNvPr id="2" name="Picture 1">
            <a:extLst>
              <a:ext uri="{FF2B5EF4-FFF2-40B4-BE49-F238E27FC236}">
                <a16:creationId xmlns:a16="http://schemas.microsoft.com/office/drawing/2014/main" id="{64FB6084-9F20-4C9D-991B-C75F8CE91E09}"/>
              </a:ext>
            </a:extLst>
          </p:cNvPr>
          <p:cNvPicPr>
            <a:picLocks noChangeAspect="1"/>
          </p:cNvPicPr>
          <p:nvPr/>
        </p:nvPicPr>
        <p:blipFill>
          <a:blip r:embed="rId3"/>
          <a:stretch>
            <a:fillRect/>
          </a:stretch>
        </p:blipFill>
        <p:spPr>
          <a:xfrm>
            <a:off x="5400719" y="2180373"/>
            <a:ext cx="6633861" cy="3152310"/>
          </a:xfrm>
          <a:prstGeom prst="rect">
            <a:avLst/>
          </a:prstGeom>
        </p:spPr>
      </p:pic>
    </p:spTree>
    <p:extLst>
      <p:ext uri="{BB962C8B-B14F-4D97-AF65-F5344CB8AC3E}">
        <p14:creationId xmlns:p14="http://schemas.microsoft.com/office/powerpoint/2010/main" val="14834287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5" y="2285999"/>
            <a:ext cx="11012965" cy="3963887"/>
          </a:xfrm>
        </p:spPr>
        <p:txBody>
          <a:bodyPr>
            <a:normAutofit/>
          </a:bodyPr>
          <a:lstStyle/>
          <a:p>
            <a:r>
              <a:rPr lang="tr-TR" sz="1800" b="1" dirty="0" err="1">
                <a:latin typeface="Myriad Pro" panose="020B0503030403020204"/>
              </a:rPr>
              <a:t>Bioethanol</a:t>
            </a:r>
            <a:r>
              <a:rPr lang="tr-TR" sz="1800" b="1" dirty="0">
                <a:latin typeface="Myriad Pro" panose="020B0503030403020204"/>
              </a:rPr>
              <a:t> </a:t>
            </a:r>
            <a:r>
              <a:rPr lang="tr-TR" sz="1800" dirty="0">
                <a:latin typeface="Myriad Pro" panose="020B0503030403020204"/>
                <a:sym typeface="Wingdings" panose="05000000000000000000" pitchFamily="2" charset="2"/>
              </a:rPr>
              <a:t> şeker ve nişastalı tarım ürünlerinden elde edilen oktan sayısı </a:t>
            </a:r>
            <a:r>
              <a:rPr lang="tr-TR" sz="1800" dirty="0" err="1">
                <a:latin typeface="Myriad Pro" panose="020B0503030403020204"/>
                <a:sym typeface="Wingdings" panose="05000000000000000000" pitchFamily="2" charset="2"/>
              </a:rPr>
              <a:t>yüksek,benzin</a:t>
            </a:r>
            <a:r>
              <a:rPr lang="tr-TR" sz="1800" dirty="0">
                <a:latin typeface="Myriad Pro" panose="020B0503030403020204"/>
                <a:sym typeface="Wingdings" panose="05000000000000000000" pitchFamily="2" charset="2"/>
              </a:rPr>
              <a:t> ve motorinle kullanımı benzine göre daha az karıştırılarak kullanılan </a:t>
            </a:r>
            <a:r>
              <a:rPr lang="tr-TR" sz="1800" dirty="0" err="1">
                <a:latin typeface="Myriad Pro" panose="020B0503030403020204"/>
                <a:sym typeface="Wingdings" panose="05000000000000000000" pitchFamily="2" charset="2"/>
              </a:rPr>
              <a:t>aletrnatif</a:t>
            </a:r>
            <a:r>
              <a:rPr lang="tr-TR" sz="1800" dirty="0">
                <a:latin typeface="Myriad Pro" panose="020B0503030403020204"/>
                <a:sym typeface="Wingdings" panose="05000000000000000000" pitchFamily="2" charset="2"/>
              </a:rPr>
              <a:t> bir yakıt türüdür. •</a:t>
            </a:r>
            <a:r>
              <a:rPr lang="tr-TR" sz="1800" dirty="0" err="1">
                <a:latin typeface="Myriad Pro" panose="020B0503030403020204"/>
                <a:sym typeface="Wingdings" panose="05000000000000000000" pitchFamily="2" charset="2"/>
              </a:rPr>
              <a:t>Biyoetanolun</a:t>
            </a:r>
            <a:r>
              <a:rPr lang="tr-TR" sz="1800" dirty="0">
                <a:latin typeface="Myriad Pro" panose="020B0503030403020204"/>
                <a:sym typeface="Wingdings" panose="05000000000000000000" pitchFamily="2" charset="2"/>
              </a:rPr>
              <a:t> yanması sonucu açığa çıkan </a:t>
            </a:r>
            <a:r>
              <a:rPr lang="tr-TR" sz="1800" dirty="0" err="1">
                <a:latin typeface="Myriad Pro" panose="020B0503030403020204"/>
                <a:sym typeface="Wingdings" panose="05000000000000000000" pitchFamily="2" charset="2"/>
              </a:rPr>
              <a:t>karbonmonoksit</a:t>
            </a:r>
            <a:r>
              <a:rPr lang="tr-TR" sz="1800" dirty="0">
                <a:latin typeface="Myriad Pro" panose="020B0503030403020204"/>
                <a:sym typeface="Wingdings" panose="05000000000000000000" pitchFamily="2" charset="2"/>
              </a:rPr>
              <a:t> miktarı fosil yakıtlara göre daha azdır.</a:t>
            </a:r>
          </a:p>
          <a:p>
            <a:endParaRPr lang="tr-TR" sz="1800" dirty="0">
              <a:latin typeface="Myriad Pro" panose="020B0503030403020204"/>
              <a:sym typeface="Wingdings" panose="05000000000000000000" pitchFamily="2" charset="2"/>
            </a:endParaRPr>
          </a:p>
          <a:p>
            <a:r>
              <a:rPr lang="tr-TR" sz="1800" dirty="0">
                <a:latin typeface="Myriad Pro" panose="020B0503030403020204"/>
                <a:sym typeface="Wingdings" panose="05000000000000000000" pitchFamily="2" charset="2"/>
              </a:rPr>
              <a:t>Şeker pancarı, mısır, buğday, şeker kamışı, patates, odunsu bitkiler, tarımsal atıklar, selüloz içerikli belediye atıklarından üretilebilir</a:t>
            </a:r>
          </a:p>
          <a:p>
            <a:endParaRPr lang="tr-TR" sz="1800" dirty="0">
              <a:latin typeface="Myriad Pro" panose="020B0503030403020204"/>
              <a:sym typeface="Wingdings" panose="05000000000000000000" pitchFamily="2" charset="2"/>
            </a:endParaRPr>
          </a:p>
          <a:p>
            <a:r>
              <a:rPr lang="tr-TR" sz="1800" dirty="0">
                <a:latin typeface="Myriad Pro" panose="020B0503030403020204"/>
                <a:sym typeface="Wingdings" panose="05000000000000000000" pitchFamily="2" charset="2"/>
              </a:rPr>
              <a:t>En yüksek verim: Buğday ve Mısır </a:t>
            </a:r>
            <a:endParaRPr lang="tr-TR" sz="1800" dirty="0">
              <a:latin typeface="Myriad Pro" panose="020B0503030403020204"/>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err="1">
                <a:solidFill>
                  <a:srgbClr val="6DA6D1"/>
                </a:solidFill>
                <a:latin typeface="Myriad Pro" panose="020B0503030403020204" pitchFamily="34" charset="0"/>
              </a:rPr>
              <a:t>Biyokütle</a:t>
            </a:r>
            <a:r>
              <a:rPr lang="tr-TR" sz="3200" b="1" dirty="0">
                <a:solidFill>
                  <a:srgbClr val="6DA6D1"/>
                </a:solidFill>
                <a:latin typeface="Myriad Pro" panose="020B0503030403020204" pitchFamily="34" charset="0"/>
              </a:rPr>
              <a:t> enerjisi ve </a:t>
            </a:r>
            <a:r>
              <a:rPr lang="tr-TR" sz="3200" b="1" dirty="0" err="1">
                <a:solidFill>
                  <a:srgbClr val="6DA6D1"/>
                </a:solidFill>
                <a:latin typeface="Myriad Pro" panose="020B0503030403020204" pitchFamily="34" charset="0"/>
              </a:rPr>
              <a:t>biyoyakıtlar</a:t>
            </a:r>
            <a:endParaRPr lang="en-US" sz="3200" b="1" dirty="0"/>
          </a:p>
        </p:txBody>
      </p:sp>
      <p:sp>
        <p:nvSpPr>
          <p:cNvPr id="7" name="Rectangle 6">
            <a:extLst>
              <a:ext uri="{FF2B5EF4-FFF2-40B4-BE49-F238E27FC236}">
                <a16:creationId xmlns:a16="http://schemas.microsoft.com/office/drawing/2014/main" id="{29DCD104-1E18-41DF-9CD6-1DC475D6C87D}"/>
              </a:ext>
            </a:extLst>
          </p:cNvPr>
          <p:cNvSpPr/>
          <p:nvPr/>
        </p:nvSpPr>
        <p:spPr>
          <a:xfrm>
            <a:off x="6824422" y="5841761"/>
            <a:ext cx="6096000" cy="307777"/>
          </a:xfrm>
          <a:prstGeom prst="rect">
            <a:avLst/>
          </a:prstGeom>
        </p:spPr>
        <p:txBody>
          <a:bodyPr>
            <a:spAutoFit/>
          </a:bodyPr>
          <a:lstStyle/>
          <a:p>
            <a:r>
              <a:rPr lang="tr-TR" sz="1400" i="1" dirty="0"/>
              <a:t>Kaynak: Edirne Çevre ve Şehircilik İl Müdürlüğü, 2024. </a:t>
            </a:r>
            <a:r>
              <a:rPr lang="tr-TR" sz="1400" i="1" dirty="0" err="1"/>
              <a:t>Biyokütle</a:t>
            </a:r>
            <a:r>
              <a:rPr lang="tr-TR" sz="1400" i="1" dirty="0"/>
              <a:t> Enerjisi</a:t>
            </a:r>
            <a:endParaRPr lang="en-US" sz="1400" i="1" dirty="0"/>
          </a:p>
        </p:txBody>
      </p:sp>
    </p:spTree>
    <p:extLst>
      <p:ext uri="{BB962C8B-B14F-4D97-AF65-F5344CB8AC3E}">
        <p14:creationId xmlns:p14="http://schemas.microsoft.com/office/powerpoint/2010/main" val="4101117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12563" y="2062331"/>
            <a:ext cx="5560019" cy="3963887"/>
          </a:xfrm>
        </p:spPr>
        <p:txBody>
          <a:bodyPr>
            <a:normAutofit/>
          </a:bodyPr>
          <a:lstStyle/>
          <a:p>
            <a:r>
              <a:rPr lang="tr-TR" sz="1800" b="1" dirty="0">
                <a:latin typeface="Myriad Pro" panose="020B0503030403020204"/>
              </a:rPr>
              <a:t>Biyogaz</a:t>
            </a:r>
            <a:r>
              <a:rPr lang="tr-TR" sz="1800" b="1" dirty="0">
                <a:latin typeface="Myriad Pro" panose="020B0503030403020204"/>
                <a:sym typeface="Wingdings" panose="05000000000000000000" pitchFamily="2" charset="2"/>
              </a:rPr>
              <a:t> </a:t>
            </a:r>
            <a:r>
              <a:rPr lang="tr-TR" sz="1800" dirty="0">
                <a:latin typeface="Myriad Pro" panose="020B0503030403020204"/>
                <a:sym typeface="Wingdings" panose="05000000000000000000" pitchFamily="2" charset="2"/>
              </a:rPr>
              <a:t>organik maddelerin oksijensiz (anaerobik) ortamda farklı organizmalar yardımıyla parçalanması sonucu açığa çıkan yanıcı bir gaz karışımıdır.</a:t>
            </a:r>
          </a:p>
          <a:p>
            <a:r>
              <a:rPr lang="tr-TR" sz="1800" dirty="0">
                <a:latin typeface="Myriad Pro" panose="020B0503030403020204"/>
                <a:sym typeface="Wingdings" panose="05000000000000000000" pitchFamily="2" charset="2"/>
              </a:rPr>
              <a:t>Bu karışım üretilen </a:t>
            </a:r>
            <a:r>
              <a:rPr lang="tr-TR" sz="1800" dirty="0" err="1">
                <a:latin typeface="Myriad Pro" panose="020B0503030403020204"/>
                <a:sym typeface="Wingdings" panose="05000000000000000000" pitchFamily="2" charset="2"/>
              </a:rPr>
              <a:t>hammadeye</a:t>
            </a:r>
            <a:r>
              <a:rPr lang="tr-TR" sz="1800" dirty="0">
                <a:latin typeface="Myriad Pro" panose="020B0503030403020204"/>
                <a:sym typeface="Wingdings" panose="05000000000000000000" pitchFamily="2" charset="2"/>
              </a:rPr>
              <a:t> bağlı olarak bileşimde %50-%70 metan,%30-%40 karbondioksit,%5-10 hidrojen,%1-2azot,%0,3 su buharı ve eser miktarda hidrojen sülfür içerir.</a:t>
            </a:r>
          </a:p>
          <a:p>
            <a:r>
              <a:rPr lang="tr-TR" sz="1800" dirty="0">
                <a:latin typeface="Myriad Pro" panose="020B0503030403020204"/>
              </a:rPr>
              <a:t>Bir depo atıklarla hava almayacak şekilde dolduruluyor oluşan gaz boru donanımı yardımıyla elektrik ve ısı olarak kullanım için taşınıyor.</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12563" y="758378"/>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err="1">
                <a:solidFill>
                  <a:srgbClr val="6DA6D1"/>
                </a:solidFill>
                <a:latin typeface="Myriad Pro" panose="020B0503030403020204" pitchFamily="34" charset="0"/>
              </a:rPr>
              <a:t>Biyokütle</a:t>
            </a:r>
            <a:r>
              <a:rPr lang="tr-TR" sz="3200" b="1" dirty="0">
                <a:solidFill>
                  <a:srgbClr val="6DA6D1"/>
                </a:solidFill>
                <a:latin typeface="Myriad Pro" panose="020B0503030403020204" pitchFamily="34" charset="0"/>
              </a:rPr>
              <a:t> enerjisi ve </a:t>
            </a:r>
            <a:r>
              <a:rPr lang="tr-TR" sz="3200" b="1" dirty="0" err="1">
                <a:solidFill>
                  <a:srgbClr val="6DA6D1"/>
                </a:solidFill>
                <a:latin typeface="Myriad Pro" panose="020B0503030403020204" pitchFamily="34" charset="0"/>
              </a:rPr>
              <a:t>biyoyakıtlar</a:t>
            </a:r>
            <a:endParaRPr lang="en-US" sz="3200" b="1" dirty="0"/>
          </a:p>
        </p:txBody>
      </p:sp>
      <p:pic>
        <p:nvPicPr>
          <p:cNvPr id="3" name="Picture 2">
            <a:extLst>
              <a:ext uri="{FF2B5EF4-FFF2-40B4-BE49-F238E27FC236}">
                <a16:creationId xmlns:a16="http://schemas.microsoft.com/office/drawing/2014/main" id="{F5C322FC-6E72-4E4F-B133-4A11EBE92E03}"/>
              </a:ext>
            </a:extLst>
          </p:cNvPr>
          <p:cNvPicPr>
            <a:picLocks noChangeAspect="1"/>
          </p:cNvPicPr>
          <p:nvPr/>
        </p:nvPicPr>
        <p:blipFill>
          <a:blip r:embed="rId3"/>
          <a:stretch>
            <a:fillRect/>
          </a:stretch>
        </p:blipFill>
        <p:spPr>
          <a:xfrm>
            <a:off x="6227565" y="1771558"/>
            <a:ext cx="5950320" cy="4143864"/>
          </a:xfrm>
          <a:prstGeom prst="rect">
            <a:avLst/>
          </a:prstGeom>
        </p:spPr>
      </p:pic>
      <p:sp>
        <p:nvSpPr>
          <p:cNvPr id="7" name="Rectangle 6">
            <a:extLst>
              <a:ext uri="{FF2B5EF4-FFF2-40B4-BE49-F238E27FC236}">
                <a16:creationId xmlns:a16="http://schemas.microsoft.com/office/drawing/2014/main" id="{691D808A-91BC-4565-AF13-912657DDFF70}"/>
              </a:ext>
            </a:extLst>
          </p:cNvPr>
          <p:cNvSpPr/>
          <p:nvPr/>
        </p:nvSpPr>
        <p:spPr>
          <a:xfrm>
            <a:off x="6342351" y="5856220"/>
            <a:ext cx="6096000" cy="307777"/>
          </a:xfrm>
          <a:prstGeom prst="rect">
            <a:avLst/>
          </a:prstGeom>
        </p:spPr>
        <p:txBody>
          <a:bodyPr>
            <a:spAutoFit/>
          </a:bodyPr>
          <a:lstStyle/>
          <a:p>
            <a:r>
              <a:rPr lang="tr-TR" sz="1400" i="1" dirty="0"/>
              <a:t>Kaynak: Edirne Çevre ve Şehircilik İl Müdürlüğü, 2024. </a:t>
            </a:r>
            <a:r>
              <a:rPr lang="tr-TR" sz="1400" i="1" dirty="0" err="1"/>
              <a:t>Biyokütle</a:t>
            </a:r>
            <a:r>
              <a:rPr lang="tr-TR" sz="1400" i="1" dirty="0"/>
              <a:t> Enerjisi</a:t>
            </a:r>
            <a:endParaRPr lang="en-US" sz="1400" i="1" dirty="0"/>
          </a:p>
        </p:txBody>
      </p:sp>
    </p:spTree>
    <p:extLst>
      <p:ext uri="{BB962C8B-B14F-4D97-AF65-F5344CB8AC3E}">
        <p14:creationId xmlns:p14="http://schemas.microsoft.com/office/powerpoint/2010/main" val="13384609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7" y="2285999"/>
            <a:ext cx="4830390" cy="3963887"/>
          </a:xfrm>
        </p:spPr>
        <p:txBody>
          <a:bodyPr>
            <a:normAutofit/>
          </a:bodyPr>
          <a:lstStyle/>
          <a:p>
            <a:r>
              <a:rPr lang="tr-TR" sz="1800" b="1" dirty="0">
                <a:latin typeface="Myriad Pro" panose="020B0503030403020204"/>
              </a:rPr>
              <a:t>Türkiye </a:t>
            </a:r>
            <a:r>
              <a:rPr lang="tr-TR" sz="1800" b="1" dirty="0">
                <a:latin typeface="Myriad Pro" panose="020B0503030403020204"/>
                <a:sym typeface="Wingdings" panose="05000000000000000000" pitchFamily="2" charset="2"/>
              </a:rPr>
              <a:t> </a:t>
            </a:r>
            <a:r>
              <a:rPr lang="tr-TR" sz="1800" dirty="0">
                <a:latin typeface="Myriad Pro" panose="020B0503030403020204"/>
                <a:sym typeface="Wingdings" panose="05000000000000000000" pitchFamily="2" charset="2"/>
              </a:rPr>
              <a:t>t</a:t>
            </a:r>
            <a:r>
              <a:rPr lang="tr-TR" sz="1800" dirty="0">
                <a:latin typeface="Myriad Pro" panose="020B0503030403020204"/>
              </a:rPr>
              <a:t>oplanabileceği değerlendirilen atıkların toplam ekonomik enerji eşdeğeri yaklaşık 3,9 MTEP/</a:t>
            </a:r>
            <a:r>
              <a:rPr lang="tr-TR" sz="1800" dirty="0" err="1">
                <a:latin typeface="Myriad Pro" panose="020B0503030403020204"/>
              </a:rPr>
              <a:t>yıl’dır</a:t>
            </a:r>
            <a:r>
              <a:rPr lang="tr-TR" sz="1800" dirty="0">
                <a:latin typeface="Myriad Pro" panose="020B0503030403020204"/>
              </a:rPr>
              <a:t>.</a:t>
            </a:r>
          </a:p>
          <a:p>
            <a:endParaRPr lang="tr-TR" sz="1800" dirty="0">
              <a:latin typeface="Myriad Pro" panose="020B0503030403020204"/>
            </a:endParaRPr>
          </a:p>
          <a:p>
            <a:r>
              <a:rPr lang="tr-TR" sz="1800" dirty="0" err="1">
                <a:latin typeface="Myriad Pro" panose="020B0503030403020204"/>
              </a:rPr>
              <a:t>Biyokütle</a:t>
            </a:r>
            <a:r>
              <a:rPr lang="tr-TR" sz="1800" dirty="0">
                <a:latin typeface="Myriad Pro" panose="020B0503030403020204"/>
              </a:rPr>
              <a:t> ve atık ısı enerjisine dayalı kurulu güç Haziran 2022 sonu itibariyle 2.172 MW, toplam kurulu güç içerisindeki oranı %2.14 olup yıllara göre kurulu güç değişimi ve toplam kurulu güç içerisindeki oranı aşağıdaki grafiklerde yer almaktadır. </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err="1">
                <a:solidFill>
                  <a:srgbClr val="6DA6D1"/>
                </a:solidFill>
                <a:latin typeface="Myriad Pro" panose="020B0503030403020204" pitchFamily="34" charset="0"/>
              </a:rPr>
              <a:t>Biyokütle</a:t>
            </a:r>
            <a:r>
              <a:rPr lang="tr-TR" sz="3200" b="1" dirty="0">
                <a:solidFill>
                  <a:srgbClr val="6DA6D1"/>
                </a:solidFill>
                <a:latin typeface="Myriad Pro" panose="020B0503030403020204" pitchFamily="34" charset="0"/>
              </a:rPr>
              <a:t> enerjisi ve </a:t>
            </a:r>
            <a:r>
              <a:rPr lang="tr-TR" sz="3200" b="1" dirty="0" err="1">
                <a:solidFill>
                  <a:srgbClr val="6DA6D1"/>
                </a:solidFill>
                <a:latin typeface="Myriad Pro" panose="020B0503030403020204" pitchFamily="34" charset="0"/>
              </a:rPr>
              <a:t>biyoyakıtlar</a:t>
            </a:r>
            <a:endParaRPr lang="en-US" sz="3200" b="1" dirty="0"/>
          </a:p>
        </p:txBody>
      </p:sp>
      <p:pic>
        <p:nvPicPr>
          <p:cNvPr id="3" name="Picture 2">
            <a:extLst>
              <a:ext uri="{FF2B5EF4-FFF2-40B4-BE49-F238E27FC236}">
                <a16:creationId xmlns:a16="http://schemas.microsoft.com/office/drawing/2014/main" id="{AF5B5C6F-7B1A-4C1E-96BC-1B920F825464}"/>
              </a:ext>
            </a:extLst>
          </p:cNvPr>
          <p:cNvPicPr>
            <a:picLocks noChangeAspect="1"/>
          </p:cNvPicPr>
          <p:nvPr/>
        </p:nvPicPr>
        <p:blipFill>
          <a:blip r:embed="rId3"/>
          <a:stretch>
            <a:fillRect/>
          </a:stretch>
        </p:blipFill>
        <p:spPr>
          <a:xfrm>
            <a:off x="5258576" y="2036077"/>
            <a:ext cx="6529740" cy="3839877"/>
          </a:xfrm>
          <a:prstGeom prst="rect">
            <a:avLst/>
          </a:prstGeom>
        </p:spPr>
      </p:pic>
      <p:sp>
        <p:nvSpPr>
          <p:cNvPr id="5" name="TextBox 4">
            <a:extLst>
              <a:ext uri="{FF2B5EF4-FFF2-40B4-BE49-F238E27FC236}">
                <a16:creationId xmlns:a16="http://schemas.microsoft.com/office/drawing/2014/main" id="{2CD1FDB1-3666-406F-8F2A-E8147B10E5B3}"/>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2022. https://enerji.gov.tr/eigm-yenilenebilir-enerji-kaynaklar-biyokutle </a:t>
            </a:r>
            <a:endParaRPr lang="en-US" sz="1400" i="1" dirty="0"/>
          </a:p>
        </p:txBody>
      </p:sp>
    </p:spTree>
    <p:extLst>
      <p:ext uri="{BB962C8B-B14F-4D97-AF65-F5344CB8AC3E}">
        <p14:creationId xmlns:p14="http://schemas.microsoft.com/office/powerpoint/2010/main" val="7635611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r>
              <a:rPr lang="en-US" sz="1800" dirty="0" err="1"/>
              <a:t>Jeotermal</a:t>
            </a:r>
            <a:r>
              <a:rPr lang="en-US" sz="1800" dirty="0"/>
              <a:t> </a:t>
            </a:r>
            <a:r>
              <a:rPr lang="en-US" sz="1800" dirty="0" err="1"/>
              <a:t>enerji</a:t>
            </a:r>
            <a:r>
              <a:rPr lang="en-US" sz="1800" dirty="0"/>
              <a:t>, </a:t>
            </a:r>
            <a:r>
              <a:rPr lang="en-US" sz="1800" dirty="0" err="1"/>
              <a:t>yerkabuğunun</a:t>
            </a:r>
            <a:r>
              <a:rPr lang="en-US" sz="1800" dirty="0"/>
              <a:t> </a:t>
            </a:r>
            <a:r>
              <a:rPr lang="en-US" sz="1800" dirty="0" err="1"/>
              <a:t>çeşitli</a:t>
            </a:r>
            <a:r>
              <a:rPr lang="en-US" sz="1800" dirty="0"/>
              <a:t> </a:t>
            </a:r>
            <a:r>
              <a:rPr lang="en-US" sz="1800" dirty="0" err="1"/>
              <a:t>derinliklerinde</a:t>
            </a:r>
            <a:r>
              <a:rPr lang="en-US" sz="1800" dirty="0"/>
              <a:t> </a:t>
            </a:r>
            <a:r>
              <a:rPr lang="en-US" sz="1800" dirty="0" err="1"/>
              <a:t>birikmiş</a:t>
            </a:r>
            <a:r>
              <a:rPr lang="en-US" sz="1800" dirty="0"/>
              <a:t> </a:t>
            </a:r>
            <a:r>
              <a:rPr lang="en-US" sz="1800" dirty="0" err="1"/>
              <a:t>ısı</a:t>
            </a:r>
            <a:r>
              <a:rPr lang="en-US" sz="1800" dirty="0"/>
              <a:t> </a:t>
            </a:r>
            <a:r>
              <a:rPr lang="en-US" sz="1800" dirty="0" err="1"/>
              <a:t>ve</a:t>
            </a:r>
            <a:r>
              <a:rPr lang="en-US" sz="1800" dirty="0"/>
              <a:t> </a:t>
            </a:r>
            <a:r>
              <a:rPr lang="en-US" sz="1800" dirty="0" err="1"/>
              <a:t>basıncın</a:t>
            </a:r>
            <a:r>
              <a:rPr lang="en-US" sz="1800" dirty="0"/>
              <a:t> </a:t>
            </a:r>
            <a:r>
              <a:rPr lang="en-US" sz="1800" dirty="0" err="1"/>
              <a:t>oluşturduğu</a:t>
            </a:r>
            <a:r>
              <a:rPr lang="en-US" sz="1800" dirty="0"/>
              <a:t> </a:t>
            </a:r>
            <a:r>
              <a:rPr lang="en-US" sz="1800" dirty="0" err="1"/>
              <a:t>sıcaklıkların</a:t>
            </a:r>
            <a:r>
              <a:rPr lang="en-US" sz="1800" dirty="0"/>
              <a:t>; </a:t>
            </a:r>
            <a:r>
              <a:rPr lang="en-US" sz="1800" dirty="0" err="1"/>
              <a:t>bölgesel</a:t>
            </a:r>
            <a:r>
              <a:rPr lang="en-US" sz="1800" dirty="0"/>
              <a:t> </a:t>
            </a:r>
            <a:r>
              <a:rPr lang="en-US" sz="1800" dirty="0" err="1"/>
              <a:t>atmosferik</a:t>
            </a:r>
            <a:r>
              <a:rPr lang="en-US" sz="1800" dirty="0"/>
              <a:t> </a:t>
            </a:r>
            <a:r>
              <a:rPr lang="en-US" sz="1800" dirty="0" err="1"/>
              <a:t>ortalama</a:t>
            </a:r>
            <a:r>
              <a:rPr lang="en-US" sz="1800" dirty="0"/>
              <a:t> </a:t>
            </a:r>
            <a:r>
              <a:rPr lang="en-US" sz="1800" dirty="0" err="1"/>
              <a:t>sıcaklığın</a:t>
            </a:r>
            <a:r>
              <a:rPr lang="en-US" sz="1800" dirty="0"/>
              <a:t> </a:t>
            </a:r>
            <a:r>
              <a:rPr lang="en-US" sz="1800" dirty="0" err="1"/>
              <a:t>üzerinde</a:t>
            </a:r>
            <a:r>
              <a:rPr lang="en-US" sz="1800" dirty="0"/>
              <a:t> </a:t>
            </a:r>
            <a:r>
              <a:rPr lang="en-US" sz="1800" dirty="0" err="1"/>
              <a:t>olan</a:t>
            </a:r>
            <a:r>
              <a:rPr lang="en-US" sz="1800" dirty="0"/>
              <a:t> </a:t>
            </a:r>
            <a:r>
              <a:rPr lang="en-US" sz="1800" dirty="0" err="1"/>
              <a:t>ve</a:t>
            </a:r>
            <a:r>
              <a:rPr lang="en-US" sz="1800" dirty="0"/>
              <a:t> </a:t>
            </a:r>
            <a:r>
              <a:rPr lang="en-US" sz="1800" dirty="0" err="1"/>
              <a:t>çevresindeki</a:t>
            </a:r>
            <a:r>
              <a:rPr lang="en-US" sz="1800" dirty="0"/>
              <a:t> </a:t>
            </a:r>
            <a:r>
              <a:rPr lang="en-US" sz="1800" dirty="0" err="1"/>
              <a:t>yeraltı</a:t>
            </a:r>
            <a:r>
              <a:rPr lang="en-US" sz="1800" dirty="0"/>
              <a:t> </a:t>
            </a:r>
            <a:r>
              <a:rPr lang="en-US" sz="1800" dirty="0" err="1"/>
              <a:t>ve</a:t>
            </a:r>
            <a:r>
              <a:rPr lang="en-US" sz="1800" dirty="0"/>
              <a:t> </a:t>
            </a:r>
            <a:r>
              <a:rPr lang="en-US" sz="1800" dirty="0" err="1"/>
              <a:t>yerüstü</a:t>
            </a:r>
            <a:r>
              <a:rPr lang="en-US" sz="1800" dirty="0"/>
              <a:t> </a:t>
            </a:r>
            <a:r>
              <a:rPr lang="en-US" sz="1800" dirty="0" err="1"/>
              <a:t>sularına</a:t>
            </a:r>
            <a:r>
              <a:rPr lang="en-US" sz="1800" dirty="0"/>
              <a:t> </a:t>
            </a:r>
            <a:r>
              <a:rPr lang="en-US" sz="1800" dirty="0" err="1"/>
              <a:t>göre</a:t>
            </a:r>
            <a:r>
              <a:rPr lang="en-US" sz="1800" dirty="0"/>
              <a:t> </a:t>
            </a:r>
            <a:r>
              <a:rPr lang="en-US" sz="1800" dirty="0" err="1"/>
              <a:t>daha</a:t>
            </a:r>
            <a:r>
              <a:rPr lang="en-US" sz="1800" dirty="0"/>
              <a:t> </a:t>
            </a:r>
            <a:r>
              <a:rPr lang="en-US" sz="1800" dirty="0" err="1"/>
              <a:t>fazla</a:t>
            </a:r>
            <a:r>
              <a:rPr lang="en-US" sz="1800" dirty="0"/>
              <a:t> </a:t>
            </a:r>
            <a:r>
              <a:rPr lang="en-US" sz="1800" dirty="0" err="1"/>
              <a:t>çözülmüş</a:t>
            </a:r>
            <a:r>
              <a:rPr lang="en-US" sz="1800" dirty="0"/>
              <a:t> </a:t>
            </a:r>
            <a:r>
              <a:rPr lang="en-US" sz="1800" dirty="0" err="1"/>
              <a:t>mineraller</a:t>
            </a:r>
            <a:r>
              <a:rPr lang="en-US" sz="1800" dirty="0"/>
              <a:t>, </a:t>
            </a:r>
            <a:r>
              <a:rPr lang="en-US" sz="1800" dirty="0" err="1"/>
              <a:t>çeşitli</a:t>
            </a:r>
            <a:r>
              <a:rPr lang="en-US" sz="1800" dirty="0"/>
              <a:t> </a:t>
            </a:r>
            <a:r>
              <a:rPr lang="en-US" sz="1800" dirty="0" err="1"/>
              <a:t>tuzlar</a:t>
            </a:r>
            <a:r>
              <a:rPr lang="en-US" sz="1800" dirty="0"/>
              <a:t> </a:t>
            </a:r>
            <a:r>
              <a:rPr lang="en-US" sz="1800" dirty="0" err="1"/>
              <a:t>ve</a:t>
            </a:r>
            <a:r>
              <a:rPr lang="en-US" sz="1800" dirty="0"/>
              <a:t> </a:t>
            </a:r>
            <a:r>
              <a:rPr lang="en-US" sz="1800" dirty="0" err="1"/>
              <a:t>gazlar</a:t>
            </a:r>
            <a:r>
              <a:rPr lang="en-US" sz="1800" dirty="0"/>
              <a:t> </a:t>
            </a:r>
            <a:r>
              <a:rPr lang="en-US" sz="1800" dirty="0" err="1"/>
              <a:t>içerebilen</a:t>
            </a:r>
            <a:r>
              <a:rPr lang="en-US" sz="1800" dirty="0"/>
              <a:t> </a:t>
            </a:r>
            <a:r>
              <a:rPr lang="en-US" sz="1800" dirty="0" err="1"/>
              <a:t>sıcak</a:t>
            </a:r>
            <a:r>
              <a:rPr lang="en-US" sz="1800" dirty="0"/>
              <a:t> </a:t>
            </a:r>
            <a:r>
              <a:rPr lang="en-US" sz="1800" dirty="0" err="1"/>
              <a:t>su</a:t>
            </a:r>
            <a:r>
              <a:rPr lang="en-US" sz="1800" dirty="0"/>
              <a:t>, </a:t>
            </a:r>
            <a:r>
              <a:rPr lang="en-US" sz="1800" dirty="0" err="1"/>
              <a:t>buhar</a:t>
            </a:r>
            <a:r>
              <a:rPr lang="en-US" sz="1800" dirty="0"/>
              <a:t> </a:t>
            </a:r>
            <a:r>
              <a:rPr lang="en-US" sz="1800" dirty="0" err="1"/>
              <a:t>ve</a:t>
            </a:r>
            <a:r>
              <a:rPr lang="en-US" sz="1800" dirty="0"/>
              <a:t> </a:t>
            </a:r>
            <a:r>
              <a:rPr lang="en-US" sz="1800" dirty="0" err="1"/>
              <a:t>gazlar</a:t>
            </a:r>
            <a:r>
              <a:rPr lang="en-US" sz="1800" dirty="0"/>
              <a:t> </a:t>
            </a:r>
            <a:r>
              <a:rPr lang="en-US" sz="1800" dirty="0" err="1"/>
              <a:t>ile</a:t>
            </a:r>
            <a:r>
              <a:rPr lang="en-US" sz="1800" dirty="0"/>
              <a:t> </a:t>
            </a:r>
            <a:r>
              <a:rPr lang="en-US" sz="1800" dirty="0" err="1"/>
              <a:t>yüzeye</a:t>
            </a:r>
            <a:r>
              <a:rPr lang="en-US" sz="1800" dirty="0"/>
              <a:t> </a:t>
            </a:r>
            <a:r>
              <a:rPr lang="en-US" sz="1800" dirty="0" err="1"/>
              <a:t>taşınan</a:t>
            </a:r>
            <a:r>
              <a:rPr lang="en-US" sz="1800" dirty="0"/>
              <a:t> </a:t>
            </a:r>
            <a:r>
              <a:rPr lang="en-US" sz="1800" dirty="0" err="1"/>
              <a:t>ısı</a:t>
            </a:r>
            <a:r>
              <a:rPr lang="en-US" sz="1800" dirty="0"/>
              <a:t> </a:t>
            </a:r>
            <a:r>
              <a:rPr lang="en-US" sz="1800" dirty="0" err="1"/>
              <a:t>enerjisidir</a:t>
            </a:r>
            <a:r>
              <a:rPr lang="en-US" sz="1800" dirty="0"/>
              <a:t>.</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Jeotermal Enerji</a:t>
            </a:r>
            <a:endParaRPr lang="en-US" sz="3200" b="1" dirty="0"/>
          </a:p>
        </p:txBody>
      </p:sp>
      <p:pic>
        <p:nvPicPr>
          <p:cNvPr id="5" name="Picture 4">
            <a:extLst>
              <a:ext uri="{FF2B5EF4-FFF2-40B4-BE49-F238E27FC236}">
                <a16:creationId xmlns:a16="http://schemas.microsoft.com/office/drawing/2014/main" id="{AC6D7252-901A-4715-B573-D1C7E1F66A23}"/>
              </a:ext>
            </a:extLst>
          </p:cNvPr>
          <p:cNvPicPr>
            <a:picLocks noChangeAspect="1"/>
          </p:cNvPicPr>
          <p:nvPr/>
        </p:nvPicPr>
        <p:blipFill>
          <a:blip r:embed="rId3"/>
          <a:stretch>
            <a:fillRect/>
          </a:stretch>
        </p:blipFill>
        <p:spPr>
          <a:xfrm>
            <a:off x="6980540" y="1253161"/>
            <a:ext cx="4783274" cy="3183051"/>
          </a:xfrm>
          <a:prstGeom prst="rect">
            <a:avLst/>
          </a:prstGeom>
        </p:spPr>
      </p:pic>
    </p:spTree>
    <p:extLst>
      <p:ext uri="{BB962C8B-B14F-4D97-AF65-F5344CB8AC3E}">
        <p14:creationId xmlns:p14="http://schemas.microsoft.com/office/powerpoint/2010/main" val="285724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pPr marL="0" indent="0">
              <a:buNone/>
            </a:pPr>
            <a:r>
              <a:rPr lang="tr-TR" sz="1800" b="1" dirty="0"/>
              <a:t>J</a:t>
            </a:r>
            <a:r>
              <a:rPr lang="en-US" sz="1800" b="1" dirty="0" err="1"/>
              <a:t>eotermal</a:t>
            </a:r>
            <a:r>
              <a:rPr lang="en-US" sz="1800" b="1" dirty="0"/>
              <a:t> </a:t>
            </a:r>
            <a:r>
              <a:rPr lang="en-US" sz="1800" b="1" dirty="0" err="1"/>
              <a:t>enerjinin</a:t>
            </a:r>
            <a:r>
              <a:rPr lang="en-US" sz="1800" b="1" dirty="0"/>
              <a:t> </a:t>
            </a:r>
            <a:r>
              <a:rPr lang="en-US" sz="1800" b="1" dirty="0" err="1"/>
              <a:t>kullanım</a:t>
            </a:r>
            <a:r>
              <a:rPr lang="en-US" sz="1800" b="1" dirty="0"/>
              <a:t> </a:t>
            </a:r>
            <a:r>
              <a:rPr lang="en-US" sz="1800" b="1" dirty="0" err="1"/>
              <a:t>alanları</a:t>
            </a:r>
            <a:r>
              <a:rPr lang="en-US" sz="1800" b="1" dirty="0"/>
              <a:t>;</a:t>
            </a:r>
          </a:p>
          <a:p>
            <a:r>
              <a:rPr lang="en-US" sz="1800" b="1" dirty="0" err="1"/>
              <a:t>Elektrik</a:t>
            </a:r>
            <a:r>
              <a:rPr lang="en-US" sz="1800" b="1" dirty="0"/>
              <a:t> </a:t>
            </a:r>
            <a:r>
              <a:rPr lang="en-US" sz="1800" b="1" dirty="0" err="1"/>
              <a:t>üretimi</a:t>
            </a:r>
            <a:r>
              <a:rPr lang="en-US" sz="1800" dirty="0"/>
              <a:t>; </a:t>
            </a:r>
            <a:r>
              <a:rPr lang="en-US" sz="1800" dirty="0" err="1"/>
              <a:t>jeotermal</a:t>
            </a:r>
            <a:r>
              <a:rPr lang="en-US" sz="1800" dirty="0"/>
              <a:t> </a:t>
            </a:r>
            <a:r>
              <a:rPr lang="en-US" sz="1800" dirty="0" err="1"/>
              <a:t>sahalarda</a:t>
            </a:r>
            <a:r>
              <a:rPr lang="en-US" sz="1800" dirty="0"/>
              <a:t> </a:t>
            </a:r>
            <a:r>
              <a:rPr lang="en-US" sz="1800" dirty="0" err="1"/>
              <a:t>açılan</a:t>
            </a:r>
            <a:r>
              <a:rPr lang="en-US" sz="1800" dirty="0"/>
              <a:t> </a:t>
            </a:r>
            <a:r>
              <a:rPr lang="en-US" sz="1800" dirty="0" err="1"/>
              <a:t>kuyulardan</a:t>
            </a:r>
            <a:r>
              <a:rPr lang="en-US" sz="1800" dirty="0"/>
              <a:t> </a:t>
            </a:r>
            <a:r>
              <a:rPr lang="en-US" sz="1800" dirty="0" err="1"/>
              <a:t>üretilen</a:t>
            </a:r>
            <a:r>
              <a:rPr lang="en-US" sz="1800" dirty="0"/>
              <a:t> </a:t>
            </a:r>
            <a:r>
              <a:rPr lang="en-US" sz="1800" dirty="0" err="1"/>
              <a:t>akışkan</a:t>
            </a:r>
            <a:r>
              <a:rPr lang="en-US" sz="1800" dirty="0"/>
              <a:t> </a:t>
            </a:r>
            <a:r>
              <a:rPr lang="en-US" sz="1800" dirty="0" err="1"/>
              <a:t>seperatörlerde</a:t>
            </a:r>
            <a:r>
              <a:rPr lang="en-US" sz="1800" dirty="0"/>
              <a:t> </a:t>
            </a:r>
            <a:r>
              <a:rPr lang="en-US" sz="1800" dirty="0" err="1"/>
              <a:t>buhar</a:t>
            </a:r>
            <a:r>
              <a:rPr lang="en-US" sz="1800" dirty="0"/>
              <a:t> </a:t>
            </a:r>
            <a:r>
              <a:rPr lang="en-US" sz="1800" dirty="0" err="1"/>
              <a:t>ve</a:t>
            </a:r>
            <a:r>
              <a:rPr lang="en-US" sz="1800" dirty="0"/>
              <a:t> </a:t>
            </a:r>
            <a:r>
              <a:rPr lang="en-US" sz="1800" dirty="0" err="1"/>
              <a:t>su</a:t>
            </a:r>
            <a:r>
              <a:rPr lang="en-US" sz="1800" dirty="0"/>
              <a:t> </a:t>
            </a:r>
            <a:r>
              <a:rPr lang="en-US" sz="1800" dirty="0" err="1"/>
              <a:t>olarak</a:t>
            </a:r>
            <a:r>
              <a:rPr lang="en-US" sz="1800" dirty="0"/>
              <a:t> </a:t>
            </a:r>
            <a:r>
              <a:rPr lang="en-US" sz="1800" dirty="0" err="1"/>
              <a:t>ayrıştırıldıktan</a:t>
            </a:r>
            <a:r>
              <a:rPr lang="en-US" sz="1800" dirty="0"/>
              <a:t> </a:t>
            </a:r>
            <a:r>
              <a:rPr lang="en-US" sz="1800" dirty="0" err="1"/>
              <a:t>sonra</a:t>
            </a:r>
            <a:r>
              <a:rPr lang="en-US" sz="1800" dirty="0"/>
              <a:t> </a:t>
            </a:r>
            <a:r>
              <a:rPr lang="en-US" sz="1800" dirty="0" err="1"/>
              <a:t>türbin</a:t>
            </a:r>
            <a:r>
              <a:rPr lang="en-US" sz="1800" dirty="0"/>
              <a:t> </a:t>
            </a:r>
            <a:r>
              <a:rPr lang="en-US" sz="1800" dirty="0" err="1"/>
              <a:t>ve</a:t>
            </a:r>
            <a:r>
              <a:rPr lang="en-US" sz="1800" dirty="0"/>
              <a:t> </a:t>
            </a:r>
            <a:r>
              <a:rPr lang="en-US" sz="1800" dirty="0" err="1"/>
              <a:t>jeneratör</a:t>
            </a:r>
            <a:r>
              <a:rPr lang="en-US" sz="1800" dirty="0"/>
              <a:t> </a:t>
            </a:r>
            <a:r>
              <a:rPr lang="en-US" sz="1800" dirty="0" err="1"/>
              <a:t>ile</a:t>
            </a:r>
            <a:r>
              <a:rPr lang="en-US" sz="1800" dirty="0"/>
              <a:t> </a:t>
            </a:r>
            <a:r>
              <a:rPr lang="en-US" sz="1800" dirty="0" err="1"/>
              <a:t>elektrik</a:t>
            </a:r>
            <a:r>
              <a:rPr lang="en-US" sz="1800" dirty="0"/>
              <a:t> </a:t>
            </a:r>
            <a:r>
              <a:rPr lang="en-US" sz="1800" dirty="0" err="1"/>
              <a:t>enerjisi</a:t>
            </a:r>
            <a:r>
              <a:rPr lang="en-US" sz="1800" dirty="0"/>
              <a:t> </a:t>
            </a:r>
            <a:r>
              <a:rPr lang="en-US" sz="1800" dirty="0" err="1"/>
              <a:t>üretilir</a:t>
            </a:r>
            <a:r>
              <a:rPr lang="en-US" sz="1800" dirty="0"/>
              <a:t>.</a:t>
            </a:r>
          </a:p>
          <a:p>
            <a:r>
              <a:rPr lang="en-US" sz="1800" b="1" dirty="0" err="1"/>
              <a:t>Isı</a:t>
            </a:r>
            <a:r>
              <a:rPr lang="en-US" sz="1800" b="1" dirty="0"/>
              <a:t> </a:t>
            </a:r>
            <a:r>
              <a:rPr lang="en-US" sz="1800" b="1" dirty="0" err="1"/>
              <a:t>üretimi</a:t>
            </a:r>
            <a:r>
              <a:rPr lang="en-US" sz="1800" b="1" dirty="0"/>
              <a:t>;</a:t>
            </a:r>
            <a:r>
              <a:rPr lang="en-US" sz="1800" dirty="0"/>
              <a:t> </a:t>
            </a:r>
            <a:r>
              <a:rPr lang="en-US" sz="1800" dirty="0" err="1"/>
              <a:t>düşük</a:t>
            </a:r>
            <a:r>
              <a:rPr lang="en-US" sz="1800" dirty="0"/>
              <a:t> </a:t>
            </a:r>
            <a:r>
              <a:rPr lang="en-US" sz="1800" dirty="0" err="1"/>
              <a:t>sıcaklık</a:t>
            </a:r>
            <a:r>
              <a:rPr lang="en-US" sz="1800" dirty="0"/>
              <a:t>, </a:t>
            </a:r>
            <a:r>
              <a:rPr lang="en-US" sz="1800" dirty="0" err="1"/>
              <a:t>basınç</a:t>
            </a:r>
            <a:r>
              <a:rPr lang="en-US" sz="1800" dirty="0"/>
              <a:t> </a:t>
            </a:r>
            <a:r>
              <a:rPr lang="en-US" sz="1800" dirty="0" err="1"/>
              <a:t>ve</a:t>
            </a:r>
            <a:r>
              <a:rPr lang="en-US" sz="1800" dirty="0"/>
              <a:t> </a:t>
            </a:r>
            <a:r>
              <a:rPr lang="en-US" sz="1800" dirty="0" err="1"/>
              <a:t>debideki</a:t>
            </a:r>
            <a:r>
              <a:rPr lang="en-US" sz="1800" dirty="0"/>
              <a:t> </a:t>
            </a:r>
            <a:r>
              <a:rPr lang="en-US" sz="1800" dirty="0" err="1"/>
              <a:t>jeotermal</a:t>
            </a:r>
            <a:r>
              <a:rPr lang="en-US" sz="1800" dirty="0"/>
              <a:t> </a:t>
            </a:r>
            <a:r>
              <a:rPr lang="en-US" sz="1800" dirty="0" err="1"/>
              <a:t>kaynakların</a:t>
            </a:r>
            <a:r>
              <a:rPr lang="en-US" sz="1800" dirty="0"/>
              <a:t> sera, </a:t>
            </a:r>
            <a:r>
              <a:rPr lang="en-US" sz="1800" dirty="0" err="1"/>
              <a:t>organik</a:t>
            </a:r>
            <a:r>
              <a:rPr lang="en-US" sz="1800" dirty="0"/>
              <a:t> </a:t>
            </a:r>
            <a:r>
              <a:rPr lang="en-US" sz="1800" dirty="0" err="1"/>
              <a:t>tarım</a:t>
            </a:r>
            <a:r>
              <a:rPr lang="en-US" sz="1800" dirty="0"/>
              <a:t>, </a:t>
            </a:r>
            <a:r>
              <a:rPr lang="en-US" sz="1800" dirty="0" err="1"/>
              <a:t>ürün</a:t>
            </a:r>
            <a:r>
              <a:rPr lang="en-US" sz="1800" dirty="0"/>
              <a:t> </a:t>
            </a:r>
            <a:r>
              <a:rPr lang="en-US" sz="1800" dirty="0" err="1"/>
              <a:t>kurutma</a:t>
            </a:r>
            <a:r>
              <a:rPr lang="en-US" sz="1800" dirty="0"/>
              <a:t>, </a:t>
            </a:r>
            <a:r>
              <a:rPr lang="en-US" sz="1800" dirty="0" err="1"/>
              <a:t>bölgesel</a:t>
            </a:r>
            <a:r>
              <a:rPr lang="en-US" sz="1800" dirty="0"/>
              <a:t> </a:t>
            </a:r>
            <a:r>
              <a:rPr lang="en-US" sz="1800" dirty="0" err="1"/>
              <a:t>ısı</a:t>
            </a:r>
            <a:r>
              <a:rPr lang="en-US" sz="1800" dirty="0"/>
              <a:t> </a:t>
            </a:r>
            <a:r>
              <a:rPr lang="en-US" sz="1800" dirty="0" err="1"/>
              <a:t>ihtiyaçlarının</a:t>
            </a:r>
            <a:r>
              <a:rPr lang="en-US" sz="1800" dirty="0"/>
              <a:t> </a:t>
            </a:r>
            <a:r>
              <a:rPr lang="en-US" sz="1800" dirty="0" err="1"/>
              <a:t>karşılanması</a:t>
            </a:r>
            <a:r>
              <a:rPr lang="en-US" sz="1800" dirty="0"/>
              <a:t> </a:t>
            </a:r>
            <a:r>
              <a:rPr lang="en-US" sz="1800" dirty="0" err="1"/>
              <a:t>amacıyla</a:t>
            </a:r>
            <a:r>
              <a:rPr lang="en-US" sz="1800" dirty="0"/>
              <a:t> </a:t>
            </a:r>
            <a:r>
              <a:rPr lang="en-US" sz="1800" dirty="0" err="1"/>
              <a:t>değerlendirilmesidir</a:t>
            </a:r>
            <a:r>
              <a:rPr lang="en-US" sz="1800" dirty="0"/>
              <a:t>.</a:t>
            </a:r>
          </a:p>
          <a:p>
            <a:r>
              <a:rPr lang="en-US" sz="1800" b="1" dirty="0" err="1"/>
              <a:t>Termal</a:t>
            </a:r>
            <a:r>
              <a:rPr lang="en-US" sz="1800" b="1" dirty="0"/>
              <a:t> </a:t>
            </a:r>
            <a:r>
              <a:rPr lang="en-US" sz="1800" b="1" dirty="0" err="1"/>
              <a:t>turizm</a:t>
            </a:r>
            <a:r>
              <a:rPr lang="en-US" sz="1800" b="1" dirty="0"/>
              <a:t> </a:t>
            </a:r>
            <a:r>
              <a:rPr lang="en-US" sz="1800" b="1" dirty="0" err="1"/>
              <a:t>ve</a:t>
            </a:r>
            <a:r>
              <a:rPr lang="en-US" sz="1800" b="1" dirty="0"/>
              <a:t> </a:t>
            </a:r>
            <a:r>
              <a:rPr lang="en-US" sz="1800" b="1" dirty="0" err="1"/>
              <a:t>sağlık</a:t>
            </a:r>
            <a:r>
              <a:rPr lang="en-US" sz="1800" b="1" dirty="0"/>
              <a:t> </a:t>
            </a:r>
            <a:r>
              <a:rPr lang="en-US" sz="1800" b="1" dirty="0" err="1"/>
              <a:t>amaçlı</a:t>
            </a:r>
            <a:r>
              <a:rPr lang="en-US" sz="1800" b="1" dirty="0"/>
              <a:t> </a:t>
            </a:r>
            <a:r>
              <a:rPr lang="en-US" sz="1800" b="1" dirty="0" err="1"/>
              <a:t>kullanımı</a:t>
            </a:r>
            <a:r>
              <a:rPr lang="en-US" sz="1800" dirty="0"/>
              <a:t>; </a:t>
            </a:r>
            <a:r>
              <a:rPr lang="en-US" sz="1800" dirty="0" err="1"/>
              <a:t>insan</a:t>
            </a:r>
            <a:r>
              <a:rPr lang="en-US" sz="1800" dirty="0"/>
              <a:t> </a:t>
            </a:r>
            <a:r>
              <a:rPr lang="en-US" sz="1800" dirty="0" err="1"/>
              <a:t>sağlığına</a:t>
            </a:r>
            <a:r>
              <a:rPr lang="en-US" sz="1800" dirty="0"/>
              <a:t> </a:t>
            </a:r>
            <a:r>
              <a:rPr lang="en-US" sz="1800" dirty="0" err="1"/>
              <a:t>yararlı</a:t>
            </a:r>
            <a:r>
              <a:rPr lang="en-US" sz="1800" dirty="0"/>
              <a:t> </a:t>
            </a:r>
            <a:r>
              <a:rPr lang="en-US" sz="1800" dirty="0" err="1"/>
              <a:t>mineraller</a:t>
            </a:r>
            <a:r>
              <a:rPr lang="en-US" sz="1800" dirty="0"/>
              <a:t> </a:t>
            </a:r>
            <a:r>
              <a:rPr lang="en-US" sz="1800" dirty="0" err="1"/>
              <a:t>içerebilen</a:t>
            </a:r>
            <a:r>
              <a:rPr lang="en-US" sz="1800" dirty="0"/>
              <a:t> </a:t>
            </a:r>
            <a:r>
              <a:rPr lang="en-US" sz="1800" dirty="0" err="1"/>
              <a:t>düşük</a:t>
            </a:r>
            <a:r>
              <a:rPr lang="en-US" sz="1800" dirty="0"/>
              <a:t> </a:t>
            </a:r>
            <a:r>
              <a:rPr lang="en-US" sz="1800" dirty="0" err="1"/>
              <a:t>sıcaklıktaki</a:t>
            </a:r>
            <a:r>
              <a:rPr lang="en-US" sz="1800" dirty="0"/>
              <a:t> </a:t>
            </a:r>
            <a:r>
              <a:rPr lang="en-US" sz="1800" dirty="0" err="1"/>
              <a:t>jeotermal</a:t>
            </a:r>
            <a:r>
              <a:rPr lang="en-US" sz="1800" dirty="0"/>
              <a:t> </a:t>
            </a:r>
            <a:r>
              <a:rPr lang="en-US" sz="1800" dirty="0" err="1"/>
              <a:t>kaynaklı</a:t>
            </a:r>
            <a:r>
              <a:rPr lang="en-US" sz="1800" dirty="0"/>
              <a:t> </a:t>
            </a:r>
            <a:r>
              <a:rPr lang="en-US" sz="1800" dirty="0" err="1"/>
              <a:t>suların</a:t>
            </a:r>
            <a:r>
              <a:rPr lang="en-US" sz="1800" dirty="0"/>
              <a:t> </a:t>
            </a:r>
            <a:r>
              <a:rPr lang="en-US" sz="1800" dirty="0" err="1"/>
              <a:t>sağlık</a:t>
            </a:r>
            <a:r>
              <a:rPr lang="en-US" sz="1800" dirty="0"/>
              <a:t> </a:t>
            </a:r>
            <a:r>
              <a:rPr lang="en-US" sz="1800" dirty="0" err="1"/>
              <a:t>amaçlı</a:t>
            </a:r>
            <a:r>
              <a:rPr lang="en-US" sz="1800" dirty="0"/>
              <a:t> </a:t>
            </a:r>
            <a:r>
              <a:rPr lang="en-US" sz="1800" dirty="0" err="1"/>
              <a:t>kullanımıdır</a:t>
            </a:r>
            <a:r>
              <a:rPr lang="en-US" sz="1800" dirty="0"/>
              <a:t>.</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Jeotermal Enerji</a:t>
            </a:r>
            <a:endParaRPr lang="en-US" sz="3200" b="1" dirty="0"/>
          </a:p>
        </p:txBody>
      </p:sp>
      <p:pic>
        <p:nvPicPr>
          <p:cNvPr id="5" name="Picture 4">
            <a:extLst>
              <a:ext uri="{FF2B5EF4-FFF2-40B4-BE49-F238E27FC236}">
                <a16:creationId xmlns:a16="http://schemas.microsoft.com/office/drawing/2014/main" id="{AC6D7252-901A-4715-B573-D1C7E1F66A23}"/>
              </a:ext>
            </a:extLst>
          </p:cNvPr>
          <p:cNvPicPr>
            <a:picLocks noChangeAspect="1"/>
          </p:cNvPicPr>
          <p:nvPr/>
        </p:nvPicPr>
        <p:blipFill>
          <a:blip r:embed="rId3"/>
          <a:stretch>
            <a:fillRect/>
          </a:stretch>
        </p:blipFill>
        <p:spPr>
          <a:xfrm>
            <a:off x="6980540" y="1253161"/>
            <a:ext cx="4783274" cy="3183051"/>
          </a:xfrm>
          <a:prstGeom prst="rect">
            <a:avLst/>
          </a:prstGeom>
        </p:spPr>
      </p:pic>
    </p:spTree>
    <p:extLst>
      <p:ext uri="{BB962C8B-B14F-4D97-AF65-F5344CB8AC3E}">
        <p14:creationId xmlns:p14="http://schemas.microsoft.com/office/powerpoint/2010/main" val="2782954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r>
              <a:rPr lang="tr-TR" sz="1800" dirty="0"/>
              <a:t>Bu enerji üretim sınıfının içerisinde; kuru buhar gücü, flaş buhar gücü ve çift çevrim (</a:t>
            </a:r>
            <a:r>
              <a:rPr lang="tr-TR" sz="1800" dirty="0" err="1"/>
              <a:t>binary</a:t>
            </a:r>
            <a:r>
              <a:rPr lang="tr-TR" sz="1800" dirty="0"/>
              <a:t> </a:t>
            </a:r>
            <a:r>
              <a:rPr lang="tr-TR" sz="1800" dirty="0" err="1"/>
              <a:t>cycle</a:t>
            </a:r>
            <a:r>
              <a:rPr lang="tr-TR" sz="1800" dirty="0"/>
              <a:t>) santralleri gibi teknolojiler kullanılır. </a:t>
            </a:r>
          </a:p>
          <a:p>
            <a:r>
              <a:rPr lang="tr-TR" sz="1800" dirty="0"/>
              <a:t>Jeotermal enerji sistemleri halihazırda 24 ülkede kullanılmaktadır.</a:t>
            </a:r>
          </a:p>
          <a:p>
            <a:r>
              <a:rPr lang="tr-TR" sz="1800" dirty="0"/>
              <a:t>Jeotermal ısıtma ise 70 ülkede kullanımdadır.</a:t>
            </a:r>
          </a:p>
          <a:p>
            <a:endParaRPr lang="tr-TR" sz="1800" dirty="0"/>
          </a:p>
          <a:p>
            <a:endParaRPr lang="tr-TR" sz="1800" dirty="0"/>
          </a:p>
          <a:p>
            <a:endParaRPr lang="en-US" sz="1800" dirty="0"/>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Jeotermal Enerji</a:t>
            </a:r>
            <a:endParaRPr lang="en-US" sz="3200" b="1" dirty="0"/>
          </a:p>
        </p:txBody>
      </p:sp>
      <p:pic>
        <p:nvPicPr>
          <p:cNvPr id="5" name="Picture 4">
            <a:extLst>
              <a:ext uri="{FF2B5EF4-FFF2-40B4-BE49-F238E27FC236}">
                <a16:creationId xmlns:a16="http://schemas.microsoft.com/office/drawing/2014/main" id="{AC6D7252-901A-4715-B573-D1C7E1F66A23}"/>
              </a:ext>
            </a:extLst>
          </p:cNvPr>
          <p:cNvPicPr>
            <a:picLocks noChangeAspect="1"/>
          </p:cNvPicPr>
          <p:nvPr/>
        </p:nvPicPr>
        <p:blipFill>
          <a:blip r:embed="rId3"/>
          <a:stretch>
            <a:fillRect/>
          </a:stretch>
        </p:blipFill>
        <p:spPr>
          <a:xfrm>
            <a:off x="6980540" y="1253161"/>
            <a:ext cx="4783274" cy="3183051"/>
          </a:xfrm>
          <a:prstGeom prst="rect">
            <a:avLst/>
          </a:prstGeom>
        </p:spPr>
      </p:pic>
    </p:spTree>
    <p:extLst>
      <p:ext uri="{BB962C8B-B14F-4D97-AF65-F5344CB8AC3E}">
        <p14:creationId xmlns:p14="http://schemas.microsoft.com/office/powerpoint/2010/main" val="26721418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5359297" cy="3963887"/>
          </a:xfrm>
        </p:spPr>
        <p:txBody>
          <a:bodyPr>
            <a:normAutofit/>
          </a:bodyPr>
          <a:lstStyle/>
          <a:p>
            <a:r>
              <a:rPr lang="tr-TR" sz="1800" dirty="0"/>
              <a:t>Küresel jeotermal enerji pazarı büyüklüğü </a:t>
            </a:r>
            <a:r>
              <a:rPr lang="tr-TR" sz="1800" dirty="0">
                <a:sym typeface="Wingdings" panose="05000000000000000000" pitchFamily="2" charset="2"/>
              </a:rPr>
              <a:t> </a:t>
            </a:r>
            <a:r>
              <a:rPr lang="tr-TR" sz="1800" dirty="0"/>
              <a:t> 2023 yılında 8,4 milyar ABD doları </a:t>
            </a:r>
          </a:p>
          <a:p>
            <a:r>
              <a:rPr lang="tr-TR" sz="1800" dirty="0"/>
              <a:t>2032 yılına kadar </a:t>
            </a:r>
            <a:r>
              <a:rPr lang="tr-TR" sz="1800" dirty="0">
                <a:sym typeface="Wingdings" panose="05000000000000000000" pitchFamily="2" charset="2"/>
              </a:rPr>
              <a:t> </a:t>
            </a:r>
            <a:r>
              <a:rPr lang="tr-TR" sz="1800" dirty="0"/>
              <a:t> 12,1 milyar ABD dolarına ulaşması ve tahmin döneminde (2024-2032) %4,2'lik bir bileşik yıllık büyüme oranıyla büyümesi beklenmektedir.</a:t>
            </a:r>
          </a:p>
          <a:p>
            <a:endParaRPr lang="tr-TR" sz="1800" dirty="0"/>
          </a:p>
          <a:p>
            <a:r>
              <a:rPr lang="tr-TR" sz="1800" b="1" dirty="0"/>
              <a:t>İzlanda, El Salvador, Yeni Zelanda, Kenya ve Filipinler </a:t>
            </a:r>
            <a:r>
              <a:rPr lang="tr-TR" sz="1800" dirty="0"/>
              <a:t>gibi ülkelerin elektrik talebinin önemli bir kısmını karşılarken, </a:t>
            </a:r>
            <a:r>
              <a:rPr lang="tr-TR" sz="1800" b="1" dirty="0"/>
              <a:t>İzlanda'nın ısıtma talebinin %90'ından fazlasını karşılıyor.</a:t>
            </a:r>
            <a:endParaRPr lang="en-US" sz="1800" b="1" dirty="0"/>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Jeotermal Enerji</a:t>
            </a:r>
            <a:endParaRPr lang="en-US" sz="3200" b="1" dirty="0"/>
          </a:p>
        </p:txBody>
      </p:sp>
      <p:pic>
        <p:nvPicPr>
          <p:cNvPr id="3" name="Picture 2">
            <a:extLst>
              <a:ext uri="{FF2B5EF4-FFF2-40B4-BE49-F238E27FC236}">
                <a16:creationId xmlns:a16="http://schemas.microsoft.com/office/drawing/2014/main" id="{3798E3C0-7293-4432-96F4-D98195B7C299}"/>
              </a:ext>
            </a:extLst>
          </p:cNvPr>
          <p:cNvPicPr>
            <a:picLocks noChangeAspect="1"/>
          </p:cNvPicPr>
          <p:nvPr/>
        </p:nvPicPr>
        <p:blipFill>
          <a:blip r:embed="rId3"/>
          <a:stretch>
            <a:fillRect/>
          </a:stretch>
        </p:blipFill>
        <p:spPr>
          <a:xfrm>
            <a:off x="5914164" y="2057400"/>
            <a:ext cx="6095999" cy="3418213"/>
          </a:xfrm>
          <a:prstGeom prst="rect">
            <a:avLst/>
          </a:prstGeom>
        </p:spPr>
      </p:pic>
    </p:spTree>
    <p:extLst>
      <p:ext uri="{BB962C8B-B14F-4D97-AF65-F5344CB8AC3E}">
        <p14:creationId xmlns:p14="http://schemas.microsoft.com/office/powerpoint/2010/main" val="3948414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1084697"/>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Dünya’da Enerji Kaynakları </a:t>
            </a:r>
            <a:endParaRPr lang="en-US" sz="3200" b="1" dirty="0"/>
          </a:p>
        </p:txBody>
      </p:sp>
      <p:pic>
        <p:nvPicPr>
          <p:cNvPr id="11" name="Picture 10">
            <a:extLst>
              <a:ext uri="{FF2B5EF4-FFF2-40B4-BE49-F238E27FC236}">
                <a16:creationId xmlns:a16="http://schemas.microsoft.com/office/drawing/2014/main" id="{956A881A-360A-424F-9A27-45DEF9DCAD34}"/>
              </a:ext>
            </a:extLst>
          </p:cNvPr>
          <p:cNvPicPr>
            <a:picLocks noChangeAspect="1"/>
          </p:cNvPicPr>
          <p:nvPr/>
        </p:nvPicPr>
        <p:blipFill>
          <a:blip r:embed="rId3"/>
          <a:stretch>
            <a:fillRect/>
          </a:stretch>
        </p:blipFill>
        <p:spPr>
          <a:xfrm>
            <a:off x="1038265" y="2602787"/>
            <a:ext cx="9705510" cy="2888817"/>
          </a:xfrm>
          <a:prstGeom prst="rect">
            <a:avLst/>
          </a:prstGeom>
        </p:spPr>
      </p:pic>
      <p:sp>
        <p:nvSpPr>
          <p:cNvPr id="2" name="TextBox 1">
            <a:extLst>
              <a:ext uri="{FF2B5EF4-FFF2-40B4-BE49-F238E27FC236}">
                <a16:creationId xmlns:a16="http://schemas.microsoft.com/office/drawing/2014/main" id="{AF630C50-B85C-48BE-B816-2E08669B8A8A}"/>
              </a:ext>
            </a:extLst>
          </p:cNvPr>
          <p:cNvSpPr txBox="1"/>
          <p:nvPr/>
        </p:nvSpPr>
        <p:spPr>
          <a:xfrm>
            <a:off x="2620356" y="5588637"/>
            <a:ext cx="3144643" cy="369332"/>
          </a:xfrm>
          <a:prstGeom prst="rect">
            <a:avLst/>
          </a:prstGeom>
          <a:noFill/>
        </p:spPr>
        <p:txBody>
          <a:bodyPr wrap="square" rtlCol="0">
            <a:spAutoFit/>
          </a:bodyPr>
          <a:lstStyle/>
          <a:p>
            <a:r>
              <a:rPr lang="en-US" b="1" dirty="0"/>
              <a:t>Bi</a:t>
            </a:r>
            <a:r>
              <a:rPr lang="tr-TR" b="1" dirty="0" err="1"/>
              <a:t>rincil</a:t>
            </a:r>
            <a:r>
              <a:rPr lang="tr-TR" b="1" dirty="0"/>
              <a:t> Enerji Tüketimi </a:t>
            </a:r>
            <a:endParaRPr lang="en-US" b="1" dirty="0"/>
          </a:p>
        </p:txBody>
      </p:sp>
      <p:sp>
        <p:nvSpPr>
          <p:cNvPr id="6" name="TextBox 5">
            <a:extLst>
              <a:ext uri="{FF2B5EF4-FFF2-40B4-BE49-F238E27FC236}">
                <a16:creationId xmlns:a16="http://schemas.microsoft.com/office/drawing/2014/main" id="{55C8158F-CA19-4BA7-A8D3-E601C6E74BD1}"/>
              </a:ext>
            </a:extLst>
          </p:cNvPr>
          <p:cNvSpPr txBox="1"/>
          <p:nvPr/>
        </p:nvSpPr>
        <p:spPr>
          <a:xfrm>
            <a:off x="8158795" y="5499465"/>
            <a:ext cx="3144643" cy="369332"/>
          </a:xfrm>
          <a:prstGeom prst="rect">
            <a:avLst/>
          </a:prstGeom>
          <a:noFill/>
        </p:spPr>
        <p:txBody>
          <a:bodyPr wrap="square" rtlCol="0">
            <a:spAutoFit/>
          </a:bodyPr>
          <a:lstStyle/>
          <a:p>
            <a:r>
              <a:rPr lang="en-US" b="1" dirty="0"/>
              <a:t>Bi</a:t>
            </a:r>
            <a:r>
              <a:rPr lang="tr-TR" b="1" dirty="0" err="1"/>
              <a:t>rincil</a:t>
            </a:r>
            <a:r>
              <a:rPr lang="tr-TR" b="1" dirty="0"/>
              <a:t> Enerji Depolaması</a:t>
            </a:r>
            <a:endParaRPr lang="en-US" b="1" dirty="0"/>
          </a:p>
        </p:txBody>
      </p:sp>
    </p:spTree>
    <p:extLst>
      <p:ext uri="{BB962C8B-B14F-4D97-AF65-F5344CB8AC3E}">
        <p14:creationId xmlns:p14="http://schemas.microsoft.com/office/powerpoint/2010/main" val="11229187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pPr marL="0" indent="0">
              <a:buNone/>
            </a:pPr>
            <a:r>
              <a:rPr lang="tr-TR" sz="1800" b="1" dirty="0"/>
              <a:t>Türkiye Jeotermal Enerji Potansiyeli</a:t>
            </a:r>
          </a:p>
          <a:p>
            <a:r>
              <a:rPr lang="tr-TR" sz="1800" dirty="0"/>
              <a:t>Jeotermal enerji, yenilenebilir, temiz, ucuz ve çevre dostu olan yerli bir yeraltı kaynağıdır. </a:t>
            </a:r>
          </a:p>
          <a:p>
            <a:r>
              <a:rPr lang="tr-TR" sz="1800" dirty="0"/>
              <a:t>Ülkemiz jeolojik ve coğrafik konumu itibarı ile aktif bir tektonik kuşak üzerinde yer aldığı için jeotermal açıdan dünya ülkeleri arasında zengin bir konumdadır. </a:t>
            </a:r>
          </a:p>
          <a:p>
            <a:r>
              <a:rPr lang="tr-TR" sz="1800" dirty="0"/>
              <a:t>Ülkemizin her tarafında yayılmış yaklaşık 1.000 adet doğal çıkış şeklinde değişik sıcaklıklarda jeotermal kaynaklar mevcuttur.</a:t>
            </a:r>
          </a:p>
          <a:p>
            <a:r>
              <a:rPr lang="tr-TR" sz="1800" dirty="0"/>
              <a:t>Türkiye jeotermal potansiyeli bakımından </a:t>
            </a:r>
            <a:r>
              <a:rPr lang="tr-TR" sz="1800" b="1" dirty="0"/>
              <a:t>Avrupa’nın 1. ülkesi ve kurulu güç bakımından ise Dünyanın 4. ülkesi konumundadır</a:t>
            </a:r>
            <a:r>
              <a:rPr lang="tr-TR" sz="1800" dirty="0"/>
              <a:t>. Jeotermal enerjiden elektrik üretiminde ilk beş ülke; </a:t>
            </a:r>
            <a:r>
              <a:rPr lang="tr-TR" sz="1800" b="1" dirty="0"/>
              <a:t>ABD, Endonezya, Filipinler, Türkiye ve Yeni Zelanda </a:t>
            </a:r>
            <a:r>
              <a:rPr lang="tr-TR" sz="1800" dirty="0"/>
              <a:t>şeklindedir. </a:t>
            </a:r>
            <a:endParaRPr lang="en-US" sz="1800" dirty="0"/>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Jeotermal Enerji</a:t>
            </a:r>
            <a:endParaRPr lang="en-US" sz="3200" b="1" dirty="0"/>
          </a:p>
        </p:txBody>
      </p:sp>
      <p:pic>
        <p:nvPicPr>
          <p:cNvPr id="5" name="Picture 4">
            <a:extLst>
              <a:ext uri="{FF2B5EF4-FFF2-40B4-BE49-F238E27FC236}">
                <a16:creationId xmlns:a16="http://schemas.microsoft.com/office/drawing/2014/main" id="{AC6D7252-901A-4715-B573-D1C7E1F66A23}"/>
              </a:ext>
            </a:extLst>
          </p:cNvPr>
          <p:cNvPicPr>
            <a:picLocks noChangeAspect="1"/>
          </p:cNvPicPr>
          <p:nvPr/>
        </p:nvPicPr>
        <p:blipFill>
          <a:blip r:embed="rId3"/>
          <a:stretch>
            <a:fillRect/>
          </a:stretch>
        </p:blipFill>
        <p:spPr>
          <a:xfrm>
            <a:off x="6980540" y="2410260"/>
            <a:ext cx="4783274" cy="3183051"/>
          </a:xfrm>
          <a:prstGeom prst="rect">
            <a:avLst/>
          </a:prstGeom>
        </p:spPr>
      </p:pic>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2024. https://enerji.gov.tr/eigm-yenilenebilir-enerji-kaynaklar-jeotermal</a:t>
            </a:r>
            <a:endParaRPr lang="en-US" sz="1400" i="1" dirty="0"/>
          </a:p>
        </p:txBody>
      </p:sp>
    </p:spTree>
    <p:extLst>
      <p:ext uri="{BB962C8B-B14F-4D97-AF65-F5344CB8AC3E}">
        <p14:creationId xmlns:p14="http://schemas.microsoft.com/office/powerpoint/2010/main" val="9771482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Jeotermal Enerji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4718523" y="5810751"/>
            <a:ext cx="7347095" cy="523220"/>
          </a:xfrm>
          <a:prstGeom prst="rect">
            <a:avLst/>
          </a:prstGeom>
          <a:noFill/>
        </p:spPr>
        <p:txBody>
          <a:bodyPr wrap="square" rtlCol="0">
            <a:spAutoFit/>
          </a:bodyPr>
          <a:lstStyle/>
          <a:p>
            <a:r>
              <a:rPr lang="tr-TR" sz="1400" i="1" dirty="0"/>
              <a:t>Kaynak: TC Enerji ve Tabii Kaynaklar Bakanlığı, 2024. https://enerji.gov.tr/eigm-yenilenebilir-enerji-kaynaklar-jeotermal</a:t>
            </a:r>
            <a:endParaRPr lang="en-US" sz="1400" i="1" dirty="0"/>
          </a:p>
        </p:txBody>
      </p:sp>
      <p:pic>
        <p:nvPicPr>
          <p:cNvPr id="7" name="Content Placeholder 6">
            <a:extLst>
              <a:ext uri="{FF2B5EF4-FFF2-40B4-BE49-F238E27FC236}">
                <a16:creationId xmlns:a16="http://schemas.microsoft.com/office/drawing/2014/main" id="{54F14459-7A52-4860-B3ED-839D06BC91B9}"/>
              </a:ext>
            </a:extLst>
          </p:cNvPr>
          <p:cNvPicPr>
            <a:picLocks noGrp="1" noChangeAspect="1"/>
          </p:cNvPicPr>
          <p:nvPr>
            <p:ph idx="1"/>
          </p:nvPr>
        </p:nvPicPr>
        <p:blipFill rotWithShape="1">
          <a:blip r:embed="rId3"/>
          <a:srcRect t="4502"/>
          <a:stretch/>
        </p:blipFill>
        <p:spPr>
          <a:xfrm>
            <a:off x="4812527" y="1586973"/>
            <a:ext cx="7253091" cy="4231126"/>
          </a:xfrm>
          <a:prstGeom prst="rect">
            <a:avLst/>
          </a:prstGeom>
        </p:spPr>
      </p:pic>
      <p:sp>
        <p:nvSpPr>
          <p:cNvPr id="2" name="Rectangle 1">
            <a:extLst>
              <a:ext uri="{FF2B5EF4-FFF2-40B4-BE49-F238E27FC236}">
                <a16:creationId xmlns:a16="http://schemas.microsoft.com/office/drawing/2014/main" id="{12CE7815-22E4-43E9-B459-E5BFD16AA406}"/>
              </a:ext>
            </a:extLst>
          </p:cNvPr>
          <p:cNvSpPr/>
          <p:nvPr/>
        </p:nvSpPr>
        <p:spPr>
          <a:xfrm>
            <a:off x="428186" y="2027809"/>
            <a:ext cx="4290337" cy="3970318"/>
          </a:xfrm>
          <a:prstGeom prst="rect">
            <a:avLst/>
          </a:prstGeom>
        </p:spPr>
        <p:txBody>
          <a:bodyPr wrap="square">
            <a:spAutoFit/>
          </a:bodyPr>
          <a:lstStyle/>
          <a:p>
            <a:r>
              <a:rPr lang="en-US" dirty="0" err="1"/>
              <a:t>Ülkemizin</a:t>
            </a:r>
            <a:r>
              <a:rPr lang="en-US" dirty="0"/>
              <a:t> </a:t>
            </a:r>
            <a:r>
              <a:rPr lang="en-US" dirty="0" err="1"/>
              <a:t>jeotermal</a:t>
            </a:r>
            <a:r>
              <a:rPr lang="en-US" dirty="0"/>
              <a:t> </a:t>
            </a:r>
            <a:r>
              <a:rPr lang="en-US" dirty="0" err="1"/>
              <a:t>potansiyeli</a:t>
            </a:r>
            <a:r>
              <a:rPr lang="en-US" dirty="0"/>
              <a:t> </a:t>
            </a:r>
            <a:r>
              <a:rPr lang="en-US" dirty="0" err="1"/>
              <a:t>oldukça</a:t>
            </a:r>
            <a:r>
              <a:rPr lang="en-US" dirty="0"/>
              <a:t> </a:t>
            </a:r>
            <a:r>
              <a:rPr lang="en-US" dirty="0" err="1"/>
              <a:t>yüksek</a:t>
            </a:r>
            <a:r>
              <a:rPr lang="en-US" dirty="0"/>
              <a:t> </a:t>
            </a:r>
            <a:r>
              <a:rPr lang="en-US" dirty="0" err="1"/>
              <a:t>olup</a:t>
            </a:r>
            <a:r>
              <a:rPr lang="en-US" dirty="0"/>
              <a:t> </a:t>
            </a:r>
            <a:r>
              <a:rPr lang="en-US" dirty="0" err="1"/>
              <a:t>potansiyel</a:t>
            </a:r>
            <a:r>
              <a:rPr lang="en-US" dirty="0"/>
              <a:t> </a:t>
            </a:r>
            <a:r>
              <a:rPr lang="en-US" dirty="0" err="1"/>
              <a:t>oluşturan</a:t>
            </a:r>
            <a:r>
              <a:rPr lang="en-US" dirty="0"/>
              <a:t> </a:t>
            </a:r>
            <a:r>
              <a:rPr lang="en-US" dirty="0" err="1"/>
              <a:t>alanların</a:t>
            </a:r>
            <a:r>
              <a:rPr lang="tr-TR" dirty="0"/>
              <a:t>:</a:t>
            </a:r>
          </a:p>
          <a:p>
            <a:pPr marL="285750" indent="-285750">
              <a:buFontTx/>
              <a:buChar char="-"/>
            </a:pPr>
            <a:r>
              <a:rPr lang="en-US" dirty="0"/>
              <a:t>%78'i </a:t>
            </a:r>
            <a:r>
              <a:rPr lang="en-US" dirty="0" err="1"/>
              <a:t>Batı</a:t>
            </a:r>
            <a:r>
              <a:rPr lang="en-US" dirty="0"/>
              <a:t> </a:t>
            </a:r>
            <a:r>
              <a:rPr lang="en-US" dirty="0" err="1"/>
              <a:t>Anadolu’da</a:t>
            </a:r>
            <a:r>
              <a:rPr lang="en-US" dirty="0"/>
              <a:t>,</a:t>
            </a:r>
            <a:endParaRPr lang="tr-TR" dirty="0"/>
          </a:p>
          <a:p>
            <a:pPr marL="285750" indent="-285750">
              <a:buFontTx/>
              <a:buChar char="-"/>
            </a:pPr>
            <a:r>
              <a:rPr lang="en-US" dirty="0"/>
              <a:t>%9’u </a:t>
            </a:r>
            <a:r>
              <a:rPr lang="en-US" dirty="0" err="1"/>
              <a:t>İç</a:t>
            </a:r>
            <a:r>
              <a:rPr lang="en-US" dirty="0"/>
              <a:t> </a:t>
            </a:r>
            <a:r>
              <a:rPr lang="en-US" dirty="0" err="1"/>
              <a:t>Anadolu’da</a:t>
            </a:r>
            <a:r>
              <a:rPr lang="en-US" dirty="0"/>
              <a:t>,</a:t>
            </a:r>
            <a:endParaRPr lang="tr-TR" dirty="0"/>
          </a:p>
          <a:p>
            <a:pPr marL="285750" indent="-285750">
              <a:buFontTx/>
              <a:buChar char="-"/>
            </a:pPr>
            <a:r>
              <a:rPr lang="en-US" dirty="0"/>
              <a:t>%7’si Marmara </a:t>
            </a:r>
            <a:r>
              <a:rPr lang="en-US" dirty="0" err="1"/>
              <a:t>Bölgesi’nde</a:t>
            </a:r>
            <a:r>
              <a:rPr lang="en-US" dirty="0"/>
              <a:t>, </a:t>
            </a:r>
            <a:endParaRPr lang="tr-TR" dirty="0"/>
          </a:p>
          <a:p>
            <a:pPr marL="285750" indent="-285750">
              <a:buFontTx/>
              <a:buChar char="-"/>
            </a:pPr>
            <a:r>
              <a:rPr lang="en-US" dirty="0"/>
              <a:t>%5'i </a:t>
            </a:r>
            <a:r>
              <a:rPr lang="en-US" dirty="0" err="1"/>
              <a:t>Doğu</a:t>
            </a:r>
            <a:r>
              <a:rPr lang="en-US" dirty="0"/>
              <a:t> </a:t>
            </a:r>
            <a:r>
              <a:rPr lang="en-US" dirty="0" err="1"/>
              <a:t>Anadolu'da</a:t>
            </a:r>
            <a:r>
              <a:rPr lang="en-US" dirty="0"/>
              <a:t> </a:t>
            </a:r>
            <a:r>
              <a:rPr lang="en-US" dirty="0" err="1"/>
              <a:t>bölgelerde</a:t>
            </a:r>
            <a:r>
              <a:rPr lang="en-US" dirty="0"/>
              <a:t> </a:t>
            </a:r>
            <a:r>
              <a:rPr lang="en-US" dirty="0" err="1"/>
              <a:t>yer</a:t>
            </a:r>
            <a:r>
              <a:rPr lang="en-US" dirty="0"/>
              <a:t> </a:t>
            </a:r>
            <a:r>
              <a:rPr lang="en-US" dirty="0" err="1"/>
              <a:t>almaktadır</a:t>
            </a:r>
            <a:r>
              <a:rPr lang="en-US" dirty="0"/>
              <a:t>. </a:t>
            </a:r>
            <a:endParaRPr lang="tr-TR" dirty="0"/>
          </a:p>
          <a:p>
            <a:endParaRPr lang="tr-TR" dirty="0"/>
          </a:p>
          <a:p>
            <a:r>
              <a:rPr lang="en-US" dirty="0" err="1"/>
              <a:t>Jeotermal</a:t>
            </a:r>
            <a:r>
              <a:rPr lang="en-US" dirty="0"/>
              <a:t> </a:t>
            </a:r>
            <a:r>
              <a:rPr lang="en-US" dirty="0" err="1"/>
              <a:t>kaynaklarımızın</a:t>
            </a:r>
            <a:r>
              <a:rPr lang="en-US" dirty="0"/>
              <a:t> </a:t>
            </a:r>
            <a:endParaRPr lang="tr-TR" dirty="0"/>
          </a:p>
          <a:p>
            <a:r>
              <a:rPr lang="tr-TR" dirty="0"/>
              <a:t>- </a:t>
            </a:r>
            <a:r>
              <a:rPr lang="en-US" dirty="0"/>
              <a:t>%90'ı </a:t>
            </a:r>
            <a:r>
              <a:rPr lang="en-US" dirty="0" err="1"/>
              <a:t>düşük</a:t>
            </a:r>
            <a:r>
              <a:rPr lang="en-US" dirty="0"/>
              <a:t> </a:t>
            </a:r>
            <a:r>
              <a:rPr lang="en-US" dirty="0" err="1"/>
              <a:t>ve</a:t>
            </a:r>
            <a:r>
              <a:rPr lang="en-US" dirty="0"/>
              <a:t> </a:t>
            </a:r>
            <a:r>
              <a:rPr lang="en-US" dirty="0" err="1"/>
              <a:t>orta</a:t>
            </a:r>
            <a:r>
              <a:rPr lang="en-US" dirty="0"/>
              <a:t> </a:t>
            </a:r>
            <a:r>
              <a:rPr lang="en-US" dirty="0" err="1"/>
              <a:t>sıcaklıkta</a:t>
            </a:r>
            <a:r>
              <a:rPr lang="en-US" dirty="0"/>
              <a:t> (</a:t>
            </a:r>
            <a:r>
              <a:rPr lang="en-US" dirty="0" err="1"/>
              <a:t>ısıtma</a:t>
            </a:r>
            <a:r>
              <a:rPr lang="en-US" dirty="0"/>
              <a:t>, </a:t>
            </a:r>
            <a:r>
              <a:rPr lang="en-US" dirty="0" err="1"/>
              <a:t>termal</a:t>
            </a:r>
            <a:r>
              <a:rPr lang="en-US" dirty="0"/>
              <a:t> </a:t>
            </a:r>
            <a:r>
              <a:rPr lang="en-US" dirty="0" err="1"/>
              <a:t>turizm</a:t>
            </a:r>
            <a:r>
              <a:rPr lang="en-US" dirty="0"/>
              <a:t>, </a:t>
            </a:r>
            <a:r>
              <a:rPr lang="en-US" dirty="0" err="1"/>
              <a:t>çeşitli</a:t>
            </a:r>
            <a:r>
              <a:rPr lang="en-US" dirty="0"/>
              <a:t> </a:t>
            </a:r>
            <a:r>
              <a:rPr lang="en-US" dirty="0" err="1"/>
              <a:t>endüstriyel</a:t>
            </a:r>
            <a:r>
              <a:rPr lang="en-US" dirty="0"/>
              <a:t> </a:t>
            </a:r>
            <a:r>
              <a:rPr lang="en-US" dirty="0" err="1"/>
              <a:t>uygulamalar</a:t>
            </a:r>
            <a:r>
              <a:rPr lang="en-US" dirty="0"/>
              <a:t> vb.) </a:t>
            </a:r>
            <a:endParaRPr lang="tr-TR" dirty="0"/>
          </a:p>
          <a:p>
            <a:r>
              <a:rPr lang="tr-TR" dirty="0"/>
              <a:t>- </a:t>
            </a:r>
            <a:r>
              <a:rPr lang="en-US" dirty="0"/>
              <a:t>%10’ u </a:t>
            </a:r>
            <a:r>
              <a:rPr lang="en-US" dirty="0" err="1"/>
              <a:t>ise</a:t>
            </a:r>
            <a:r>
              <a:rPr lang="en-US" dirty="0"/>
              <a:t> </a:t>
            </a:r>
            <a:r>
              <a:rPr lang="en-US" dirty="0" err="1"/>
              <a:t>dolaylı</a:t>
            </a:r>
            <a:r>
              <a:rPr lang="en-US" dirty="0"/>
              <a:t> </a:t>
            </a:r>
            <a:r>
              <a:rPr lang="en-US" dirty="0" err="1"/>
              <a:t>uygulamalar</a:t>
            </a:r>
            <a:r>
              <a:rPr lang="en-US" dirty="0"/>
              <a:t> (</a:t>
            </a:r>
            <a:r>
              <a:rPr lang="en-US" dirty="0" err="1"/>
              <a:t>elektrik</a:t>
            </a:r>
            <a:r>
              <a:rPr lang="en-US" dirty="0"/>
              <a:t> </a:t>
            </a:r>
            <a:r>
              <a:rPr lang="en-US" dirty="0" err="1"/>
              <a:t>enerjisi</a:t>
            </a:r>
            <a:r>
              <a:rPr lang="en-US" dirty="0"/>
              <a:t> </a:t>
            </a:r>
            <a:r>
              <a:rPr lang="en-US" dirty="0" err="1"/>
              <a:t>üretimi</a:t>
            </a:r>
            <a:r>
              <a:rPr lang="en-US" dirty="0"/>
              <a:t>) </a:t>
            </a:r>
            <a:r>
              <a:rPr lang="en-US" dirty="0" err="1"/>
              <a:t>için</a:t>
            </a:r>
            <a:r>
              <a:rPr lang="en-US" dirty="0"/>
              <a:t> </a:t>
            </a:r>
            <a:r>
              <a:rPr lang="en-US" dirty="0" err="1"/>
              <a:t>uygundur</a:t>
            </a:r>
            <a:r>
              <a:rPr lang="en-US" dirty="0"/>
              <a:t>. </a:t>
            </a:r>
          </a:p>
        </p:txBody>
      </p:sp>
    </p:spTree>
    <p:extLst>
      <p:ext uri="{BB962C8B-B14F-4D97-AF65-F5344CB8AC3E}">
        <p14:creationId xmlns:p14="http://schemas.microsoft.com/office/powerpoint/2010/main" val="3612264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4913248" cy="3963887"/>
          </a:xfrm>
        </p:spPr>
        <p:txBody>
          <a:bodyPr>
            <a:normAutofit/>
          </a:bodyPr>
          <a:lstStyle/>
          <a:p>
            <a:r>
              <a:rPr lang="tr-TR" sz="1800" dirty="0"/>
              <a:t>Jeotermal enerji uygulamalarında ilk elektrik üretimi </a:t>
            </a:r>
            <a:r>
              <a:rPr lang="tr-TR" sz="1800" dirty="0">
                <a:sym typeface="Wingdings" panose="05000000000000000000" pitchFamily="2" charset="2"/>
              </a:rPr>
              <a:t> </a:t>
            </a:r>
            <a:r>
              <a:rPr lang="tr-TR" sz="1800" dirty="0"/>
              <a:t>1975 yılında 0,5 </a:t>
            </a:r>
            <a:r>
              <a:rPr lang="tr-TR" sz="1800" dirty="0" err="1"/>
              <a:t>MWe</a:t>
            </a:r>
            <a:r>
              <a:rPr lang="tr-TR" sz="1800" dirty="0"/>
              <a:t> güce sahip Kızıldere Santrali ile başlatılmıştır.</a:t>
            </a:r>
          </a:p>
          <a:p>
            <a:r>
              <a:rPr lang="tr-TR" sz="1800" dirty="0"/>
              <a:t>Haziran 2022 sonu itibariyle 1686 MW, toplam kurulu güç içerisindeki oranı %1,66 </a:t>
            </a:r>
            <a:endParaRPr lang="en-US" sz="1800" dirty="0"/>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Jeotermal Enerji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2024. https://enerji.gov.tr/eigm-yenilenebilir-enerji-kaynaklar-jeotermal</a:t>
            </a:r>
            <a:endParaRPr lang="en-US" sz="1400" i="1" dirty="0"/>
          </a:p>
        </p:txBody>
      </p:sp>
      <p:pic>
        <p:nvPicPr>
          <p:cNvPr id="2" name="Picture 1">
            <a:extLst>
              <a:ext uri="{FF2B5EF4-FFF2-40B4-BE49-F238E27FC236}">
                <a16:creationId xmlns:a16="http://schemas.microsoft.com/office/drawing/2014/main" id="{53CF03D1-86B5-4A36-A13B-ADF19F9A3C83}"/>
              </a:ext>
            </a:extLst>
          </p:cNvPr>
          <p:cNvPicPr>
            <a:picLocks noChangeAspect="1"/>
          </p:cNvPicPr>
          <p:nvPr/>
        </p:nvPicPr>
        <p:blipFill>
          <a:blip r:embed="rId3"/>
          <a:stretch>
            <a:fillRect/>
          </a:stretch>
        </p:blipFill>
        <p:spPr>
          <a:xfrm>
            <a:off x="5653668" y="2075079"/>
            <a:ext cx="6558002" cy="3764630"/>
          </a:xfrm>
          <a:prstGeom prst="rect">
            <a:avLst/>
          </a:prstGeom>
        </p:spPr>
      </p:pic>
    </p:spTree>
    <p:extLst>
      <p:ext uri="{BB962C8B-B14F-4D97-AF65-F5344CB8AC3E}">
        <p14:creationId xmlns:p14="http://schemas.microsoft.com/office/powerpoint/2010/main" val="13531563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876740" cy="3963887"/>
          </a:xfrm>
        </p:spPr>
        <p:txBody>
          <a:bodyPr>
            <a:normAutofit lnSpcReduction="10000"/>
          </a:bodyPr>
          <a:lstStyle/>
          <a:p>
            <a:r>
              <a:rPr lang="tr-TR" sz="1800" dirty="0"/>
              <a:t>Güneş Enerjisi</a:t>
            </a:r>
            <a:r>
              <a:rPr lang="tr-TR" sz="1800" dirty="0">
                <a:sym typeface="Wingdings" panose="05000000000000000000" pitchFamily="2" charset="2"/>
              </a:rPr>
              <a:t> </a:t>
            </a:r>
            <a:r>
              <a:rPr lang="en-US" sz="1800" dirty="0" err="1"/>
              <a:t>güneşin</a:t>
            </a:r>
            <a:r>
              <a:rPr lang="en-US" sz="1800" dirty="0"/>
              <a:t> </a:t>
            </a:r>
            <a:r>
              <a:rPr lang="en-US" sz="1800" dirty="0" err="1"/>
              <a:t>çekirdeğinde</a:t>
            </a:r>
            <a:r>
              <a:rPr lang="en-US" sz="1800" dirty="0"/>
              <a:t> </a:t>
            </a:r>
            <a:r>
              <a:rPr lang="en-US" sz="1800" dirty="0" err="1"/>
              <a:t>yer</a:t>
            </a:r>
            <a:r>
              <a:rPr lang="en-US" sz="1800" dirty="0"/>
              <a:t> </a:t>
            </a:r>
            <a:r>
              <a:rPr lang="en-US" sz="1800" dirty="0" err="1"/>
              <a:t>alan</a:t>
            </a:r>
            <a:r>
              <a:rPr lang="en-US" sz="1800" dirty="0"/>
              <a:t> </a:t>
            </a:r>
            <a:r>
              <a:rPr lang="en-US" sz="1800" dirty="0" err="1"/>
              <a:t>füzyon</a:t>
            </a:r>
            <a:r>
              <a:rPr lang="en-US" sz="1800" dirty="0"/>
              <a:t> </a:t>
            </a:r>
            <a:r>
              <a:rPr lang="en-US" sz="1800" dirty="0" err="1"/>
              <a:t>süreci</a:t>
            </a:r>
            <a:r>
              <a:rPr lang="en-US" sz="1800" dirty="0"/>
              <a:t> </a:t>
            </a:r>
            <a:r>
              <a:rPr lang="en-US" sz="1800" dirty="0" err="1"/>
              <a:t>ile</a:t>
            </a:r>
            <a:r>
              <a:rPr lang="en-US" sz="1800" dirty="0"/>
              <a:t> (</a:t>
            </a:r>
            <a:r>
              <a:rPr lang="en-US" sz="1800" dirty="0" err="1"/>
              <a:t>hidrojen</a:t>
            </a:r>
            <a:r>
              <a:rPr lang="en-US" sz="1800" dirty="0"/>
              <a:t> </a:t>
            </a:r>
            <a:r>
              <a:rPr lang="en-US" sz="1800" dirty="0" err="1"/>
              <a:t>gazının</a:t>
            </a:r>
            <a:r>
              <a:rPr lang="en-US" sz="1800" dirty="0"/>
              <a:t> </a:t>
            </a:r>
            <a:r>
              <a:rPr lang="en-US" sz="1800" dirty="0" err="1"/>
              <a:t>helyuma</a:t>
            </a:r>
            <a:r>
              <a:rPr lang="en-US" sz="1800" dirty="0"/>
              <a:t> </a:t>
            </a:r>
            <a:r>
              <a:rPr lang="en-US" sz="1800" dirty="0" err="1"/>
              <a:t>dönüşmesi</a:t>
            </a:r>
            <a:r>
              <a:rPr lang="en-US" sz="1800" dirty="0"/>
              <a:t>) </a:t>
            </a:r>
            <a:r>
              <a:rPr lang="en-US" sz="1800" dirty="0" err="1"/>
              <a:t>açığa</a:t>
            </a:r>
            <a:r>
              <a:rPr lang="en-US" sz="1800" dirty="0"/>
              <a:t> </a:t>
            </a:r>
            <a:r>
              <a:rPr lang="en-US" sz="1800" dirty="0" err="1"/>
              <a:t>çıkan</a:t>
            </a:r>
            <a:r>
              <a:rPr lang="en-US" sz="1800" dirty="0"/>
              <a:t> </a:t>
            </a:r>
            <a:r>
              <a:rPr lang="en-US" sz="1800" dirty="0" err="1"/>
              <a:t>ışıma</a:t>
            </a:r>
            <a:r>
              <a:rPr lang="en-US" sz="1800" dirty="0"/>
              <a:t> </a:t>
            </a:r>
            <a:r>
              <a:rPr lang="en-US" sz="1800" dirty="0" err="1"/>
              <a:t>enerjisidir</a:t>
            </a:r>
            <a:r>
              <a:rPr lang="en-US" sz="1800" dirty="0"/>
              <a:t>. </a:t>
            </a:r>
            <a:endParaRPr lang="tr-TR" sz="1800" dirty="0"/>
          </a:p>
          <a:p>
            <a:r>
              <a:rPr lang="en-US" sz="1800" dirty="0" err="1"/>
              <a:t>Güneş</a:t>
            </a:r>
            <a:r>
              <a:rPr lang="tr-TR" sz="1800" dirty="0"/>
              <a:t> </a:t>
            </a:r>
            <a:r>
              <a:rPr lang="tr-TR" sz="1800" dirty="0">
                <a:sym typeface="Wingdings" panose="05000000000000000000" pitchFamily="2" charset="2"/>
              </a:rPr>
              <a:t> </a:t>
            </a:r>
            <a:r>
              <a:rPr lang="en-US" sz="1800" dirty="0" err="1"/>
              <a:t>temiz</a:t>
            </a:r>
            <a:r>
              <a:rPr lang="en-US" sz="1800" dirty="0"/>
              <a:t> </a:t>
            </a:r>
            <a:r>
              <a:rPr lang="en-US" sz="1800" dirty="0" err="1"/>
              <a:t>ve</a:t>
            </a:r>
            <a:r>
              <a:rPr lang="en-US" sz="1800" dirty="0"/>
              <a:t> </a:t>
            </a:r>
            <a:r>
              <a:rPr lang="en-US" sz="1800" dirty="0" err="1"/>
              <a:t>tükenmez</a:t>
            </a:r>
            <a:r>
              <a:rPr lang="en-US" sz="1800" dirty="0"/>
              <a:t> </a:t>
            </a:r>
            <a:r>
              <a:rPr lang="en-US" sz="1800" dirty="0" err="1"/>
              <a:t>bir</a:t>
            </a:r>
            <a:r>
              <a:rPr lang="en-US" sz="1800" dirty="0"/>
              <a:t> </a:t>
            </a:r>
            <a:r>
              <a:rPr lang="en-US" sz="1800" dirty="0" err="1"/>
              <a:t>yenilenebilir</a:t>
            </a:r>
            <a:r>
              <a:rPr lang="en-US" sz="1800" dirty="0"/>
              <a:t> </a:t>
            </a:r>
            <a:r>
              <a:rPr lang="en-US" sz="1800" dirty="0" err="1"/>
              <a:t>enerji</a:t>
            </a:r>
            <a:r>
              <a:rPr lang="en-US" sz="1800" dirty="0"/>
              <a:t> </a:t>
            </a:r>
            <a:r>
              <a:rPr lang="en-US" sz="1800" dirty="0" err="1"/>
              <a:t>kaynağıdır</a:t>
            </a:r>
            <a:r>
              <a:rPr lang="en-US" sz="1800" dirty="0"/>
              <a:t>. </a:t>
            </a:r>
            <a:endParaRPr lang="tr-TR" sz="1800" dirty="0"/>
          </a:p>
          <a:p>
            <a:r>
              <a:rPr lang="en-US" sz="1800" dirty="0" err="1"/>
              <a:t>Güneşten</a:t>
            </a:r>
            <a:r>
              <a:rPr lang="en-US" sz="1800" dirty="0"/>
              <a:t> </a:t>
            </a:r>
            <a:r>
              <a:rPr lang="en-US" sz="1800" dirty="0" err="1"/>
              <a:t>yayılan</a:t>
            </a:r>
            <a:r>
              <a:rPr lang="en-US" sz="1800" dirty="0"/>
              <a:t> </a:t>
            </a:r>
            <a:r>
              <a:rPr lang="en-US" sz="1800" dirty="0" err="1"/>
              <a:t>enerjinin</a:t>
            </a:r>
            <a:r>
              <a:rPr lang="en-US" sz="1800" dirty="0"/>
              <a:t> </a:t>
            </a:r>
            <a:r>
              <a:rPr lang="en-US" sz="1800" dirty="0" err="1"/>
              <a:t>çok</a:t>
            </a:r>
            <a:r>
              <a:rPr lang="en-US" sz="1800" dirty="0"/>
              <a:t> </a:t>
            </a:r>
            <a:r>
              <a:rPr lang="en-US" sz="1800" dirty="0" err="1"/>
              <a:t>az</a:t>
            </a:r>
            <a:r>
              <a:rPr lang="en-US" sz="1800" dirty="0"/>
              <a:t> </a:t>
            </a:r>
            <a:r>
              <a:rPr lang="en-US" sz="1800" dirty="0" err="1"/>
              <a:t>bir</a:t>
            </a:r>
            <a:r>
              <a:rPr lang="en-US" sz="1800" dirty="0"/>
              <a:t> </a:t>
            </a:r>
            <a:r>
              <a:rPr lang="en-US" sz="1800" dirty="0" err="1"/>
              <a:t>miktarı</a:t>
            </a:r>
            <a:r>
              <a:rPr lang="en-US" sz="1800" dirty="0"/>
              <a:t> </a:t>
            </a:r>
            <a:r>
              <a:rPr lang="en-US" sz="1800" dirty="0" err="1"/>
              <a:t>Dünyaya</a:t>
            </a:r>
            <a:r>
              <a:rPr lang="en-US" sz="1800" dirty="0"/>
              <a:t> </a:t>
            </a:r>
            <a:r>
              <a:rPr lang="en-US" sz="1800" dirty="0" err="1"/>
              <a:t>ulaşmaktadır</a:t>
            </a:r>
            <a:r>
              <a:rPr lang="en-US" sz="1800" dirty="0"/>
              <a:t>. </a:t>
            </a:r>
            <a:endParaRPr lang="tr-TR" sz="1800" dirty="0"/>
          </a:p>
          <a:p>
            <a:r>
              <a:rPr lang="en-US" sz="1800" dirty="0" err="1"/>
              <a:t>Atmosferin</a:t>
            </a:r>
            <a:r>
              <a:rPr lang="en-US" sz="1800" dirty="0"/>
              <a:t> </a:t>
            </a:r>
            <a:r>
              <a:rPr lang="en-US" sz="1800" dirty="0" err="1"/>
              <a:t>dış</a:t>
            </a:r>
            <a:r>
              <a:rPr lang="en-US" sz="1800" dirty="0"/>
              <a:t> </a:t>
            </a:r>
            <a:r>
              <a:rPr lang="en-US" sz="1800" dirty="0" err="1"/>
              <a:t>yüzeyindeki</a:t>
            </a:r>
            <a:r>
              <a:rPr lang="en-US" sz="1800" dirty="0"/>
              <a:t> her </a:t>
            </a:r>
            <a:r>
              <a:rPr lang="en-US" sz="1800" dirty="0" err="1"/>
              <a:t>metrekareye</a:t>
            </a:r>
            <a:r>
              <a:rPr lang="en-US" sz="1800" dirty="0"/>
              <a:t> </a:t>
            </a:r>
            <a:r>
              <a:rPr lang="en-US" sz="1800" dirty="0" err="1"/>
              <a:t>ortalama</a:t>
            </a:r>
            <a:r>
              <a:rPr lang="en-US" sz="1800" dirty="0"/>
              <a:t> 1.367 W </a:t>
            </a:r>
            <a:r>
              <a:rPr lang="en-US" sz="1800" dirty="0" err="1"/>
              <a:t>güç</a:t>
            </a:r>
            <a:r>
              <a:rPr lang="en-US" sz="1800" dirty="0"/>
              <a:t> </a:t>
            </a:r>
            <a:r>
              <a:rPr lang="en-US" sz="1800" dirty="0" err="1"/>
              <a:t>düşmektedir</a:t>
            </a:r>
            <a:r>
              <a:rPr lang="en-US" sz="1800" dirty="0"/>
              <a:t>. </a:t>
            </a:r>
            <a:r>
              <a:rPr lang="en-US" sz="1800" dirty="0" err="1"/>
              <a:t>Atmosfere</a:t>
            </a:r>
            <a:r>
              <a:rPr lang="en-US" sz="1800" dirty="0"/>
              <a:t> </a:t>
            </a:r>
            <a:r>
              <a:rPr lang="en-US" sz="1800" dirty="0" err="1"/>
              <a:t>gelen</a:t>
            </a:r>
            <a:r>
              <a:rPr lang="en-US" sz="1800" dirty="0"/>
              <a:t> </a:t>
            </a:r>
            <a:r>
              <a:rPr lang="en-US" sz="1800" dirty="0" err="1"/>
              <a:t>bu</a:t>
            </a:r>
            <a:r>
              <a:rPr lang="en-US" sz="1800" dirty="0"/>
              <a:t> </a:t>
            </a:r>
            <a:r>
              <a:rPr lang="en-US" sz="1800" dirty="0" err="1"/>
              <a:t>ışımanın</a:t>
            </a:r>
            <a:r>
              <a:rPr lang="en-US" sz="1800" dirty="0"/>
              <a:t> </a:t>
            </a:r>
            <a:r>
              <a:rPr lang="en-US" sz="1800" dirty="0" err="1"/>
              <a:t>genellikle</a:t>
            </a:r>
            <a:r>
              <a:rPr lang="en-US" sz="1800" dirty="0"/>
              <a:t> X </a:t>
            </a:r>
            <a:r>
              <a:rPr lang="en-US" sz="1800" dirty="0" err="1"/>
              <a:t>ışınlarından</a:t>
            </a:r>
            <a:r>
              <a:rPr lang="en-US" sz="1800" dirty="0"/>
              <a:t> </a:t>
            </a:r>
            <a:r>
              <a:rPr lang="en-US" sz="1800" dirty="0" err="1"/>
              <a:t>ve</a:t>
            </a:r>
            <a:r>
              <a:rPr lang="en-US" sz="1800" dirty="0"/>
              <a:t> </a:t>
            </a:r>
            <a:r>
              <a:rPr lang="en-US" sz="1800" dirty="0" err="1"/>
              <a:t>ultraviyole</a:t>
            </a:r>
            <a:r>
              <a:rPr lang="en-US" sz="1800" dirty="0"/>
              <a:t> </a:t>
            </a:r>
            <a:r>
              <a:rPr lang="en-US" sz="1800" dirty="0" err="1"/>
              <a:t>ışınlardan</a:t>
            </a:r>
            <a:r>
              <a:rPr lang="en-US" sz="1800" dirty="0"/>
              <a:t> </a:t>
            </a:r>
            <a:r>
              <a:rPr lang="en-US" sz="1800" dirty="0" err="1"/>
              <a:t>oluşan</a:t>
            </a:r>
            <a:r>
              <a:rPr lang="en-US" sz="1800" dirty="0"/>
              <a:t> </a:t>
            </a:r>
            <a:r>
              <a:rPr lang="en-US" sz="1800" dirty="0" err="1"/>
              <a:t>bir</a:t>
            </a:r>
            <a:r>
              <a:rPr lang="en-US" sz="1800" dirty="0"/>
              <a:t> </a:t>
            </a:r>
            <a:r>
              <a:rPr lang="en-US" sz="1800" dirty="0" err="1"/>
              <a:t>kısmını</a:t>
            </a:r>
            <a:r>
              <a:rPr lang="en-US" sz="1800" dirty="0"/>
              <a:t> </a:t>
            </a:r>
            <a:r>
              <a:rPr lang="en-US" sz="1800" dirty="0" err="1"/>
              <a:t>emerken</a:t>
            </a:r>
            <a:r>
              <a:rPr lang="en-US" sz="1800" dirty="0"/>
              <a:t> </a:t>
            </a:r>
            <a:r>
              <a:rPr lang="en-US" sz="1800" dirty="0" err="1"/>
              <a:t>bir</a:t>
            </a:r>
            <a:r>
              <a:rPr lang="en-US" sz="1800" dirty="0"/>
              <a:t> </a:t>
            </a:r>
            <a:r>
              <a:rPr lang="en-US" sz="1800" dirty="0" err="1"/>
              <a:t>kısmını</a:t>
            </a:r>
            <a:r>
              <a:rPr lang="en-US" sz="1800" dirty="0"/>
              <a:t> </a:t>
            </a:r>
            <a:r>
              <a:rPr lang="en-US" sz="1800" dirty="0" err="1"/>
              <a:t>ise</a:t>
            </a:r>
            <a:r>
              <a:rPr lang="en-US" sz="1800" dirty="0"/>
              <a:t> </a:t>
            </a:r>
            <a:r>
              <a:rPr lang="en-US" sz="1800" dirty="0" err="1"/>
              <a:t>yansıtmaktadır</a:t>
            </a:r>
            <a:r>
              <a:rPr lang="en-US" sz="1800" dirty="0"/>
              <a:t>. </a:t>
            </a:r>
            <a:endParaRPr lang="tr-TR" sz="1800" dirty="0"/>
          </a:p>
          <a:p>
            <a:r>
              <a:rPr lang="en-US" sz="1800" dirty="0" err="1"/>
              <a:t>Güneş</a:t>
            </a:r>
            <a:r>
              <a:rPr lang="en-US" sz="1800" dirty="0"/>
              <a:t> </a:t>
            </a:r>
            <a:r>
              <a:rPr lang="en-US" sz="1800" dirty="0" err="1"/>
              <a:t>enerjisinden</a:t>
            </a:r>
            <a:r>
              <a:rPr lang="en-US" sz="1800" dirty="0"/>
              <a:t> </a:t>
            </a:r>
            <a:r>
              <a:rPr lang="en-US" sz="1800" dirty="0" err="1"/>
              <a:t>yararlanma</a:t>
            </a:r>
            <a:r>
              <a:rPr lang="en-US" sz="1800" dirty="0"/>
              <a:t> </a:t>
            </a:r>
            <a:r>
              <a:rPr lang="en-US" sz="1800" dirty="0" err="1"/>
              <a:t>konusundaki</a:t>
            </a:r>
            <a:r>
              <a:rPr lang="en-US" sz="1800" dirty="0"/>
              <a:t> </a:t>
            </a:r>
            <a:r>
              <a:rPr lang="en-US" sz="1800" dirty="0" err="1"/>
              <a:t>çalışmalar</a:t>
            </a:r>
            <a:r>
              <a:rPr lang="en-US" sz="1800" dirty="0"/>
              <a:t> </a:t>
            </a:r>
            <a:r>
              <a:rPr lang="en-US" sz="1800" dirty="0" err="1"/>
              <a:t>özellikle</a:t>
            </a:r>
            <a:r>
              <a:rPr lang="en-US" sz="1800" dirty="0"/>
              <a:t> 1970'lerden </a:t>
            </a:r>
            <a:r>
              <a:rPr lang="en-US" sz="1800" dirty="0" err="1"/>
              <a:t>sonra</a:t>
            </a:r>
            <a:r>
              <a:rPr lang="en-US" sz="1800" dirty="0"/>
              <a:t> </a:t>
            </a:r>
            <a:r>
              <a:rPr lang="en-US" sz="1800" dirty="0" err="1"/>
              <a:t>hız</a:t>
            </a:r>
            <a:r>
              <a:rPr lang="en-US" sz="1800" dirty="0"/>
              <a:t> </a:t>
            </a:r>
            <a:r>
              <a:rPr lang="en-US" sz="1800" dirty="0" err="1"/>
              <a:t>kazanmış</a:t>
            </a:r>
            <a:r>
              <a:rPr lang="en-US" sz="1800" dirty="0"/>
              <a:t>, </a:t>
            </a:r>
            <a:r>
              <a:rPr lang="en-US" sz="1800" dirty="0" err="1"/>
              <a:t>güneş</a:t>
            </a:r>
            <a:r>
              <a:rPr lang="en-US" sz="1800" dirty="0"/>
              <a:t> </a:t>
            </a:r>
            <a:r>
              <a:rPr lang="en-US" sz="1800" dirty="0" err="1"/>
              <a:t>enerjisi</a:t>
            </a:r>
            <a:r>
              <a:rPr lang="en-US" sz="1800" dirty="0"/>
              <a:t> </a:t>
            </a:r>
            <a:r>
              <a:rPr lang="en-US" sz="1800" dirty="0" err="1"/>
              <a:t>sistemleri</a:t>
            </a:r>
            <a:r>
              <a:rPr lang="en-US" sz="1800" dirty="0"/>
              <a:t> </a:t>
            </a:r>
            <a:r>
              <a:rPr lang="en-US" sz="1800" dirty="0" err="1"/>
              <a:t>teknolojik</a:t>
            </a:r>
            <a:r>
              <a:rPr lang="en-US" sz="1800" dirty="0"/>
              <a:t> </a:t>
            </a:r>
            <a:r>
              <a:rPr lang="en-US" sz="1800" dirty="0" err="1"/>
              <a:t>olarak</a:t>
            </a:r>
            <a:r>
              <a:rPr lang="en-US" sz="1800" dirty="0"/>
              <a:t> </a:t>
            </a:r>
            <a:r>
              <a:rPr lang="en-US" sz="1800" dirty="0" err="1"/>
              <a:t>ilerleme</a:t>
            </a:r>
            <a:r>
              <a:rPr lang="en-US" sz="1800" dirty="0"/>
              <a:t> </a:t>
            </a:r>
            <a:r>
              <a:rPr lang="en-US" sz="1800" dirty="0" err="1"/>
              <a:t>ve</a:t>
            </a:r>
            <a:r>
              <a:rPr lang="en-US" sz="1800" dirty="0"/>
              <a:t> </a:t>
            </a:r>
            <a:r>
              <a:rPr lang="en-US" sz="1800" dirty="0" err="1"/>
              <a:t>maliyet</a:t>
            </a:r>
            <a:r>
              <a:rPr lang="en-US" sz="1800" dirty="0"/>
              <a:t> </a:t>
            </a:r>
            <a:r>
              <a:rPr lang="en-US" sz="1800" dirty="0" err="1"/>
              <a:t>bakımından</a:t>
            </a:r>
            <a:r>
              <a:rPr lang="en-US" sz="1800" dirty="0"/>
              <a:t> </a:t>
            </a:r>
            <a:r>
              <a:rPr lang="en-US" sz="1800" dirty="0" err="1"/>
              <a:t>azalma</a:t>
            </a:r>
            <a:r>
              <a:rPr lang="en-US" sz="1800" dirty="0"/>
              <a:t> </a:t>
            </a:r>
            <a:r>
              <a:rPr lang="en-US" sz="1800" dirty="0" err="1"/>
              <a:t>göstermiş</a:t>
            </a:r>
            <a:r>
              <a:rPr lang="en-US" sz="1800" dirty="0"/>
              <a:t>, </a:t>
            </a:r>
            <a:r>
              <a:rPr lang="en-US" sz="1800" dirty="0" err="1"/>
              <a:t>çevresel</a:t>
            </a:r>
            <a:r>
              <a:rPr lang="en-US" sz="1800" dirty="0"/>
              <a:t> </a:t>
            </a:r>
            <a:r>
              <a:rPr lang="en-US" sz="1800" dirty="0" err="1"/>
              <a:t>olarak</a:t>
            </a:r>
            <a:r>
              <a:rPr lang="en-US" sz="1800" dirty="0"/>
              <a:t> </a:t>
            </a:r>
            <a:r>
              <a:rPr lang="en-US" sz="1800" dirty="0" err="1"/>
              <a:t>temiz</a:t>
            </a:r>
            <a:r>
              <a:rPr lang="en-US" sz="1800" dirty="0"/>
              <a:t> </a:t>
            </a:r>
            <a:r>
              <a:rPr lang="en-US" sz="1800" dirty="0" err="1"/>
              <a:t>bir</a:t>
            </a:r>
            <a:r>
              <a:rPr lang="en-US" sz="1800" dirty="0"/>
              <a:t> </a:t>
            </a:r>
            <a:r>
              <a:rPr lang="en-US" sz="1800" dirty="0" err="1"/>
              <a:t>enerji</a:t>
            </a:r>
            <a:r>
              <a:rPr lang="en-US" sz="1800" dirty="0"/>
              <a:t> </a:t>
            </a:r>
            <a:r>
              <a:rPr lang="en-US" sz="1800" dirty="0" err="1"/>
              <a:t>kaynağı</a:t>
            </a:r>
            <a:r>
              <a:rPr lang="en-US" sz="1800" dirty="0"/>
              <a:t> </a:t>
            </a:r>
            <a:r>
              <a:rPr lang="en-US" sz="1800" dirty="0" err="1"/>
              <a:t>olarak</a:t>
            </a:r>
            <a:r>
              <a:rPr lang="en-US" sz="1800" dirty="0"/>
              <a:t> </a:t>
            </a:r>
            <a:r>
              <a:rPr lang="en-US" sz="1800" dirty="0" err="1"/>
              <a:t>kendini</a:t>
            </a:r>
            <a:r>
              <a:rPr lang="en-US" sz="1800" dirty="0"/>
              <a:t> </a:t>
            </a:r>
            <a:r>
              <a:rPr lang="en-US" sz="1800" dirty="0" err="1"/>
              <a:t>kabul</a:t>
            </a:r>
            <a:r>
              <a:rPr lang="en-US" sz="1800" dirty="0"/>
              <a:t> </a:t>
            </a:r>
            <a:r>
              <a:rPr lang="en-US" sz="1800" dirty="0" err="1"/>
              <a:t>ettirmiştir</a:t>
            </a:r>
            <a:r>
              <a:rPr lang="en-US" sz="1800" dirty="0"/>
              <a:t>. </a:t>
            </a:r>
            <a:r>
              <a:rPr lang="en-US" sz="1800" dirty="0" err="1"/>
              <a:t>Özellikle</a:t>
            </a:r>
            <a:r>
              <a:rPr lang="en-US" sz="1800" dirty="0"/>
              <a:t> </a:t>
            </a:r>
            <a:r>
              <a:rPr lang="en-US" sz="1800" dirty="0" err="1"/>
              <a:t>temiz</a:t>
            </a:r>
            <a:r>
              <a:rPr lang="en-US" sz="1800" dirty="0"/>
              <a:t> </a:t>
            </a:r>
            <a:r>
              <a:rPr lang="en-US" sz="1800" dirty="0" err="1"/>
              <a:t>bir</a:t>
            </a:r>
            <a:r>
              <a:rPr lang="en-US" sz="1800" dirty="0"/>
              <a:t> </a:t>
            </a:r>
            <a:r>
              <a:rPr lang="en-US" sz="1800" dirty="0" err="1"/>
              <a:t>enerji</a:t>
            </a:r>
            <a:r>
              <a:rPr lang="en-US" sz="1800" dirty="0"/>
              <a:t> </a:t>
            </a:r>
            <a:r>
              <a:rPr lang="en-US" sz="1800" dirty="0" err="1"/>
              <a:t>kaynağı</a:t>
            </a:r>
            <a:r>
              <a:rPr lang="en-US" sz="1800" dirty="0"/>
              <a:t> </a:t>
            </a:r>
            <a:r>
              <a:rPr lang="en-US" sz="1800" dirty="0" err="1"/>
              <a:t>olması</a:t>
            </a:r>
            <a:r>
              <a:rPr lang="en-US" sz="1800" dirty="0"/>
              <a:t> </a:t>
            </a:r>
            <a:r>
              <a:rPr lang="en-US" sz="1800" dirty="0" err="1"/>
              <a:t>ve</a:t>
            </a:r>
            <a:r>
              <a:rPr lang="en-US" sz="1800" dirty="0"/>
              <a:t> </a:t>
            </a:r>
            <a:r>
              <a:rPr lang="en-US" sz="1800" dirty="0" err="1"/>
              <a:t>kurulumdan</a:t>
            </a:r>
            <a:r>
              <a:rPr lang="en-US" sz="1800" dirty="0"/>
              <a:t> </a:t>
            </a:r>
            <a:r>
              <a:rPr lang="en-US" sz="1800" dirty="0" err="1"/>
              <a:t>sonra</a:t>
            </a:r>
            <a:r>
              <a:rPr lang="en-US" sz="1800" dirty="0"/>
              <a:t> </a:t>
            </a:r>
            <a:r>
              <a:rPr lang="en-US" sz="1800" dirty="0" err="1"/>
              <a:t>düşük</a:t>
            </a:r>
            <a:r>
              <a:rPr lang="en-US" sz="1800" dirty="0"/>
              <a:t> </a:t>
            </a:r>
            <a:r>
              <a:rPr lang="en-US" sz="1800" dirty="0" err="1"/>
              <a:t>maliyetle</a:t>
            </a:r>
            <a:r>
              <a:rPr lang="en-US" sz="1800" dirty="0"/>
              <a:t> </a:t>
            </a:r>
            <a:r>
              <a:rPr lang="en-US" sz="1800" dirty="0" err="1"/>
              <a:t>çalışması</a:t>
            </a:r>
            <a:r>
              <a:rPr lang="en-US" sz="1800" dirty="0"/>
              <a:t> </a:t>
            </a:r>
            <a:r>
              <a:rPr lang="en-US" sz="1800" dirty="0" err="1"/>
              <a:t>güneş</a:t>
            </a:r>
            <a:r>
              <a:rPr lang="en-US" sz="1800" dirty="0"/>
              <a:t> </a:t>
            </a:r>
            <a:r>
              <a:rPr lang="en-US" sz="1800" dirty="0" err="1"/>
              <a:t>enerjisinin</a:t>
            </a:r>
            <a:r>
              <a:rPr lang="en-US" sz="1800" dirty="0"/>
              <a:t> </a:t>
            </a:r>
            <a:r>
              <a:rPr lang="en-US" sz="1800" dirty="0" err="1"/>
              <a:t>önemini</a:t>
            </a:r>
            <a:r>
              <a:rPr lang="en-US" sz="1800" dirty="0"/>
              <a:t> </a:t>
            </a:r>
            <a:r>
              <a:rPr lang="en-US" sz="1800" dirty="0" err="1"/>
              <a:t>arttırmaktadır</a:t>
            </a:r>
            <a:r>
              <a:rPr lang="en-US" sz="1800" dirty="0"/>
              <a:t>. </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Güneş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7329821" y="5614344"/>
            <a:ext cx="4934603" cy="523220"/>
          </a:xfrm>
          <a:prstGeom prst="rect">
            <a:avLst/>
          </a:prstGeom>
          <a:noFill/>
        </p:spPr>
        <p:txBody>
          <a:bodyPr wrap="square" rtlCol="0">
            <a:spAutoFit/>
          </a:bodyPr>
          <a:lstStyle/>
          <a:p>
            <a:r>
              <a:rPr lang="tr-TR" sz="1400" i="1" dirty="0"/>
              <a:t>Kaynak: TC Enerji ve Tabii Kaynaklar Bakanlığı, 2022. https://enerji.gov.tr/eigm-yenilenebilir-enerji-kaynaklar-jeotermal</a:t>
            </a:r>
            <a:endParaRPr lang="en-US" sz="1400" i="1" dirty="0"/>
          </a:p>
        </p:txBody>
      </p:sp>
      <p:pic>
        <p:nvPicPr>
          <p:cNvPr id="7" name="Picture 6">
            <a:extLst>
              <a:ext uri="{FF2B5EF4-FFF2-40B4-BE49-F238E27FC236}">
                <a16:creationId xmlns:a16="http://schemas.microsoft.com/office/drawing/2014/main" id="{94C26D8A-840D-4EF9-9E5F-BD2CFD0949EC}"/>
              </a:ext>
            </a:extLst>
          </p:cNvPr>
          <p:cNvPicPr>
            <a:picLocks noChangeAspect="1"/>
          </p:cNvPicPr>
          <p:nvPr/>
        </p:nvPicPr>
        <p:blipFill>
          <a:blip r:embed="rId3"/>
          <a:stretch>
            <a:fillRect/>
          </a:stretch>
        </p:blipFill>
        <p:spPr>
          <a:xfrm>
            <a:off x="7379475" y="2420115"/>
            <a:ext cx="4701117" cy="3128209"/>
          </a:xfrm>
          <a:prstGeom prst="rect">
            <a:avLst/>
          </a:prstGeom>
        </p:spPr>
      </p:pic>
    </p:spTree>
    <p:extLst>
      <p:ext uri="{BB962C8B-B14F-4D97-AF65-F5344CB8AC3E}">
        <p14:creationId xmlns:p14="http://schemas.microsoft.com/office/powerpoint/2010/main" val="12392841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5" y="2285999"/>
            <a:ext cx="11446657" cy="3963887"/>
          </a:xfrm>
        </p:spPr>
        <p:txBody>
          <a:bodyPr>
            <a:normAutofit/>
          </a:bodyPr>
          <a:lstStyle/>
          <a:p>
            <a:r>
              <a:rPr lang="en-US" sz="1800" dirty="0" err="1"/>
              <a:t>Güneş</a:t>
            </a:r>
            <a:r>
              <a:rPr lang="en-US" sz="1800" dirty="0"/>
              <a:t> </a:t>
            </a:r>
            <a:r>
              <a:rPr lang="en-US" sz="1800" dirty="0" err="1"/>
              <a:t>enerjisi</a:t>
            </a:r>
            <a:r>
              <a:rPr lang="en-US" sz="1800" dirty="0"/>
              <a:t>, </a:t>
            </a:r>
            <a:r>
              <a:rPr lang="en-US" sz="1800" b="1" dirty="0" err="1"/>
              <a:t>evleri</a:t>
            </a:r>
            <a:r>
              <a:rPr lang="en-US" sz="1800" b="1" dirty="0"/>
              <a:t> </a:t>
            </a:r>
            <a:r>
              <a:rPr lang="en-US" sz="1800" b="1" dirty="0" err="1"/>
              <a:t>ısıtmak</a:t>
            </a:r>
            <a:r>
              <a:rPr lang="en-US" sz="1800" b="1" dirty="0"/>
              <a:t> </a:t>
            </a:r>
            <a:r>
              <a:rPr lang="en-US" sz="1800" b="1" dirty="0" err="1"/>
              <a:t>ve</a:t>
            </a:r>
            <a:r>
              <a:rPr lang="en-US" sz="1800" b="1" dirty="0"/>
              <a:t> </a:t>
            </a:r>
            <a:r>
              <a:rPr lang="en-US" sz="1800" b="1" dirty="0" err="1"/>
              <a:t>aydınlatmak</a:t>
            </a:r>
            <a:r>
              <a:rPr lang="en-US" sz="1800" b="1" dirty="0"/>
              <a:t> </a:t>
            </a:r>
            <a:r>
              <a:rPr lang="en-US" sz="1800" dirty="0" err="1"/>
              <a:t>için</a:t>
            </a:r>
            <a:r>
              <a:rPr lang="en-US" sz="1800" dirty="0"/>
              <a:t> </a:t>
            </a:r>
            <a:r>
              <a:rPr lang="en-US" sz="1800" dirty="0" err="1"/>
              <a:t>yüzyıllardır</a:t>
            </a:r>
            <a:r>
              <a:rPr lang="en-US" sz="1800" dirty="0"/>
              <a:t> </a:t>
            </a:r>
            <a:r>
              <a:rPr lang="en-US" sz="1800" dirty="0" err="1"/>
              <a:t>kullanılmaktadır</a:t>
            </a:r>
            <a:r>
              <a:rPr lang="en-US" sz="1800" dirty="0"/>
              <a:t>. </a:t>
            </a:r>
            <a:endParaRPr lang="tr-TR" sz="1800" dirty="0"/>
          </a:p>
          <a:p>
            <a:r>
              <a:rPr lang="en-US" sz="1800" dirty="0" err="1"/>
              <a:t>Güneş</a:t>
            </a:r>
            <a:r>
              <a:rPr lang="en-US" sz="1800" dirty="0"/>
              <a:t> </a:t>
            </a:r>
            <a:r>
              <a:rPr lang="en-US" sz="1800" dirty="0" err="1"/>
              <a:t>enerjisi</a:t>
            </a:r>
            <a:r>
              <a:rPr lang="en-US" sz="1800" dirty="0"/>
              <a:t>, </a:t>
            </a:r>
            <a:r>
              <a:rPr lang="en-US" sz="1800" dirty="0" err="1"/>
              <a:t>ev</a:t>
            </a:r>
            <a:r>
              <a:rPr lang="en-US" sz="1800" dirty="0"/>
              <a:t> </a:t>
            </a:r>
            <a:r>
              <a:rPr lang="en-US" sz="1800" dirty="0" err="1"/>
              <a:t>veya</a:t>
            </a:r>
            <a:r>
              <a:rPr lang="en-US" sz="1800" dirty="0"/>
              <a:t> </a:t>
            </a:r>
            <a:r>
              <a:rPr lang="en-US" sz="1800" dirty="0" err="1"/>
              <a:t>yüzme</a:t>
            </a:r>
            <a:r>
              <a:rPr lang="en-US" sz="1800" dirty="0"/>
              <a:t> </a:t>
            </a:r>
            <a:r>
              <a:rPr lang="en-US" sz="1800" dirty="0" err="1"/>
              <a:t>havuzu</a:t>
            </a:r>
            <a:r>
              <a:rPr lang="en-US" sz="1800" dirty="0"/>
              <a:t> </a:t>
            </a:r>
            <a:r>
              <a:rPr lang="en-US" sz="1800" b="1" dirty="0" err="1"/>
              <a:t>suyu</a:t>
            </a:r>
            <a:r>
              <a:rPr lang="en-US" sz="1800" b="1" dirty="0"/>
              <a:t> </a:t>
            </a:r>
            <a:r>
              <a:rPr lang="en-US" sz="1800" b="1" dirty="0" err="1"/>
              <a:t>ısıtmak</a:t>
            </a:r>
            <a:r>
              <a:rPr lang="en-US" sz="1800" b="1" dirty="0"/>
              <a:t> </a:t>
            </a:r>
            <a:r>
              <a:rPr lang="en-US" sz="1800" b="1" dirty="0" err="1"/>
              <a:t>için</a:t>
            </a:r>
            <a:r>
              <a:rPr lang="en-US" sz="1800" b="1" dirty="0"/>
              <a:t> </a:t>
            </a:r>
            <a:r>
              <a:rPr lang="en-US" sz="1800" dirty="0"/>
              <a:t>de </a:t>
            </a:r>
            <a:r>
              <a:rPr lang="en-US" sz="1800" dirty="0" err="1"/>
              <a:t>kullanılabilir</a:t>
            </a:r>
            <a:r>
              <a:rPr lang="en-US" sz="1800" dirty="0"/>
              <a:t>. </a:t>
            </a:r>
            <a:r>
              <a:rPr lang="en-US" sz="1800" dirty="0" err="1"/>
              <a:t>Genellikle</a:t>
            </a:r>
            <a:r>
              <a:rPr lang="en-US" sz="1800" dirty="0"/>
              <a:t> </a:t>
            </a:r>
            <a:r>
              <a:rPr lang="en-US" sz="1800" dirty="0" err="1"/>
              <a:t>güneye</a:t>
            </a:r>
            <a:r>
              <a:rPr lang="en-US" sz="1800" dirty="0"/>
              <a:t> </a:t>
            </a:r>
            <a:r>
              <a:rPr lang="en-US" sz="1800" dirty="0" err="1"/>
              <a:t>bakan</a:t>
            </a:r>
            <a:r>
              <a:rPr lang="en-US" sz="1800" dirty="0"/>
              <a:t> </a:t>
            </a:r>
            <a:r>
              <a:rPr lang="en-US" sz="1800" dirty="0" err="1"/>
              <a:t>çatılara</a:t>
            </a:r>
            <a:r>
              <a:rPr lang="en-US" sz="1800" dirty="0"/>
              <a:t> monte </a:t>
            </a:r>
            <a:r>
              <a:rPr lang="en-US" sz="1800" dirty="0" err="1"/>
              <a:t>edilen</a:t>
            </a:r>
            <a:r>
              <a:rPr lang="en-US" sz="1800" dirty="0"/>
              <a:t> </a:t>
            </a:r>
            <a:r>
              <a:rPr lang="en-US" sz="1800" dirty="0" err="1"/>
              <a:t>kolektörler</a:t>
            </a:r>
            <a:r>
              <a:rPr lang="en-US" sz="1800" dirty="0"/>
              <a:t> </a:t>
            </a:r>
            <a:r>
              <a:rPr lang="en-US" sz="1800" dirty="0" err="1"/>
              <a:t>kullanılarak</a:t>
            </a:r>
            <a:r>
              <a:rPr lang="en-US" sz="1800" dirty="0"/>
              <a:t> </a:t>
            </a:r>
            <a:r>
              <a:rPr lang="en-US" sz="1800" dirty="0" err="1"/>
              <a:t>su</a:t>
            </a:r>
            <a:r>
              <a:rPr lang="en-US" sz="1800" dirty="0"/>
              <a:t> </a:t>
            </a:r>
            <a:r>
              <a:rPr lang="en-US" sz="1800" dirty="0" err="1"/>
              <a:t>veya</a:t>
            </a:r>
            <a:r>
              <a:rPr lang="en-US" sz="1800" dirty="0"/>
              <a:t> </a:t>
            </a:r>
            <a:r>
              <a:rPr lang="en-US" sz="1800" dirty="0" err="1"/>
              <a:t>antifriz</a:t>
            </a:r>
            <a:r>
              <a:rPr lang="en-US" sz="1800" dirty="0"/>
              <a:t> </a:t>
            </a:r>
            <a:r>
              <a:rPr lang="en-US" sz="1800" dirty="0" err="1"/>
              <a:t>ısıtılır</a:t>
            </a:r>
            <a:r>
              <a:rPr lang="en-US" sz="1800" dirty="0"/>
              <a:t> </a:t>
            </a:r>
            <a:r>
              <a:rPr lang="en-US" sz="1800" dirty="0" err="1"/>
              <a:t>ve</a:t>
            </a:r>
            <a:r>
              <a:rPr lang="en-US" sz="1800" dirty="0"/>
              <a:t> </a:t>
            </a:r>
            <a:r>
              <a:rPr lang="en-US" sz="1800" dirty="0" err="1"/>
              <a:t>depolama</a:t>
            </a:r>
            <a:r>
              <a:rPr lang="en-US" sz="1800" dirty="0"/>
              <a:t> </a:t>
            </a:r>
            <a:r>
              <a:rPr lang="en-US" sz="1800" dirty="0" err="1"/>
              <a:t>tanklarında</a:t>
            </a:r>
            <a:r>
              <a:rPr lang="en-US" sz="1800" dirty="0"/>
              <a:t> </a:t>
            </a:r>
            <a:r>
              <a:rPr lang="en-US" sz="1800" dirty="0" err="1"/>
              <a:t>saklanır</a:t>
            </a:r>
            <a:r>
              <a:rPr lang="en-US" sz="1800" dirty="0"/>
              <a:t>.</a:t>
            </a:r>
          </a:p>
          <a:p>
            <a:r>
              <a:rPr lang="en-US" sz="1800" b="1" dirty="0" err="1"/>
              <a:t>Fotovoltaik</a:t>
            </a:r>
            <a:r>
              <a:rPr lang="en-US" sz="1800" b="1" dirty="0"/>
              <a:t> (PV) </a:t>
            </a:r>
            <a:r>
              <a:rPr lang="en-US" sz="1800" b="1" dirty="0" err="1"/>
              <a:t>teknoloji</a:t>
            </a:r>
            <a:r>
              <a:rPr lang="en-US" sz="1800" dirty="0"/>
              <a:t>, </a:t>
            </a:r>
            <a:r>
              <a:rPr lang="en-US" sz="1800" dirty="0" err="1"/>
              <a:t>güneş</a:t>
            </a:r>
            <a:r>
              <a:rPr lang="en-US" sz="1800" dirty="0"/>
              <a:t> </a:t>
            </a:r>
            <a:r>
              <a:rPr lang="en-US" sz="1800" dirty="0" err="1"/>
              <a:t>ışığını</a:t>
            </a:r>
            <a:r>
              <a:rPr lang="en-US" sz="1800" dirty="0"/>
              <a:t> </a:t>
            </a:r>
            <a:r>
              <a:rPr lang="en-US" sz="1800" dirty="0" err="1"/>
              <a:t>doğrudan</a:t>
            </a:r>
            <a:r>
              <a:rPr lang="en-US" sz="1800" dirty="0"/>
              <a:t> </a:t>
            </a:r>
            <a:r>
              <a:rPr lang="en-US" sz="1800" dirty="0" err="1"/>
              <a:t>elektriğe</a:t>
            </a:r>
            <a:r>
              <a:rPr lang="en-US" sz="1800" dirty="0"/>
              <a:t> </a:t>
            </a:r>
            <a:r>
              <a:rPr lang="en-US" sz="1800" dirty="0" err="1"/>
              <a:t>dönüştürür</a:t>
            </a:r>
            <a:r>
              <a:rPr lang="en-US" sz="1800" dirty="0"/>
              <a:t>. Bu </a:t>
            </a:r>
            <a:r>
              <a:rPr lang="en-US" sz="1800" dirty="0" err="1"/>
              <a:t>teknoloji</a:t>
            </a:r>
            <a:r>
              <a:rPr lang="en-US" sz="1800" dirty="0"/>
              <a:t>, </a:t>
            </a:r>
            <a:r>
              <a:rPr lang="en-US" sz="1800" dirty="0" err="1"/>
              <a:t>özellikle</a:t>
            </a:r>
            <a:r>
              <a:rPr lang="en-US" sz="1800" dirty="0"/>
              <a:t> </a:t>
            </a:r>
            <a:r>
              <a:rPr lang="en-US" sz="1800" dirty="0" err="1"/>
              <a:t>şehir</a:t>
            </a:r>
            <a:r>
              <a:rPr lang="en-US" sz="1800" dirty="0"/>
              <a:t> </a:t>
            </a:r>
            <a:r>
              <a:rPr lang="en-US" sz="1800" dirty="0" err="1"/>
              <a:t>şebekesine</a:t>
            </a:r>
            <a:r>
              <a:rPr lang="en-US" sz="1800" dirty="0"/>
              <a:t> </a:t>
            </a:r>
            <a:r>
              <a:rPr lang="en-US" sz="1800" dirty="0" err="1"/>
              <a:t>bağlı</a:t>
            </a:r>
            <a:r>
              <a:rPr lang="en-US" sz="1800" dirty="0"/>
              <a:t> </a:t>
            </a:r>
            <a:r>
              <a:rPr lang="en-US" sz="1800" dirty="0" err="1"/>
              <a:t>evler</a:t>
            </a:r>
            <a:r>
              <a:rPr lang="en-US" sz="1800" dirty="0"/>
              <a:t> </a:t>
            </a:r>
            <a:r>
              <a:rPr lang="en-US" sz="1800" dirty="0" err="1"/>
              <a:t>ve</a:t>
            </a:r>
            <a:r>
              <a:rPr lang="en-US" sz="1800" dirty="0"/>
              <a:t> </a:t>
            </a:r>
            <a:r>
              <a:rPr lang="en-US" sz="1800" dirty="0" err="1"/>
              <a:t>binalar</a:t>
            </a:r>
            <a:r>
              <a:rPr lang="en-US" sz="1800" dirty="0"/>
              <a:t> </a:t>
            </a:r>
            <a:r>
              <a:rPr lang="en-US" sz="1800" dirty="0" err="1"/>
              <a:t>için</a:t>
            </a:r>
            <a:r>
              <a:rPr lang="en-US" sz="1800" dirty="0"/>
              <a:t> </a:t>
            </a:r>
            <a:r>
              <a:rPr lang="en-US" sz="1800" dirty="0" err="1"/>
              <a:t>giderek</a:t>
            </a:r>
            <a:r>
              <a:rPr lang="en-US" sz="1800" dirty="0"/>
              <a:t> </a:t>
            </a:r>
            <a:r>
              <a:rPr lang="en-US" sz="1800" dirty="0" err="1"/>
              <a:t>daha</a:t>
            </a:r>
            <a:r>
              <a:rPr lang="en-US" sz="1800" dirty="0"/>
              <a:t> </a:t>
            </a:r>
            <a:r>
              <a:rPr lang="en-US" sz="1800" dirty="0" err="1"/>
              <a:t>popüler</a:t>
            </a:r>
            <a:r>
              <a:rPr lang="en-US" sz="1800" dirty="0"/>
              <a:t> hale </a:t>
            </a:r>
            <a:r>
              <a:rPr lang="en-US" sz="1800" dirty="0" err="1"/>
              <a:t>gelmiştir</a:t>
            </a:r>
            <a:r>
              <a:rPr lang="en-US" sz="1800" dirty="0"/>
              <a:t>.</a:t>
            </a:r>
          </a:p>
          <a:p>
            <a:endParaRPr lang="en-US" sz="1800" dirty="0"/>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Güneş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2022. https://enerji.gov.tr/eigm-yenilenebilir-enerji-kaynaklar-gunes</a:t>
            </a:r>
            <a:endParaRPr lang="en-US" sz="1400" i="1" dirty="0"/>
          </a:p>
        </p:txBody>
      </p:sp>
    </p:spTree>
    <p:extLst>
      <p:ext uri="{BB962C8B-B14F-4D97-AF65-F5344CB8AC3E}">
        <p14:creationId xmlns:p14="http://schemas.microsoft.com/office/powerpoint/2010/main" val="16668049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080911"/>
            <a:ext cx="11533155" cy="3963887"/>
          </a:xfrm>
        </p:spPr>
        <p:txBody>
          <a:bodyPr>
            <a:normAutofit/>
          </a:bodyPr>
          <a:lstStyle/>
          <a:p>
            <a:pPr marL="0" indent="0">
              <a:buNone/>
            </a:pPr>
            <a:r>
              <a:rPr lang="en-US" sz="1800" dirty="0" err="1"/>
              <a:t>Güneş</a:t>
            </a:r>
            <a:r>
              <a:rPr lang="en-US" sz="1800" dirty="0"/>
              <a:t> </a:t>
            </a:r>
            <a:r>
              <a:rPr lang="en-US" sz="1800" dirty="0" err="1"/>
              <a:t>teknolojileri</a:t>
            </a:r>
            <a:r>
              <a:rPr lang="en-US" sz="1800" dirty="0"/>
              <a:t> </a:t>
            </a:r>
            <a:r>
              <a:rPr lang="en-US" sz="1800" b="1" dirty="0" err="1"/>
              <a:t>temelde</a:t>
            </a:r>
            <a:r>
              <a:rPr lang="en-US" sz="1800" b="1" dirty="0"/>
              <a:t> </a:t>
            </a:r>
            <a:r>
              <a:rPr lang="en-US" sz="1800" b="1" dirty="0" err="1"/>
              <a:t>iki</a:t>
            </a:r>
            <a:r>
              <a:rPr lang="en-US" sz="1800" b="1" dirty="0"/>
              <a:t> </a:t>
            </a:r>
            <a:r>
              <a:rPr lang="en-US" sz="1800" b="1" dirty="0" err="1"/>
              <a:t>ana</a:t>
            </a:r>
            <a:r>
              <a:rPr lang="en-US" sz="1800" b="1" dirty="0"/>
              <a:t> </a:t>
            </a:r>
            <a:r>
              <a:rPr lang="en-US" sz="1800" b="1" dirty="0" err="1"/>
              <a:t>gruba</a:t>
            </a:r>
            <a:r>
              <a:rPr lang="en-US" sz="1800" b="1" dirty="0"/>
              <a:t> </a:t>
            </a:r>
            <a:r>
              <a:rPr lang="en-US" sz="1800" b="1" dirty="0" err="1"/>
              <a:t>ayrılmaktadır</a:t>
            </a:r>
            <a:r>
              <a:rPr lang="en-US" sz="1800" dirty="0"/>
              <a:t>.</a:t>
            </a:r>
          </a:p>
          <a:p>
            <a:pPr marL="0" indent="0">
              <a:buNone/>
            </a:pPr>
            <a:r>
              <a:rPr lang="en-US" sz="1800" b="1" dirty="0"/>
              <a:t>1. ISIL GÜNEŞ ENERJİSİ TEKNOLOJİLERİ</a:t>
            </a:r>
          </a:p>
          <a:p>
            <a:r>
              <a:rPr lang="en-US" sz="1800" dirty="0" err="1"/>
              <a:t>Isıl</a:t>
            </a:r>
            <a:r>
              <a:rPr lang="en-US" sz="1800" dirty="0"/>
              <a:t> </a:t>
            </a:r>
            <a:r>
              <a:rPr lang="en-US" sz="1800" dirty="0" err="1"/>
              <a:t>Güneş</a:t>
            </a:r>
            <a:r>
              <a:rPr lang="en-US" sz="1800" dirty="0"/>
              <a:t> </a:t>
            </a:r>
            <a:r>
              <a:rPr lang="en-US" sz="1800" dirty="0" err="1"/>
              <a:t>Enerjisi</a:t>
            </a:r>
            <a:r>
              <a:rPr lang="en-US" sz="1800" dirty="0"/>
              <a:t> </a:t>
            </a:r>
            <a:r>
              <a:rPr lang="en-US" sz="1800" dirty="0" err="1"/>
              <a:t>Teknolojileri</a:t>
            </a:r>
            <a:r>
              <a:rPr lang="en-US" sz="1800" dirty="0"/>
              <a:t> </a:t>
            </a:r>
            <a:r>
              <a:rPr lang="en-US" sz="1800" dirty="0" err="1"/>
              <a:t>elde</a:t>
            </a:r>
            <a:r>
              <a:rPr lang="en-US" sz="1800" dirty="0"/>
              <a:t> </a:t>
            </a:r>
            <a:r>
              <a:rPr lang="en-US" sz="1800" dirty="0" err="1"/>
              <a:t>edilen</a:t>
            </a:r>
            <a:r>
              <a:rPr lang="en-US" sz="1800" dirty="0"/>
              <a:t> </a:t>
            </a:r>
            <a:r>
              <a:rPr lang="en-US" sz="1800" dirty="0" err="1"/>
              <a:t>sıcaklık</a:t>
            </a:r>
            <a:r>
              <a:rPr lang="en-US" sz="1800" dirty="0"/>
              <a:t> </a:t>
            </a:r>
            <a:r>
              <a:rPr lang="en-US" sz="1800" dirty="0" err="1"/>
              <a:t>değerlerine</a:t>
            </a:r>
            <a:r>
              <a:rPr lang="en-US" sz="1800" dirty="0"/>
              <a:t> </a:t>
            </a:r>
            <a:r>
              <a:rPr lang="en-US" sz="1800" dirty="0" err="1"/>
              <a:t>göre</a:t>
            </a:r>
            <a:r>
              <a:rPr lang="en-US" sz="1800" dirty="0"/>
              <a:t> </a:t>
            </a:r>
            <a:r>
              <a:rPr lang="en-US" sz="1800" dirty="0" err="1"/>
              <a:t>düşük</a:t>
            </a:r>
            <a:r>
              <a:rPr lang="en-US" sz="1800" dirty="0"/>
              <a:t> </a:t>
            </a:r>
            <a:r>
              <a:rPr lang="en-US" sz="1800" dirty="0" err="1"/>
              <a:t>sıcaklık</a:t>
            </a:r>
            <a:r>
              <a:rPr lang="en-US" sz="1800" dirty="0"/>
              <a:t> </a:t>
            </a:r>
            <a:r>
              <a:rPr lang="en-US" sz="1800" dirty="0" err="1"/>
              <a:t>uygulamaları</a:t>
            </a:r>
            <a:r>
              <a:rPr lang="en-US" sz="1800" dirty="0"/>
              <a:t> </a:t>
            </a:r>
            <a:r>
              <a:rPr lang="en-US" sz="1800" dirty="0" err="1"/>
              <a:t>ve</a:t>
            </a:r>
            <a:r>
              <a:rPr lang="en-US" sz="1800" dirty="0"/>
              <a:t> </a:t>
            </a:r>
            <a:r>
              <a:rPr lang="en-US" sz="1800" dirty="0" err="1"/>
              <a:t>yoğunlaştırıcılı</a:t>
            </a:r>
            <a:r>
              <a:rPr lang="en-US" sz="1800" dirty="0"/>
              <a:t> </a:t>
            </a:r>
            <a:r>
              <a:rPr lang="en-US" sz="1800" dirty="0" err="1"/>
              <a:t>ısıl</a:t>
            </a:r>
            <a:r>
              <a:rPr lang="en-US" sz="1800" dirty="0"/>
              <a:t> </a:t>
            </a:r>
            <a:r>
              <a:rPr lang="en-US" sz="1800" dirty="0" err="1"/>
              <a:t>sistemler</a:t>
            </a:r>
            <a:r>
              <a:rPr lang="en-US" sz="1800" dirty="0"/>
              <a:t> </a:t>
            </a:r>
            <a:r>
              <a:rPr lang="en-US" sz="1800" dirty="0" err="1"/>
              <a:t>olarak</a:t>
            </a:r>
            <a:r>
              <a:rPr lang="en-US" sz="1800" dirty="0"/>
              <a:t> </a:t>
            </a:r>
            <a:r>
              <a:rPr lang="en-US" sz="1800" dirty="0" err="1"/>
              <a:t>ikiye</a:t>
            </a:r>
            <a:r>
              <a:rPr lang="en-US" sz="1800" dirty="0"/>
              <a:t> </a:t>
            </a:r>
            <a:r>
              <a:rPr lang="en-US" sz="1800" dirty="0" err="1"/>
              <a:t>ayrılmaktadır</a:t>
            </a:r>
            <a:r>
              <a:rPr lang="en-US" sz="1800" dirty="0"/>
              <a:t>.</a:t>
            </a:r>
            <a:endParaRPr lang="tr-TR" sz="1800" dirty="0"/>
          </a:p>
          <a:p>
            <a:r>
              <a:rPr lang="en-US" sz="1800" b="1" dirty="0"/>
              <a:t>1.1. </a:t>
            </a:r>
            <a:r>
              <a:rPr lang="en-US" sz="1800" b="1" dirty="0" err="1"/>
              <a:t>Düşük</a:t>
            </a:r>
            <a:r>
              <a:rPr lang="en-US" sz="1800" b="1" dirty="0"/>
              <a:t> </a:t>
            </a:r>
            <a:r>
              <a:rPr lang="en-US" sz="1800" b="1" dirty="0" err="1"/>
              <a:t>Sıcaklık</a:t>
            </a:r>
            <a:r>
              <a:rPr lang="en-US" sz="1800" b="1" dirty="0"/>
              <a:t> </a:t>
            </a:r>
            <a:r>
              <a:rPr lang="en-US" sz="1800" b="1" dirty="0" err="1"/>
              <a:t>Uygulamaları</a:t>
            </a:r>
            <a:r>
              <a:rPr lang="en-US" sz="1800" b="1" dirty="0"/>
              <a:t> </a:t>
            </a:r>
            <a:r>
              <a:rPr lang="tr-TR" sz="1800" b="1" dirty="0"/>
              <a:t> </a:t>
            </a:r>
            <a:r>
              <a:rPr lang="tr-TR" sz="1800" b="1" dirty="0">
                <a:sym typeface="Wingdings" panose="05000000000000000000" pitchFamily="2" charset="2"/>
              </a:rPr>
              <a:t> Evde su ısıtma</a:t>
            </a:r>
            <a:endParaRPr lang="en-US" sz="1800" b="1" dirty="0"/>
          </a:p>
          <a:p>
            <a:r>
              <a:rPr lang="en-US" sz="1800" dirty="0" err="1"/>
              <a:t>Düzlemsel</a:t>
            </a:r>
            <a:r>
              <a:rPr lang="en-US" sz="1800" dirty="0"/>
              <a:t> </a:t>
            </a:r>
            <a:r>
              <a:rPr lang="en-US" sz="1800" dirty="0" err="1"/>
              <a:t>ve</a:t>
            </a:r>
            <a:r>
              <a:rPr lang="en-US" sz="1800" dirty="0"/>
              <a:t> </a:t>
            </a:r>
            <a:r>
              <a:rPr lang="en-US" sz="1800" dirty="0" err="1"/>
              <a:t>vakumlu</a:t>
            </a:r>
            <a:r>
              <a:rPr lang="en-US" sz="1800" dirty="0"/>
              <a:t> </a:t>
            </a:r>
            <a:r>
              <a:rPr lang="en-US" sz="1800" dirty="0" err="1"/>
              <a:t>güneş</a:t>
            </a:r>
            <a:r>
              <a:rPr lang="en-US" sz="1800" dirty="0"/>
              <a:t> </a:t>
            </a:r>
            <a:r>
              <a:rPr lang="en-US" sz="1800" dirty="0" err="1"/>
              <a:t>kolektörleri</a:t>
            </a:r>
            <a:r>
              <a:rPr lang="en-US" sz="1800" dirty="0"/>
              <a:t>, </a:t>
            </a:r>
            <a:r>
              <a:rPr lang="en-US" sz="1800" dirty="0" err="1"/>
              <a:t>güneş</a:t>
            </a:r>
            <a:r>
              <a:rPr lang="en-US" sz="1800" dirty="0"/>
              <a:t> </a:t>
            </a:r>
            <a:r>
              <a:rPr lang="en-US" sz="1800" dirty="0" err="1"/>
              <a:t>havuzları</a:t>
            </a:r>
            <a:r>
              <a:rPr lang="en-US" sz="1800" dirty="0"/>
              <a:t>, </a:t>
            </a:r>
            <a:r>
              <a:rPr lang="en-US" sz="1800" dirty="0" err="1"/>
              <a:t>güneş</a:t>
            </a:r>
            <a:r>
              <a:rPr lang="en-US" sz="1800" dirty="0"/>
              <a:t> </a:t>
            </a:r>
            <a:r>
              <a:rPr lang="en-US" sz="1800" dirty="0" err="1"/>
              <a:t>bacaları</a:t>
            </a:r>
            <a:r>
              <a:rPr lang="en-US" sz="1800" dirty="0"/>
              <a:t>, </a:t>
            </a:r>
            <a:r>
              <a:rPr lang="en-US" sz="1800" dirty="0" err="1"/>
              <a:t>su</a:t>
            </a:r>
            <a:r>
              <a:rPr lang="en-US" sz="1800" dirty="0"/>
              <a:t> </a:t>
            </a:r>
            <a:r>
              <a:rPr lang="en-US" sz="1800" dirty="0" err="1"/>
              <a:t>arıtma</a:t>
            </a:r>
            <a:r>
              <a:rPr lang="en-US" sz="1800" dirty="0"/>
              <a:t> </a:t>
            </a:r>
            <a:r>
              <a:rPr lang="en-US" sz="1800" dirty="0" err="1"/>
              <a:t>sistemleri</a:t>
            </a:r>
            <a:r>
              <a:rPr lang="en-US" sz="1800" dirty="0"/>
              <a:t>, </a:t>
            </a:r>
            <a:r>
              <a:rPr lang="en-US" sz="1800" dirty="0" err="1"/>
              <a:t>güneş</a:t>
            </a:r>
            <a:r>
              <a:rPr lang="en-US" sz="1800" dirty="0"/>
              <a:t> </a:t>
            </a:r>
            <a:r>
              <a:rPr lang="en-US" sz="1800" dirty="0" err="1"/>
              <a:t>mimarisi</a:t>
            </a:r>
            <a:r>
              <a:rPr lang="en-US" sz="1800" dirty="0"/>
              <a:t>, </a:t>
            </a:r>
            <a:r>
              <a:rPr lang="en-US" sz="1800" dirty="0" err="1"/>
              <a:t>ürün</a:t>
            </a:r>
            <a:r>
              <a:rPr lang="en-US" sz="1800" dirty="0"/>
              <a:t> </a:t>
            </a:r>
            <a:r>
              <a:rPr lang="en-US" sz="1800" dirty="0" err="1"/>
              <a:t>kurutma</a:t>
            </a:r>
            <a:r>
              <a:rPr lang="en-US" sz="1800" dirty="0"/>
              <a:t> </a:t>
            </a:r>
            <a:r>
              <a:rPr lang="en-US" sz="1800" dirty="0" err="1"/>
              <a:t>ve</a:t>
            </a:r>
            <a:r>
              <a:rPr lang="en-US" sz="1800" dirty="0"/>
              <a:t> sera </a:t>
            </a:r>
            <a:r>
              <a:rPr lang="en-US" sz="1800" dirty="0" err="1"/>
              <a:t>ısıtma</a:t>
            </a:r>
            <a:r>
              <a:rPr lang="en-US" sz="1800" dirty="0"/>
              <a:t> </a:t>
            </a:r>
            <a:r>
              <a:rPr lang="en-US" sz="1800" dirty="0" err="1"/>
              <a:t>sistemleri</a:t>
            </a:r>
            <a:r>
              <a:rPr lang="en-US" sz="1800" dirty="0"/>
              <a:t> </a:t>
            </a:r>
            <a:r>
              <a:rPr lang="en-US" sz="1800" dirty="0" err="1"/>
              <a:t>ve</a:t>
            </a:r>
            <a:r>
              <a:rPr lang="en-US" sz="1800" dirty="0"/>
              <a:t> </a:t>
            </a:r>
            <a:r>
              <a:rPr lang="en-US" sz="1800" dirty="0" err="1"/>
              <a:t>güneş</a:t>
            </a:r>
            <a:r>
              <a:rPr lang="en-US" sz="1800" dirty="0"/>
              <a:t> </a:t>
            </a:r>
            <a:r>
              <a:rPr lang="en-US" sz="1800" dirty="0" err="1"/>
              <a:t>enerjisi</a:t>
            </a:r>
            <a:r>
              <a:rPr lang="en-US" sz="1800" dirty="0"/>
              <a:t> </a:t>
            </a:r>
            <a:r>
              <a:rPr lang="en-US" sz="1800" dirty="0" err="1"/>
              <a:t>ile</a:t>
            </a:r>
            <a:r>
              <a:rPr lang="en-US" sz="1800" dirty="0"/>
              <a:t> </a:t>
            </a:r>
            <a:r>
              <a:rPr lang="en-US" sz="1800" dirty="0" err="1"/>
              <a:t>pişirme</a:t>
            </a:r>
            <a:r>
              <a:rPr lang="en-US" sz="1800" dirty="0"/>
              <a:t> </a:t>
            </a:r>
            <a:r>
              <a:rPr lang="en-US" sz="1800" dirty="0" err="1"/>
              <a:t>gibi</a:t>
            </a:r>
            <a:r>
              <a:rPr lang="en-US" sz="1800" dirty="0"/>
              <a:t> </a:t>
            </a:r>
            <a:r>
              <a:rPr lang="en-US" sz="1800" dirty="0" err="1"/>
              <a:t>uygulamalar</a:t>
            </a:r>
            <a:r>
              <a:rPr lang="en-US" sz="1800" dirty="0"/>
              <a:t> </a:t>
            </a:r>
            <a:r>
              <a:rPr lang="en-US" sz="1800" dirty="0" err="1"/>
              <a:t>güneş</a:t>
            </a:r>
            <a:r>
              <a:rPr lang="en-US" sz="1800" dirty="0"/>
              <a:t> </a:t>
            </a:r>
            <a:r>
              <a:rPr lang="en-US" sz="1800" dirty="0" err="1"/>
              <a:t>enerjisinden</a:t>
            </a:r>
            <a:r>
              <a:rPr lang="en-US" sz="1800" dirty="0"/>
              <a:t> </a:t>
            </a:r>
            <a:r>
              <a:rPr lang="en-US" sz="1800" dirty="0" err="1"/>
              <a:t>düşük</a:t>
            </a:r>
            <a:r>
              <a:rPr lang="en-US" sz="1800" dirty="0"/>
              <a:t> </a:t>
            </a:r>
            <a:r>
              <a:rPr lang="en-US" sz="1800" dirty="0" err="1"/>
              <a:t>sıcaklık</a:t>
            </a:r>
            <a:r>
              <a:rPr lang="en-US" sz="1800" dirty="0"/>
              <a:t> </a:t>
            </a:r>
            <a:r>
              <a:rPr lang="en-US" sz="1800" dirty="0" err="1"/>
              <a:t>elde</a:t>
            </a:r>
            <a:r>
              <a:rPr lang="en-US" sz="1800" dirty="0"/>
              <a:t> </a:t>
            </a:r>
            <a:r>
              <a:rPr lang="en-US" sz="1800" dirty="0" err="1"/>
              <a:t>edilmesine</a:t>
            </a:r>
            <a:r>
              <a:rPr lang="en-US" sz="1800" dirty="0"/>
              <a:t> </a:t>
            </a:r>
            <a:r>
              <a:rPr lang="en-US" sz="1800" dirty="0" err="1"/>
              <a:t>yönelik</a:t>
            </a:r>
            <a:r>
              <a:rPr lang="en-US" sz="1800" dirty="0"/>
              <a:t> </a:t>
            </a:r>
            <a:r>
              <a:rPr lang="en-US" sz="1800" dirty="0" err="1"/>
              <a:t>uygulamalardır</a:t>
            </a:r>
            <a:r>
              <a:rPr lang="en-US" sz="1800" dirty="0"/>
              <a:t>. </a:t>
            </a:r>
            <a:endParaRPr lang="tr-TR" sz="1800" dirty="0"/>
          </a:p>
          <a:p>
            <a:r>
              <a:rPr lang="en-US" sz="1800" b="1" dirty="0"/>
              <a:t>1.2. </a:t>
            </a:r>
            <a:r>
              <a:rPr lang="en-US" sz="1800" b="1" dirty="0" err="1"/>
              <a:t>Yoğunlaştırıcılı</a:t>
            </a:r>
            <a:r>
              <a:rPr lang="en-US" sz="1800" b="1" dirty="0"/>
              <a:t> </a:t>
            </a:r>
            <a:r>
              <a:rPr lang="en-US" sz="1800" b="1" dirty="0" err="1"/>
              <a:t>Isıl</a:t>
            </a:r>
            <a:r>
              <a:rPr lang="en-US" sz="1800" b="1" dirty="0"/>
              <a:t> </a:t>
            </a:r>
            <a:r>
              <a:rPr lang="en-US" sz="1800" b="1" dirty="0" err="1"/>
              <a:t>Sistemler</a:t>
            </a:r>
            <a:r>
              <a:rPr lang="en-US" sz="1800" b="1" dirty="0"/>
              <a:t> </a:t>
            </a:r>
          </a:p>
          <a:p>
            <a:r>
              <a:rPr lang="tr-TR" sz="1800" dirty="0"/>
              <a:t>E</a:t>
            </a:r>
            <a:r>
              <a:rPr lang="en-US" sz="1800" dirty="0" err="1"/>
              <a:t>lektrik</a:t>
            </a:r>
            <a:r>
              <a:rPr lang="en-US" sz="1800" dirty="0"/>
              <a:t> </a:t>
            </a:r>
            <a:r>
              <a:rPr lang="en-US" sz="1800" dirty="0" err="1"/>
              <a:t>enerjisi</a:t>
            </a:r>
            <a:r>
              <a:rPr lang="en-US" sz="1800" dirty="0"/>
              <a:t> </a:t>
            </a:r>
            <a:r>
              <a:rPr lang="en-US" sz="1800" dirty="0" err="1"/>
              <a:t>üretimi</a:t>
            </a:r>
            <a:r>
              <a:rPr lang="en-US" sz="1800" dirty="0"/>
              <a:t> </a:t>
            </a:r>
            <a:r>
              <a:rPr lang="en-US" sz="1800" dirty="0" err="1"/>
              <a:t>amaçlı</a:t>
            </a:r>
            <a:r>
              <a:rPr lang="en-US" sz="1800" dirty="0"/>
              <a:t> </a:t>
            </a:r>
            <a:r>
              <a:rPr lang="en-US" sz="1800" dirty="0" err="1"/>
              <a:t>kullanılmaktadır</a:t>
            </a:r>
            <a:r>
              <a:rPr lang="en-US" sz="1800" dirty="0"/>
              <a:t>. </a:t>
            </a:r>
            <a:endParaRPr lang="tr-TR" sz="1800" dirty="0"/>
          </a:p>
          <a:p>
            <a:r>
              <a:rPr lang="tr-TR" sz="1800" dirty="0"/>
              <a:t>Üretim </a:t>
            </a:r>
            <a:r>
              <a:rPr lang="en-US" sz="1800" dirty="0" err="1"/>
              <a:t>tesislerinin</a:t>
            </a:r>
            <a:r>
              <a:rPr lang="en-US" sz="1800" dirty="0"/>
              <a:t> </a:t>
            </a:r>
            <a:r>
              <a:rPr lang="en-US" sz="1800" dirty="0" err="1"/>
              <a:t>kurulu</a:t>
            </a:r>
            <a:r>
              <a:rPr lang="en-US" sz="1800" dirty="0"/>
              <a:t> </a:t>
            </a:r>
            <a:r>
              <a:rPr lang="en-US" sz="1800" dirty="0" err="1"/>
              <a:t>kapasiteleri</a:t>
            </a:r>
            <a:r>
              <a:rPr lang="en-US" sz="1800" dirty="0"/>
              <a:t> 10 MW </a:t>
            </a:r>
            <a:r>
              <a:rPr lang="en-US" sz="1800" dirty="0" err="1"/>
              <a:t>ve</a:t>
            </a:r>
            <a:r>
              <a:rPr lang="en-US" sz="1800" dirty="0"/>
              <a:t> </a:t>
            </a:r>
            <a:r>
              <a:rPr lang="en-US" sz="1800" dirty="0" err="1"/>
              <a:t>üzerinde</a:t>
            </a:r>
            <a:r>
              <a:rPr lang="en-US" sz="1800" dirty="0"/>
              <a:t> </a:t>
            </a:r>
            <a:r>
              <a:rPr lang="en-US" sz="1800" dirty="0" err="1"/>
              <a:t>olmaktadır</a:t>
            </a:r>
            <a:r>
              <a:rPr lang="en-US" sz="1800" dirty="0"/>
              <a:t>. </a:t>
            </a:r>
            <a:r>
              <a:rPr lang="en-US" sz="1800" dirty="0" err="1"/>
              <a:t>Yoğunlaştırıcılı</a:t>
            </a:r>
            <a:r>
              <a:rPr lang="en-US" sz="1800" dirty="0"/>
              <a:t> </a:t>
            </a:r>
            <a:r>
              <a:rPr lang="en-US" sz="1800" dirty="0" err="1"/>
              <a:t>ısıl</a:t>
            </a:r>
            <a:r>
              <a:rPr lang="en-US" sz="1800" dirty="0"/>
              <a:t> </a:t>
            </a:r>
            <a:r>
              <a:rPr lang="en-US" sz="1800" dirty="0" err="1"/>
              <a:t>güneş</a:t>
            </a:r>
            <a:r>
              <a:rPr lang="en-US" sz="1800" dirty="0"/>
              <a:t> </a:t>
            </a:r>
            <a:r>
              <a:rPr lang="en-US" sz="1800" dirty="0" err="1"/>
              <a:t>enerjisi</a:t>
            </a:r>
            <a:r>
              <a:rPr lang="en-US" sz="1800" dirty="0"/>
              <a:t> </a:t>
            </a:r>
            <a:r>
              <a:rPr lang="en-US" sz="1800" dirty="0" err="1"/>
              <a:t>teknolojilerinde</a:t>
            </a:r>
            <a:r>
              <a:rPr lang="en-US" sz="1800" dirty="0"/>
              <a:t> </a:t>
            </a:r>
            <a:r>
              <a:rPr lang="en-US" sz="1800" dirty="0" err="1"/>
              <a:t>güneş</a:t>
            </a:r>
            <a:r>
              <a:rPr lang="en-US" sz="1800" dirty="0"/>
              <a:t> </a:t>
            </a:r>
            <a:r>
              <a:rPr lang="en-US" sz="1800" dirty="0" err="1"/>
              <a:t>yoğunlaştırıcısı</a:t>
            </a:r>
            <a:r>
              <a:rPr lang="en-US" sz="1800" dirty="0"/>
              <a:t> </a:t>
            </a:r>
            <a:r>
              <a:rPr lang="en-US" sz="1800" dirty="0" err="1"/>
              <a:t>olarak</a:t>
            </a:r>
            <a:r>
              <a:rPr lang="en-US" sz="1800" dirty="0"/>
              <a:t>; </a:t>
            </a:r>
            <a:r>
              <a:rPr lang="en-US" sz="1800" dirty="0" err="1"/>
              <a:t>parabolik</a:t>
            </a:r>
            <a:r>
              <a:rPr lang="en-US" sz="1800" dirty="0"/>
              <a:t> </a:t>
            </a:r>
            <a:r>
              <a:rPr lang="en-US" sz="1800" dirty="0" err="1"/>
              <a:t>aynalar</a:t>
            </a:r>
            <a:r>
              <a:rPr lang="en-US" sz="1800" dirty="0"/>
              <a:t>, </a:t>
            </a:r>
            <a:r>
              <a:rPr lang="en-US" sz="1800" dirty="0" err="1"/>
              <a:t>çanaklar</a:t>
            </a:r>
            <a:r>
              <a:rPr lang="en-US" sz="1800" dirty="0"/>
              <a:t> </a:t>
            </a:r>
            <a:r>
              <a:rPr lang="en-US" sz="1800" dirty="0" err="1"/>
              <a:t>veya</a:t>
            </a:r>
            <a:r>
              <a:rPr lang="en-US" sz="1800" dirty="0"/>
              <a:t> </a:t>
            </a:r>
            <a:r>
              <a:rPr lang="en-US" sz="1800" dirty="0" err="1"/>
              <a:t>heliostatlar</a:t>
            </a:r>
            <a:r>
              <a:rPr lang="en-US" sz="1800" dirty="0"/>
              <a:t> </a:t>
            </a:r>
            <a:r>
              <a:rPr lang="en-US" sz="1800" dirty="0" err="1"/>
              <a:t>kullanılmakta</a:t>
            </a:r>
            <a:r>
              <a:rPr lang="tr-TR" sz="1800" dirty="0" err="1"/>
              <a:t>dır</a:t>
            </a:r>
            <a:r>
              <a:rPr lang="tr-TR" sz="1800" dirty="0"/>
              <a:t>. </a:t>
            </a:r>
            <a:endParaRPr lang="en-US" sz="1800" dirty="0"/>
          </a:p>
          <a:p>
            <a:endParaRPr lang="en-US" sz="1800" dirty="0"/>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Güneş Enerjisi</a:t>
            </a:r>
            <a:endParaRPr lang="en-US" sz="3200" b="1" dirty="0"/>
          </a:p>
        </p:txBody>
      </p:sp>
    </p:spTree>
    <p:extLst>
      <p:ext uri="{BB962C8B-B14F-4D97-AF65-F5344CB8AC3E}">
        <p14:creationId xmlns:p14="http://schemas.microsoft.com/office/powerpoint/2010/main" val="6842624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11335628" cy="3963887"/>
          </a:xfrm>
        </p:spPr>
        <p:txBody>
          <a:bodyPr>
            <a:normAutofit/>
          </a:bodyPr>
          <a:lstStyle/>
          <a:p>
            <a:pPr marL="0" indent="0">
              <a:buNone/>
            </a:pPr>
            <a:r>
              <a:rPr lang="en-US" sz="1800" b="1" dirty="0"/>
              <a:t>2. FOTOVOLTAİK GÜNEŞ TEKNOLOJİLERİ</a:t>
            </a:r>
          </a:p>
          <a:p>
            <a:r>
              <a:rPr lang="en-US" sz="1800" dirty="0" err="1"/>
              <a:t>Fotovoltaik</a:t>
            </a:r>
            <a:r>
              <a:rPr lang="en-US" sz="1800" dirty="0"/>
              <a:t> </a:t>
            </a:r>
            <a:r>
              <a:rPr lang="en-US" sz="1800" dirty="0" err="1"/>
              <a:t>güneş</a:t>
            </a:r>
            <a:r>
              <a:rPr lang="en-US" sz="1800" dirty="0"/>
              <a:t> </a:t>
            </a:r>
            <a:r>
              <a:rPr lang="en-US" sz="1800" dirty="0" err="1"/>
              <a:t>teknolojilerinin</a:t>
            </a:r>
            <a:r>
              <a:rPr lang="en-US" sz="1800" dirty="0"/>
              <a:t> </a:t>
            </a:r>
            <a:r>
              <a:rPr lang="en-US" sz="1800" dirty="0" err="1"/>
              <a:t>en</a:t>
            </a:r>
            <a:r>
              <a:rPr lang="en-US" sz="1800" dirty="0"/>
              <a:t> </a:t>
            </a:r>
            <a:r>
              <a:rPr lang="en-US" sz="1800" dirty="0" err="1"/>
              <a:t>temel</a:t>
            </a:r>
            <a:r>
              <a:rPr lang="en-US" sz="1800" dirty="0"/>
              <a:t> </a:t>
            </a:r>
            <a:r>
              <a:rPr lang="en-US" sz="1800" dirty="0" err="1"/>
              <a:t>aksamı</a:t>
            </a:r>
            <a:r>
              <a:rPr lang="en-US" sz="1800" dirty="0"/>
              <a:t> </a:t>
            </a:r>
            <a:r>
              <a:rPr lang="en-US" sz="1800" dirty="0" err="1"/>
              <a:t>olan</a:t>
            </a:r>
            <a:r>
              <a:rPr lang="en-US" sz="1800" dirty="0"/>
              <a:t> </a:t>
            </a:r>
            <a:r>
              <a:rPr lang="en-US" sz="1800" dirty="0" err="1"/>
              <a:t>güneş</a:t>
            </a:r>
            <a:r>
              <a:rPr lang="en-US" sz="1800" dirty="0"/>
              <a:t> </a:t>
            </a:r>
            <a:r>
              <a:rPr lang="en-US" sz="1800" dirty="0" err="1"/>
              <a:t>modülleri</a:t>
            </a:r>
            <a:r>
              <a:rPr lang="en-US" sz="1800" dirty="0"/>
              <a:t>; </a:t>
            </a:r>
            <a:r>
              <a:rPr lang="en-US" sz="1800" dirty="0" err="1"/>
              <a:t>güneş</a:t>
            </a:r>
            <a:r>
              <a:rPr lang="en-US" sz="1800" dirty="0"/>
              <a:t> </a:t>
            </a:r>
            <a:r>
              <a:rPr lang="en-US" sz="1800" dirty="0" err="1"/>
              <a:t>enerjisini</a:t>
            </a:r>
            <a:r>
              <a:rPr lang="en-US" sz="1800" dirty="0"/>
              <a:t> </a:t>
            </a:r>
            <a:r>
              <a:rPr lang="en-US" sz="1800" dirty="0" err="1"/>
              <a:t>doğrudan</a:t>
            </a:r>
            <a:r>
              <a:rPr lang="en-US" sz="1800" dirty="0"/>
              <a:t> </a:t>
            </a:r>
            <a:r>
              <a:rPr lang="en-US" sz="1800" dirty="0" err="1"/>
              <a:t>elektrik</a:t>
            </a:r>
            <a:r>
              <a:rPr lang="en-US" sz="1800" dirty="0"/>
              <a:t> </a:t>
            </a:r>
            <a:r>
              <a:rPr lang="en-US" sz="1800" dirty="0" err="1"/>
              <a:t>enerjisine</a:t>
            </a:r>
            <a:r>
              <a:rPr lang="en-US" sz="1800" dirty="0"/>
              <a:t> </a:t>
            </a:r>
            <a:r>
              <a:rPr lang="en-US" sz="1800" dirty="0" err="1"/>
              <a:t>çevirmektedir</a:t>
            </a:r>
            <a:r>
              <a:rPr lang="en-US" sz="1800" dirty="0"/>
              <a:t>. </a:t>
            </a:r>
            <a:endParaRPr lang="tr-TR" sz="1800" dirty="0"/>
          </a:p>
          <a:p>
            <a:r>
              <a:rPr lang="en-US" sz="1800" dirty="0" err="1"/>
              <a:t>Fotovoltaik</a:t>
            </a:r>
            <a:r>
              <a:rPr lang="en-US" sz="1800" dirty="0"/>
              <a:t> </a:t>
            </a:r>
            <a:r>
              <a:rPr lang="en-US" sz="1800" dirty="0" err="1"/>
              <a:t>güneş</a:t>
            </a:r>
            <a:r>
              <a:rPr lang="en-US" sz="1800" dirty="0"/>
              <a:t> </a:t>
            </a:r>
            <a:r>
              <a:rPr lang="en-US" sz="1800" dirty="0" err="1"/>
              <a:t>teknolojilerinde</a:t>
            </a:r>
            <a:r>
              <a:rPr lang="en-US" sz="1800" dirty="0"/>
              <a:t> </a:t>
            </a:r>
            <a:r>
              <a:rPr lang="en-US" sz="1800" dirty="0" err="1"/>
              <a:t>en</a:t>
            </a:r>
            <a:r>
              <a:rPr lang="en-US" sz="1800" dirty="0"/>
              <a:t> </a:t>
            </a:r>
            <a:r>
              <a:rPr lang="en-US" sz="1800" dirty="0" err="1"/>
              <a:t>çok</a:t>
            </a:r>
            <a:r>
              <a:rPr lang="en-US" sz="1800" dirty="0"/>
              <a:t> </a:t>
            </a:r>
            <a:r>
              <a:rPr lang="en-US" sz="1800" dirty="0" err="1"/>
              <a:t>kullanılan</a:t>
            </a:r>
            <a:r>
              <a:rPr lang="en-US" sz="1800" dirty="0"/>
              <a:t> </a:t>
            </a:r>
            <a:r>
              <a:rPr lang="en-US" sz="1800" dirty="0" err="1"/>
              <a:t>malzeme</a:t>
            </a:r>
            <a:r>
              <a:rPr lang="en-US" sz="1800" dirty="0"/>
              <a:t> </a:t>
            </a:r>
            <a:r>
              <a:rPr lang="en-US" sz="1800" dirty="0" err="1"/>
              <a:t>silisyum</a:t>
            </a:r>
            <a:r>
              <a:rPr lang="en-US" sz="1800" dirty="0"/>
              <a:t> </a:t>
            </a:r>
            <a:r>
              <a:rPr lang="en-US" sz="1800" dirty="0" err="1"/>
              <a:t>elementidir</a:t>
            </a:r>
            <a:r>
              <a:rPr lang="en-US" sz="1800" dirty="0"/>
              <a:t>. </a:t>
            </a:r>
            <a:r>
              <a:rPr lang="en-US" sz="1800" dirty="0" err="1"/>
              <a:t>Yarı</a:t>
            </a:r>
            <a:r>
              <a:rPr lang="en-US" sz="1800" dirty="0"/>
              <a:t> </a:t>
            </a:r>
            <a:r>
              <a:rPr lang="en-US" sz="1800" dirty="0" err="1"/>
              <a:t>iletken</a:t>
            </a:r>
            <a:r>
              <a:rPr lang="en-US" sz="1800" dirty="0"/>
              <a:t> </a:t>
            </a:r>
            <a:r>
              <a:rPr lang="en-US" sz="1800" dirty="0" err="1"/>
              <a:t>özellik</a:t>
            </a:r>
            <a:r>
              <a:rPr lang="en-US" sz="1800" dirty="0"/>
              <a:t> </a:t>
            </a:r>
            <a:r>
              <a:rPr lang="en-US" sz="1800" dirty="0" err="1"/>
              <a:t>gösteren</a:t>
            </a:r>
            <a:r>
              <a:rPr lang="en-US" sz="1800" dirty="0"/>
              <a:t> </a:t>
            </a:r>
            <a:r>
              <a:rPr lang="en-US" sz="1800" dirty="0" err="1"/>
              <a:t>birçok</a:t>
            </a:r>
            <a:r>
              <a:rPr lang="en-US" sz="1800" dirty="0"/>
              <a:t> </a:t>
            </a:r>
            <a:r>
              <a:rPr lang="en-US" sz="1800" dirty="0" err="1"/>
              <a:t>madde</a:t>
            </a:r>
            <a:r>
              <a:rPr lang="en-US" sz="1800" dirty="0"/>
              <a:t> </a:t>
            </a:r>
            <a:r>
              <a:rPr lang="en-US" sz="1800" dirty="0" err="1"/>
              <a:t>arasında</a:t>
            </a:r>
            <a:r>
              <a:rPr lang="en-US" sz="1800" dirty="0"/>
              <a:t> </a:t>
            </a:r>
            <a:r>
              <a:rPr lang="en-US" sz="1800" dirty="0" err="1"/>
              <a:t>güneş</a:t>
            </a:r>
            <a:r>
              <a:rPr lang="en-US" sz="1800" dirty="0"/>
              <a:t> </a:t>
            </a:r>
            <a:r>
              <a:rPr lang="en-US" sz="1800" dirty="0" err="1"/>
              <a:t>hücresi</a:t>
            </a:r>
            <a:r>
              <a:rPr lang="en-US" sz="1800" dirty="0"/>
              <a:t> </a:t>
            </a:r>
            <a:r>
              <a:rPr lang="en-US" sz="1800" dirty="0" err="1"/>
              <a:t>üretmek</a:t>
            </a:r>
            <a:r>
              <a:rPr lang="en-US" sz="1800" dirty="0"/>
              <a:t> </a:t>
            </a:r>
            <a:r>
              <a:rPr lang="en-US" sz="1800" dirty="0" err="1"/>
              <a:t>için</a:t>
            </a:r>
            <a:r>
              <a:rPr lang="en-US" sz="1800" dirty="0"/>
              <a:t> </a:t>
            </a:r>
            <a:r>
              <a:rPr lang="en-US" sz="1800" dirty="0" err="1"/>
              <a:t>en</a:t>
            </a:r>
            <a:r>
              <a:rPr lang="en-US" sz="1800" dirty="0"/>
              <a:t> </a:t>
            </a:r>
            <a:r>
              <a:rPr lang="en-US" sz="1800" dirty="0" err="1"/>
              <a:t>elverişli</a:t>
            </a:r>
            <a:r>
              <a:rPr lang="en-US" sz="1800" dirty="0"/>
              <a:t> </a:t>
            </a:r>
            <a:r>
              <a:rPr lang="en-US" sz="1800" dirty="0" err="1"/>
              <a:t>olanlar</a:t>
            </a:r>
            <a:r>
              <a:rPr lang="en-US" sz="1800" dirty="0"/>
              <a:t>, </a:t>
            </a:r>
            <a:r>
              <a:rPr lang="en-US" sz="1800" dirty="0" err="1"/>
              <a:t>silisyum</a:t>
            </a:r>
            <a:r>
              <a:rPr lang="en-US" sz="1800" dirty="0"/>
              <a:t>, </a:t>
            </a:r>
            <a:r>
              <a:rPr lang="en-US" sz="1800" dirty="0" err="1"/>
              <a:t>kadmiyum</a:t>
            </a:r>
            <a:r>
              <a:rPr lang="en-US" sz="1800" dirty="0"/>
              <a:t> </a:t>
            </a:r>
            <a:r>
              <a:rPr lang="en-US" sz="1800" dirty="0" err="1"/>
              <a:t>sülfür</a:t>
            </a:r>
            <a:r>
              <a:rPr lang="en-US" sz="1800" dirty="0"/>
              <a:t>, </a:t>
            </a:r>
            <a:r>
              <a:rPr lang="en-US" sz="1800" dirty="0" err="1"/>
              <a:t>galyum</a:t>
            </a:r>
            <a:r>
              <a:rPr lang="en-US" sz="1800" dirty="0"/>
              <a:t> </a:t>
            </a:r>
            <a:r>
              <a:rPr lang="en-US" sz="1800" dirty="0" err="1"/>
              <a:t>arsenit</a:t>
            </a:r>
            <a:r>
              <a:rPr lang="en-US" sz="1800" dirty="0"/>
              <a:t>, </a:t>
            </a:r>
            <a:r>
              <a:rPr lang="en-US" sz="1800" dirty="0" err="1"/>
              <a:t>kadmiyum</a:t>
            </a:r>
            <a:r>
              <a:rPr lang="en-US" sz="1800" dirty="0"/>
              <a:t> </a:t>
            </a:r>
            <a:r>
              <a:rPr lang="en-US" sz="1800" dirty="0" err="1"/>
              <a:t>tellür</a:t>
            </a:r>
            <a:r>
              <a:rPr lang="en-US" sz="1800" dirty="0"/>
              <a:t> </a:t>
            </a:r>
            <a:r>
              <a:rPr lang="en-US" sz="1800" dirty="0" err="1"/>
              <a:t>gibi</a:t>
            </a:r>
            <a:r>
              <a:rPr lang="en-US" sz="1800" dirty="0"/>
              <a:t> </a:t>
            </a:r>
            <a:r>
              <a:rPr lang="en-US" sz="1800" dirty="0" err="1"/>
              <a:t>maddelerdir</a:t>
            </a:r>
            <a:r>
              <a:rPr lang="en-US" sz="1800" dirty="0"/>
              <a:t>.  </a:t>
            </a:r>
          </a:p>
          <a:p>
            <a:r>
              <a:rPr lang="en-US" sz="1800" dirty="0" err="1"/>
              <a:t>Güneş</a:t>
            </a:r>
            <a:r>
              <a:rPr lang="en-US" sz="1800" dirty="0"/>
              <a:t> </a:t>
            </a:r>
            <a:r>
              <a:rPr lang="en-US" sz="1800" dirty="0" err="1"/>
              <a:t>hücreleri</a:t>
            </a:r>
            <a:r>
              <a:rPr lang="en-US" sz="1800" dirty="0"/>
              <a:t>, </a:t>
            </a:r>
            <a:r>
              <a:rPr lang="en-US" sz="1800" dirty="0" err="1"/>
              <a:t>kristaller</a:t>
            </a:r>
            <a:r>
              <a:rPr lang="en-US" sz="1800" dirty="0"/>
              <a:t> </a:t>
            </a:r>
            <a:r>
              <a:rPr lang="en-US" sz="1800" dirty="0" err="1"/>
              <a:t>ve</a:t>
            </a:r>
            <a:r>
              <a:rPr lang="en-US" sz="1800" dirty="0"/>
              <a:t> </a:t>
            </a:r>
            <a:r>
              <a:rPr lang="en-US" sz="1800" dirty="0" err="1"/>
              <a:t>amorflar</a:t>
            </a:r>
            <a:r>
              <a:rPr lang="en-US" sz="1800" dirty="0"/>
              <a:t> </a:t>
            </a:r>
            <a:r>
              <a:rPr lang="en-US" sz="1800" dirty="0" err="1"/>
              <a:t>olmak</a:t>
            </a:r>
            <a:r>
              <a:rPr lang="en-US" sz="1800" dirty="0"/>
              <a:t> </a:t>
            </a:r>
            <a:r>
              <a:rPr lang="en-US" sz="1800" dirty="0" err="1"/>
              <a:t>üzere</a:t>
            </a:r>
            <a:r>
              <a:rPr lang="en-US" sz="1800" dirty="0"/>
              <a:t> </a:t>
            </a:r>
            <a:r>
              <a:rPr lang="en-US" sz="1800" dirty="0" err="1"/>
              <a:t>ikiye</a:t>
            </a:r>
            <a:r>
              <a:rPr lang="en-US" sz="1800" dirty="0"/>
              <a:t> </a:t>
            </a:r>
            <a:r>
              <a:rPr lang="en-US" sz="1800" dirty="0" err="1"/>
              <a:t>ayrılır</a:t>
            </a:r>
            <a:r>
              <a:rPr lang="en-US" sz="1800" dirty="0"/>
              <a:t>. </a:t>
            </a:r>
            <a:r>
              <a:rPr lang="en-US" sz="1800" dirty="0" err="1"/>
              <a:t>En</a:t>
            </a:r>
            <a:r>
              <a:rPr lang="en-US" sz="1800" dirty="0"/>
              <a:t> </a:t>
            </a:r>
            <a:r>
              <a:rPr lang="en-US" sz="1800" dirty="0" err="1"/>
              <a:t>yaygın</a:t>
            </a:r>
            <a:r>
              <a:rPr lang="en-US" sz="1800" dirty="0"/>
              <a:t>  </a:t>
            </a:r>
            <a:r>
              <a:rPr lang="en-US" sz="1800" dirty="0" err="1"/>
              <a:t>olan</a:t>
            </a:r>
            <a:r>
              <a:rPr lang="en-US" sz="1800" dirty="0"/>
              <a:t> </a:t>
            </a:r>
            <a:r>
              <a:rPr lang="en-US" sz="1800" dirty="0" err="1"/>
              <a:t>silisyum</a:t>
            </a:r>
            <a:r>
              <a:rPr lang="en-US" sz="1800" dirty="0"/>
              <a:t> </a:t>
            </a:r>
            <a:r>
              <a:rPr lang="en-US" sz="1800" dirty="0" err="1"/>
              <a:t>güneş</a:t>
            </a:r>
            <a:r>
              <a:rPr lang="en-US" sz="1800" dirty="0"/>
              <a:t> </a:t>
            </a:r>
            <a:r>
              <a:rPr lang="en-US" sz="1800" dirty="0" err="1"/>
              <a:t>hücreleri</a:t>
            </a:r>
            <a:r>
              <a:rPr lang="en-US" sz="1800" dirty="0"/>
              <a:t>; </a:t>
            </a:r>
            <a:r>
              <a:rPr lang="en-US" sz="1800" dirty="0" err="1"/>
              <a:t>tek</a:t>
            </a:r>
            <a:r>
              <a:rPr lang="en-US" sz="1800" dirty="0"/>
              <a:t> (mono) </a:t>
            </a:r>
            <a:r>
              <a:rPr lang="en-US" sz="1800" dirty="0" err="1"/>
              <a:t>kristalli</a:t>
            </a:r>
            <a:r>
              <a:rPr lang="en-US" sz="1800" dirty="0"/>
              <a:t>, </a:t>
            </a:r>
            <a:r>
              <a:rPr lang="en-US" sz="1800" dirty="0" err="1"/>
              <a:t>çok</a:t>
            </a:r>
            <a:r>
              <a:rPr lang="en-US" sz="1800" dirty="0"/>
              <a:t> (</a:t>
            </a:r>
            <a:r>
              <a:rPr lang="en-US" sz="1800" dirty="0" err="1"/>
              <a:t>poli</a:t>
            </a:r>
            <a:r>
              <a:rPr lang="en-US" sz="1800" dirty="0"/>
              <a:t>) </a:t>
            </a:r>
            <a:r>
              <a:rPr lang="en-US" sz="1800" dirty="0" err="1"/>
              <a:t>kristalli</a:t>
            </a:r>
            <a:r>
              <a:rPr lang="en-US" sz="1800" dirty="0"/>
              <a:t>,  </a:t>
            </a:r>
            <a:r>
              <a:rPr lang="en-US" sz="1800" dirty="0" err="1"/>
              <a:t>ince</a:t>
            </a:r>
            <a:r>
              <a:rPr lang="en-US" sz="1800" dirty="0"/>
              <a:t> film </a:t>
            </a:r>
            <a:r>
              <a:rPr lang="en-US" sz="1800" dirty="0" err="1"/>
              <a:t>ve</a:t>
            </a:r>
            <a:r>
              <a:rPr lang="en-US" sz="1800" dirty="0"/>
              <a:t> </a:t>
            </a:r>
            <a:r>
              <a:rPr lang="en-US" sz="1800" dirty="0" err="1"/>
              <a:t>şerit</a:t>
            </a:r>
            <a:r>
              <a:rPr lang="en-US" sz="1800" dirty="0"/>
              <a:t> </a:t>
            </a:r>
            <a:r>
              <a:rPr lang="en-US" sz="1800" dirty="0" err="1"/>
              <a:t>şeklinde</a:t>
            </a:r>
            <a:r>
              <a:rPr lang="en-US" sz="1800" dirty="0"/>
              <a:t> </a:t>
            </a:r>
            <a:r>
              <a:rPr lang="en-US" sz="1800" dirty="0" err="1"/>
              <a:t>olan</a:t>
            </a:r>
            <a:r>
              <a:rPr lang="en-US" sz="1800" dirty="0"/>
              <a:t> </a:t>
            </a:r>
            <a:r>
              <a:rPr lang="en-US" sz="1800" dirty="0" err="1"/>
              <a:t>değişik</a:t>
            </a:r>
            <a:r>
              <a:rPr lang="en-US" sz="1800" dirty="0"/>
              <a:t> </a:t>
            </a:r>
            <a:r>
              <a:rPr lang="en-US" sz="1800" dirty="0" err="1"/>
              <a:t>teknolojilerdeki</a:t>
            </a:r>
            <a:r>
              <a:rPr lang="en-US" sz="1800" dirty="0"/>
              <a:t>  </a:t>
            </a:r>
            <a:r>
              <a:rPr lang="en-US" sz="1800" dirty="0" err="1"/>
              <a:t>yapılarda</a:t>
            </a:r>
            <a:r>
              <a:rPr lang="en-US" sz="1800" dirty="0"/>
              <a:t> </a:t>
            </a:r>
            <a:r>
              <a:rPr lang="en-US" sz="1800" dirty="0" err="1"/>
              <a:t>üretilirler</a:t>
            </a:r>
            <a:r>
              <a:rPr lang="en-US" sz="1800" dirty="0"/>
              <a:t>. </a:t>
            </a:r>
            <a:r>
              <a:rPr lang="en-US" sz="1800" dirty="0" err="1"/>
              <a:t>Yüzeyleri</a:t>
            </a:r>
            <a:r>
              <a:rPr lang="en-US" sz="1800" dirty="0"/>
              <a:t> </a:t>
            </a:r>
            <a:r>
              <a:rPr lang="en-US" sz="1800" dirty="0" err="1"/>
              <a:t>kare</a:t>
            </a:r>
            <a:r>
              <a:rPr lang="en-US" sz="1800" dirty="0"/>
              <a:t>, </a:t>
            </a:r>
            <a:r>
              <a:rPr lang="en-US" sz="1800" dirty="0" err="1"/>
              <a:t>dikdörtgen</a:t>
            </a:r>
            <a:r>
              <a:rPr lang="en-US" sz="1800" dirty="0"/>
              <a:t>, </a:t>
            </a:r>
            <a:r>
              <a:rPr lang="en-US" sz="1800" dirty="0" err="1"/>
              <a:t>daire</a:t>
            </a:r>
            <a:r>
              <a:rPr lang="en-US" sz="1800" dirty="0"/>
              <a:t> </a:t>
            </a:r>
            <a:r>
              <a:rPr lang="en-US" sz="1800" dirty="0" err="1"/>
              <a:t>şeklinde</a:t>
            </a:r>
            <a:r>
              <a:rPr lang="en-US" sz="1800" dirty="0"/>
              <a:t> </a:t>
            </a:r>
            <a:r>
              <a:rPr lang="en-US" sz="1800" dirty="0" err="1"/>
              <a:t>biçimlendirilen</a:t>
            </a:r>
            <a:r>
              <a:rPr lang="en-US" sz="1800" dirty="0"/>
              <a:t> </a:t>
            </a:r>
            <a:r>
              <a:rPr lang="en-US" sz="1800" dirty="0" err="1"/>
              <a:t>güneş</a:t>
            </a:r>
            <a:r>
              <a:rPr lang="en-US" sz="1800" dirty="0"/>
              <a:t> </a:t>
            </a:r>
            <a:r>
              <a:rPr lang="en-US" sz="1800" dirty="0" err="1"/>
              <a:t>hücresinin</a:t>
            </a:r>
            <a:r>
              <a:rPr lang="en-US" sz="1800" dirty="0"/>
              <a:t> </a:t>
            </a:r>
            <a:r>
              <a:rPr lang="en-US" sz="1800" dirty="0" err="1"/>
              <a:t>alanı</a:t>
            </a:r>
            <a:r>
              <a:rPr lang="en-US" sz="1800" dirty="0"/>
              <a:t> </a:t>
            </a:r>
            <a:r>
              <a:rPr lang="en-US" sz="1800" dirty="0" err="1"/>
              <a:t>genellikle</a:t>
            </a:r>
            <a:r>
              <a:rPr lang="en-US" sz="1800" dirty="0"/>
              <a:t> 100 cm² </a:t>
            </a:r>
            <a:r>
              <a:rPr lang="en-US" sz="1800" dirty="0" err="1"/>
              <a:t>civarında</a:t>
            </a:r>
            <a:r>
              <a:rPr lang="en-US" sz="1800" dirty="0"/>
              <a:t>, </a:t>
            </a:r>
            <a:r>
              <a:rPr lang="en-US" sz="1800" dirty="0" err="1"/>
              <a:t>kalınlıkları</a:t>
            </a:r>
            <a:r>
              <a:rPr lang="en-US" sz="1800" dirty="0"/>
              <a:t> </a:t>
            </a:r>
            <a:r>
              <a:rPr lang="en-US" sz="1800" dirty="0" err="1"/>
              <a:t>ise</a:t>
            </a:r>
            <a:r>
              <a:rPr lang="en-US" sz="1800" dirty="0"/>
              <a:t> 0,2–0,4 mm </a:t>
            </a:r>
            <a:r>
              <a:rPr lang="en-US" sz="1800" dirty="0" err="1"/>
              <a:t>arasındadır</a:t>
            </a:r>
            <a:r>
              <a:rPr lang="en-US" sz="1800" dirty="0"/>
              <a:t>. </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Güneş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2022. https://enerji.gov.tr/eigm-yenilenebilir-enerji-kaynaklar-gunes</a:t>
            </a:r>
            <a:endParaRPr lang="en-US" sz="1400" i="1" dirty="0"/>
          </a:p>
        </p:txBody>
      </p:sp>
    </p:spTree>
    <p:extLst>
      <p:ext uri="{BB962C8B-B14F-4D97-AF65-F5344CB8AC3E}">
        <p14:creationId xmlns:p14="http://schemas.microsoft.com/office/powerpoint/2010/main" val="25257596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5" y="2285999"/>
            <a:ext cx="11335629" cy="3963887"/>
          </a:xfrm>
        </p:spPr>
        <p:txBody>
          <a:bodyPr>
            <a:normAutofit/>
          </a:bodyPr>
          <a:lstStyle/>
          <a:p>
            <a:pPr marL="0" indent="0">
              <a:buNone/>
            </a:pPr>
            <a:r>
              <a:rPr lang="en-US" sz="1800" dirty="0" err="1"/>
              <a:t>Günümüzde</a:t>
            </a:r>
            <a:r>
              <a:rPr lang="en-US" sz="1800" dirty="0"/>
              <a:t> </a:t>
            </a:r>
            <a:r>
              <a:rPr lang="en-US" sz="1800" dirty="0" err="1"/>
              <a:t>elektrik</a:t>
            </a:r>
            <a:r>
              <a:rPr lang="en-US" sz="1800" dirty="0"/>
              <a:t> </a:t>
            </a:r>
            <a:r>
              <a:rPr lang="en-US" sz="1800" dirty="0" err="1"/>
              <a:t>enerjisi</a:t>
            </a:r>
            <a:r>
              <a:rPr lang="en-US" sz="1800" dirty="0"/>
              <a:t> </a:t>
            </a:r>
            <a:r>
              <a:rPr lang="en-US" sz="1800" dirty="0" err="1"/>
              <a:t>üretimi</a:t>
            </a:r>
            <a:r>
              <a:rPr lang="en-US" sz="1800" dirty="0"/>
              <a:t> </a:t>
            </a:r>
            <a:r>
              <a:rPr lang="en-US" sz="1800" dirty="0" err="1"/>
              <a:t>amaçlı</a:t>
            </a:r>
            <a:r>
              <a:rPr lang="en-US" sz="1800" dirty="0"/>
              <a:t> </a:t>
            </a:r>
            <a:r>
              <a:rPr lang="en-US" sz="1800" dirty="0" err="1"/>
              <a:t>kullanılan</a:t>
            </a:r>
            <a:r>
              <a:rPr lang="en-US" sz="1800" dirty="0"/>
              <a:t> </a:t>
            </a:r>
            <a:r>
              <a:rPr lang="en-US" sz="1800" dirty="0" err="1"/>
              <a:t>güneş</a:t>
            </a:r>
            <a:r>
              <a:rPr lang="en-US" sz="1800" dirty="0"/>
              <a:t> </a:t>
            </a:r>
            <a:r>
              <a:rPr lang="en-US" sz="1800" dirty="0" err="1"/>
              <a:t>modüllerin</a:t>
            </a:r>
            <a:endParaRPr lang="tr-TR" sz="1800" dirty="0"/>
          </a:p>
          <a:p>
            <a:r>
              <a:rPr lang="en-US" sz="1800" dirty="0" err="1"/>
              <a:t>yüzey</a:t>
            </a:r>
            <a:r>
              <a:rPr lang="en-US" sz="1800" dirty="0"/>
              <a:t> </a:t>
            </a:r>
            <a:r>
              <a:rPr lang="en-US" sz="1800" dirty="0" err="1"/>
              <a:t>alanları</a:t>
            </a:r>
            <a:r>
              <a:rPr lang="en-US" sz="1800" dirty="0"/>
              <a:t> 2,1 m2 </a:t>
            </a:r>
            <a:endParaRPr lang="tr-TR" sz="1800" dirty="0"/>
          </a:p>
          <a:p>
            <a:r>
              <a:rPr lang="en-US" sz="1800" dirty="0" err="1"/>
              <a:t>güçleri</a:t>
            </a:r>
            <a:r>
              <a:rPr lang="en-US" sz="1800" dirty="0"/>
              <a:t> </a:t>
            </a:r>
            <a:r>
              <a:rPr lang="en-US" sz="1800" dirty="0" err="1"/>
              <a:t>ise</a:t>
            </a:r>
            <a:r>
              <a:rPr lang="en-US" sz="1800" dirty="0"/>
              <a:t> 675 Wp </a:t>
            </a:r>
            <a:endParaRPr lang="tr-TR" sz="1800" dirty="0"/>
          </a:p>
          <a:p>
            <a:r>
              <a:rPr lang="en-US" sz="1800" dirty="0" err="1"/>
              <a:t>Güneş</a:t>
            </a:r>
            <a:r>
              <a:rPr lang="en-US" sz="1800" dirty="0"/>
              <a:t> </a:t>
            </a:r>
            <a:r>
              <a:rPr lang="en-US" sz="1800" dirty="0" err="1"/>
              <a:t>modüllerinin</a:t>
            </a:r>
            <a:r>
              <a:rPr lang="en-US" sz="1800" dirty="0"/>
              <a:t> </a:t>
            </a:r>
            <a:r>
              <a:rPr lang="en-US" sz="1800" dirty="0" err="1"/>
              <a:t>bir</a:t>
            </a:r>
            <a:r>
              <a:rPr lang="en-US" sz="1800" dirty="0"/>
              <a:t> </a:t>
            </a:r>
            <a:r>
              <a:rPr lang="en-US" sz="1800" dirty="0" err="1"/>
              <a:t>araya</a:t>
            </a:r>
            <a:r>
              <a:rPr lang="en-US" sz="1800" dirty="0"/>
              <a:t> </a:t>
            </a:r>
            <a:r>
              <a:rPr lang="en-US" sz="1800" dirty="0" err="1"/>
              <a:t>getirilmesi</a:t>
            </a:r>
            <a:r>
              <a:rPr lang="en-US" sz="1800" dirty="0"/>
              <a:t> </a:t>
            </a:r>
            <a:r>
              <a:rPr lang="en-US" sz="1800" dirty="0" err="1"/>
              <a:t>ile</a:t>
            </a:r>
            <a:r>
              <a:rPr lang="en-US" sz="1800" dirty="0"/>
              <a:t> </a:t>
            </a:r>
            <a:r>
              <a:rPr lang="en-US" sz="1800" dirty="0" err="1"/>
              <a:t>birlikte</a:t>
            </a:r>
            <a:r>
              <a:rPr lang="en-US" sz="1800" dirty="0"/>
              <a:t> </a:t>
            </a:r>
            <a:r>
              <a:rPr lang="tr-TR" sz="1800" dirty="0">
                <a:sym typeface="Wingdings" panose="05000000000000000000" pitchFamily="2" charset="2"/>
              </a:rPr>
              <a:t> </a:t>
            </a:r>
            <a:r>
              <a:rPr lang="en-US" sz="1800" dirty="0" err="1"/>
              <a:t>yüksek</a:t>
            </a:r>
            <a:r>
              <a:rPr lang="en-US" sz="1800" dirty="0"/>
              <a:t> </a:t>
            </a:r>
            <a:r>
              <a:rPr lang="en-US" sz="1800" dirty="0" err="1"/>
              <a:t>güçlerde</a:t>
            </a:r>
            <a:r>
              <a:rPr lang="en-US" sz="1800" dirty="0"/>
              <a:t> </a:t>
            </a:r>
            <a:r>
              <a:rPr lang="en-US" sz="1800" dirty="0" err="1"/>
              <a:t>güneş</a:t>
            </a:r>
            <a:r>
              <a:rPr lang="en-US" sz="1800" dirty="0"/>
              <a:t> </a:t>
            </a:r>
            <a:r>
              <a:rPr lang="en-US" sz="1800" dirty="0" err="1"/>
              <a:t>panelleri</a:t>
            </a:r>
            <a:r>
              <a:rPr lang="en-US" sz="1800" dirty="0"/>
              <a:t> </a:t>
            </a:r>
            <a:r>
              <a:rPr lang="en-US" sz="1800" dirty="0" err="1"/>
              <a:t>ve</a:t>
            </a:r>
            <a:r>
              <a:rPr lang="en-US" sz="1800" dirty="0"/>
              <a:t> </a:t>
            </a:r>
            <a:r>
              <a:rPr lang="en-US" sz="1800" dirty="0" err="1"/>
              <a:t>güneş</a:t>
            </a:r>
            <a:r>
              <a:rPr lang="en-US" sz="1800" dirty="0"/>
              <a:t> </a:t>
            </a:r>
            <a:r>
              <a:rPr lang="en-US" sz="1800" dirty="0" err="1"/>
              <a:t>elektrik</a:t>
            </a:r>
            <a:r>
              <a:rPr lang="en-US" sz="1800" dirty="0"/>
              <a:t> </a:t>
            </a:r>
            <a:r>
              <a:rPr lang="en-US" sz="1800" dirty="0" err="1"/>
              <a:t>santralleri</a:t>
            </a:r>
            <a:r>
              <a:rPr lang="en-US" sz="1800" dirty="0"/>
              <a:t> (GES) </a:t>
            </a:r>
            <a:endParaRPr lang="tr-TR" sz="1800" dirty="0"/>
          </a:p>
          <a:p>
            <a:r>
              <a:rPr lang="en-US" sz="1800" dirty="0" err="1"/>
              <a:t>Günümüz</a:t>
            </a:r>
            <a:r>
              <a:rPr lang="en-US" sz="1800" dirty="0"/>
              <a:t> </a:t>
            </a:r>
            <a:r>
              <a:rPr lang="en-US" sz="1800" dirty="0" err="1"/>
              <a:t>teknolojileri</a:t>
            </a:r>
            <a:r>
              <a:rPr lang="en-US" sz="1800" dirty="0"/>
              <a:t> </a:t>
            </a:r>
            <a:r>
              <a:rPr lang="en-US" sz="1800" dirty="0" err="1"/>
              <a:t>ve</a:t>
            </a:r>
            <a:r>
              <a:rPr lang="en-US" sz="1800" dirty="0"/>
              <a:t> </a:t>
            </a:r>
            <a:r>
              <a:rPr lang="en-US" sz="1800" dirty="0" err="1"/>
              <a:t>kurulumun</a:t>
            </a:r>
            <a:r>
              <a:rPr lang="en-US" sz="1800" dirty="0"/>
              <a:t> </a:t>
            </a:r>
            <a:r>
              <a:rPr lang="en-US" sz="1800" dirty="0" err="1"/>
              <a:t>şekline</a:t>
            </a:r>
            <a:r>
              <a:rPr lang="en-US" sz="1800" dirty="0"/>
              <a:t> (</a:t>
            </a:r>
            <a:r>
              <a:rPr lang="en-US" sz="1800" dirty="0" err="1"/>
              <a:t>sabit</a:t>
            </a:r>
            <a:r>
              <a:rPr lang="en-US" sz="1800" dirty="0"/>
              <a:t> </a:t>
            </a:r>
            <a:r>
              <a:rPr lang="en-US" sz="1800" dirty="0" err="1"/>
              <a:t>sistem</a:t>
            </a:r>
            <a:r>
              <a:rPr lang="en-US" sz="1800" dirty="0"/>
              <a:t>, </a:t>
            </a:r>
            <a:r>
              <a:rPr lang="en-US" sz="1800" dirty="0" err="1"/>
              <a:t>güneşi</a:t>
            </a:r>
            <a:r>
              <a:rPr lang="en-US" sz="1800" dirty="0"/>
              <a:t> </a:t>
            </a:r>
            <a:r>
              <a:rPr lang="en-US" sz="1800" dirty="0" err="1"/>
              <a:t>takip</a:t>
            </a:r>
            <a:r>
              <a:rPr lang="en-US" sz="1800" dirty="0"/>
              <a:t> </a:t>
            </a:r>
            <a:r>
              <a:rPr lang="en-US" sz="1800" dirty="0" err="1"/>
              <a:t>eden</a:t>
            </a:r>
            <a:r>
              <a:rPr lang="en-US" sz="1800" dirty="0"/>
              <a:t> </a:t>
            </a:r>
            <a:r>
              <a:rPr lang="en-US" sz="1800" dirty="0" err="1"/>
              <a:t>sistemler</a:t>
            </a:r>
            <a:r>
              <a:rPr lang="en-US" sz="1800" dirty="0"/>
              <a:t>) </a:t>
            </a:r>
            <a:r>
              <a:rPr lang="en-US" sz="1800" dirty="0" err="1"/>
              <a:t>bağlı</a:t>
            </a:r>
            <a:r>
              <a:rPr lang="en-US" sz="1800" dirty="0"/>
              <a:t> </a:t>
            </a:r>
            <a:r>
              <a:rPr lang="en-US" sz="1800" dirty="0" err="1"/>
              <a:t>olarak</a:t>
            </a:r>
            <a:r>
              <a:rPr lang="en-US" sz="1800" dirty="0"/>
              <a:t> 13-25 </a:t>
            </a:r>
            <a:r>
              <a:rPr lang="en-US" sz="1800" dirty="0" err="1"/>
              <a:t>dönüm</a:t>
            </a:r>
            <a:r>
              <a:rPr lang="en-US" sz="1800" dirty="0"/>
              <a:t> </a:t>
            </a:r>
            <a:r>
              <a:rPr lang="en-US" sz="1800" dirty="0" err="1"/>
              <a:t>büyüklüğündeki</a:t>
            </a:r>
            <a:r>
              <a:rPr lang="en-US" sz="1800" dirty="0"/>
              <a:t> </a:t>
            </a:r>
            <a:r>
              <a:rPr lang="en-US" sz="1800" dirty="0" err="1"/>
              <a:t>bir</a:t>
            </a:r>
            <a:r>
              <a:rPr lang="en-US" sz="1800" dirty="0"/>
              <a:t> </a:t>
            </a:r>
            <a:r>
              <a:rPr lang="en-US" sz="1800" dirty="0" err="1"/>
              <a:t>alana</a:t>
            </a:r>
            <a:r>
              <a:rPr lang="en-US" sz="1800" dirty="0"/>
              <a:t> 1 </a:t>
            </a:r>
            <a:r>
              <a:rPr lang="en-US" sz="1800" dirty="0" err="1"/>
              <a:t>MWe</a:t>
            </a:r>
            <a:r>
              <a:rPr lang="en-US" sz="1800" dirty="0"/>
              <a:t> </a:t>
            </a:r>
            <a:r>
              <a:rPr lang="en-US" sz="1800" dirty="0" err="1"/>
              <a:t>kapasitesinde</a:t>
            </a:r>
            <a:r>
              <a:rPr lang="en-US" sz="1800" dirty="0"/>
              <a:t> GES </a:t>
            </a:r>
            <a:r>
              <a:rPr lang="en-US" sz="1800" dirty="0" err="1"/>
              <a:t>kurulabilmektedir</a:t>
            </a:r>
            <a:r>
              <a:rPr lang="en-US" sz="1800" dirty="0"/>
              <a:t>. </a:t>
            </a:r>
            <a:endParaRPr lang="tr-TR" sz="1800" dirty="0"/>
          </a:p>
          <a:p>
            <a:r>
              <a:rPr lang="en-US" sz="1800" dirty="0" err="1"/>
              <a:t>Özellikle</a:t>
            </a:r>
            <a:r>
              <a:rPr lang="en-US" sz="1800" dirty="0"/>
              <a:t>, </a:t>
            </a:r>
            <a:r>
              <a:rPr lang="en-US" sz="1800" dirty="0" err="1"/>
              <a:t>binaların</a:t>
            </a:r>
            <a:r>
              <a:rPr lang="en-US" sz="1800" dirty="0"/>
              <a:t> </a:t>
            </a:r>
            <a:r>
              <a:rPr lang="en-US" sz="1800" dirty="0" err="1"/>
              <a:t>çatı</a:t>
            </a:r>
            <a:r>
              <a:rPr lang="en-US" sz="1800" dirty="0"/>
              <a:t> </a:t>
            </a:r>
            <a:r>
              <a:rPr lang="en-US" sz="1800" dirty="0" err="1"/>
              <a:t>ve</a:t>
            </a:r>
            <a:r>
              <a:rPr lang="en-US" sz="1800" dirty="0"/>
              <a:t> </a:t>
            </a:r>
            <a:r>
              <a:rPr lang="en-US" sz="1800" dirty="0" err="1"/>
              <a:t>cephelerine</a:t>
            </a:r>
            <a:r>
              <a:rPr lang="en-US" sz="1800" dirty="0"/>
              <a:t> </a:t>
            </a:r>
            <a:r>
              <a:rPr lang="en-US" sz="1800" dirty="0" err="1"/>
              <a:t>kurulan</a:t>
            </a:r>
            <a:r>
              <a:rPr lang="en-US" sz="1800" dirty="0"/>
              <a:t> </a:t>
            </a:r>
            <a:r>
              <a:rPr lang="en-US" sz="1800" dirty="0" err="1"/>
              <a:t>GES’ler</a:t>
            </a:r>
            <a:r>
              <a:rPr lang="en-US" sz="1800" dirty="0"/>
              <a:t> </a:t>
            </a:r>
            <a:r>
              <a:rPr lang="en-US" sz="1800" dirty="0" err="1"/>
              <a:t>ile</a:t>
            </a:r>
            <a:r>
              <a:rPr lang="en-US" sz="1800" dirty="0"/>
              <a:t> </a:t>
            </a:r>
            <a:r>
              <a:rPr lang="en-US" sz="1800" dirty="0" err="1"/>
              <a:t>ihtiyaç</a:t>
            </a:r>
            <a:r>
              <a:rPr lang="en-US" sz="1800" dirty="0"/>
              <a:t> </a:t>
            </a:r>
            <a:r>
              <a:rPr lang="en-US" sz="1800" dirty="0" err="1"/>
              <a:t>duyulan</a:t>
            </a:r>
            <a:r>
              <a:rPr lang="en-US" sz="1800" dirty="0"/>
              <a:t> </a:t>
            </a:r>
            <a:r>
              <a:rPr lang="en-US" sz="1800" dirty="0" err="1"/>
              <a:t>elektrik</a:t>
            </a:r>
            <a:r>
              <a:rPr lang="en-US" sz="1800" dirty="0"/>
              <a:t> </a:t>
            </a:r>
            <a:r>
              <a:rPr lang="en-US" sz="1800" dirty="0" err="1"/>
              <a:t>enerjisi</a:t>
            </a:r>
            <a:r>
              <a:rPr lang="en-US" sz="1800" dirty="0"/>
              <a:t> </a:t>
            </a:r>
            <a:r>
              <a:rPr lang="en-US" sz="1800" dirty="0" err="1"/>
              <a:t>tüketim</a:t>
            </a:r>
            <a:r>
              <a:rPr lang="en-US" sz="1800" dirty="0"/>
              <a:t> </a:t>
            </a:r>
            <a:r>
              <a:rPr lang="en-US" sz="1800" dirty="0" err="1"/>
              <a:t>noktalarında</a:t>
            </a:r>
            <a:r>
              <a:rPr lang="en-US" sz="1800" dirty="0"/>
              <a:t> </a:t>
            </a:r>
            <a:r>
              <a:rPr lang="en-US" sz="1800" dirty="0" err="1"/>
              <a:t>üretilebilmektedir</a:t>
            </a:r>
            <a:r>
              <a:rPr lang="en-US" sz="1800" dirty="0"/>
              <a:t>.</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Güneş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2022. https://enerji.gov.tr/eigm-yenilenebilir-enerji-kaynaklar-gunes</a:t>
            </a:r>
            <a:endParaRPr lang="en-US" sz="1400" i="1" dirty="0"/>
          </a:p>
        </p:txBody>
      </p:sp>
    </p:spTree>
    <p:extLst>
      <p:ext uri="{BB962C8B-B14F-4D97-AF65-F5344CB8AC3E}">
        <p14:creationId xmlns:p14="http://schemas.microsoft.com/office/powerpoint/2010/main" val="3149668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Güneş Enerjisi</a:t>
            </a:r>
            <a:endParaRPr lang="en-US" sz="3200" b="1" dirty="0"/>
          </a:p>
        </p:txBody>
      </p:sp>
      <p:pic>
        <p:nvPicPr>
          <p:cNvPr id="7" name="Picture 6">
            <a:extLst>
              <a:ext uri="{FF2B5EF4-FFF2-40B4-BE49-F238E27FC236}">
                <a16:creationId xmlns:a16="http://schemas.microsoft.com/office/drawing/2014/main" id="{5F04C435-7031-408E-8040-D8E7CF255C21}"/>
              </a:ext>
            </a:extLst>
          </p:cNvPr>
          <p:cNvPicPr>
            <a:picLocks noChangeAspect="1"/>
          </p:cNvPicPr>
          <p:nvPr/>
        </p:nvPicPr>
        <p:blipFill>
          <a:blip r:embed="rId3"/>
          <a:stretch>
            <a:fillRect/>
          </a:stretch>
        </p:blipFill>
        <p:spPr>
          <a:xfrm>
            <a:off x="301229" y="2132161"/>
            <a:ext cx="3844162" cy="1412989"/>
          </a:xfrm>
          <a:prstGeom prst="rect">
            <a:avLst/>
          </a:prstGeom>
        </p:spPr>
      </p:pic>
      <p:pic>
        <p:nvPicPr>
          <p:cNvPr id="8" name="Picture 7">
            <a:extLst>
              <a:ext uri="{FF2B5EF4-FFF2-40B4-BE49-F238E27FC236}">
                <a16:creationId xmlns:a16="http://schemas.microsoft.com/office/drawing/2014/main" id="{778823EA-5A23-4A02-8AEE-0929A103CA7C}"/>
              </a:ext>
            </a:extLst>
          </p:cNvPr>
          <p:cNvPicPr>
            <a:picLocks noChangeAspect="1"/>
          </p:cNvPicPr>
          <p:nvPr/>
        </p:nvPicPr>
        <p:blipFill>
          <a:blip r:embed="rId4"/>
          <a:stretch>
            <a:fillRect/>
          </a:stretch>
        </p:blipFill>
        <p:spPr>
          <a:xfrm>
            <a:off x="7968594" y="839533"/>
            <a:ext cx="3464776" cy="2585256"/>
          </a:xfrm>
          <a:prstGeom prst="rect">
            <a:avLst/>
          </a:prstGeom>
        </p:spPr>
      </p:pic>
      <p:pic>
        <p:nvPicPr>
          <p:cNvPr id="9" name="Picture 8">
            <a:extLst>
              <a:ext uri="{FF2B5EF4-FFF2-40B4-BE49-F238E27FC236}">
                <a16:creationId xmlns:a16="http://schemas.microsoft.com/office/drawing/2014/main" id="{C52C3246-A7B0-4F73-AC3B-60A3AB9650FA}"/>
              </a:ext>
            </a:extLst>
          </p:cNvPr>
          <p:cNvPicPr>
            <a:picLocks noChangeAspect="1"/>
          </p:cNvPicPr>
          <p:nvPr/>
        </p:nvPicPr>
        <p:blipFill>
          <a:blip r:embed="rId5"/>
          <a:stretch>
            <a:fillRect/>
          </a:stretch>
        </p:blipFill>
        <p:spPr>
          <a:xfrm>
            <a:off x="7968594" y="3545150"/>
            <a:ext cx="3708246" cy="2458728"/>
          </a:xfrm>
          <a:prstGeom prst="rect">
            <a:avLst/>
          </a:prstGeom>
        </p:spPr>
      </p:pic>
      <p:pic>
        <p:nvPicPr>
          <p:cNvPr id="10" name="Picture 9">
            <a:extLst>
              <a:ext uri="{FF2B5EF4-FFF2-40B4-BE49-F238E27FC236}">
                <a16:creationId xmlns:a16="http://schemas.microsoft.com/office/drawing/2014/main" id="{2A37E648-C284-4FA0-826D-B61DB943228D}"/>
              </a:ext>
            </a:extLst>
          </p:cNvPr>
          <p:cNvPicPr>
            <a:picLocks noChangeAspect="1"/>
          </p:cNvPicPr>
          <p:nvPr/>
        </p:nvPicPr>
        <p:blipFill>
          <a:blip r:embed="rId6"/>
          <a:stretch>
            <a:fillRect/>
          </a:stretch>
        </p:blipFill>
        <p:spPr>
          <a:xfrm>
            <a:off x="755975" y="3663025"/>
            <a:ext cx="2896848" cy="2169840"/>
          </a:xfrm>
          <a:prstGeom prst="rect">
            <a:avLst/>
          </a:prstGeom>
        </p:spPr>
      </p:pic>
      <p:pic>
        <p:nvPicPr>
          <p:cNvPr id="14" name="Picture 13">
            <a:extLst>
              <a:ext uri="{FF2B5EF4-FFF2-40B4-BE49-F238E27FC236}">
                <a16:creationId xmlns:a16="http://schemas.microsoft.com/office/drawing/2014/main" id="{6F601908-5DD7-485D-A35C-27B668C72A95}"/>
              </a:ext>
            </a:extLst>
          </p:cNvPr>
          <p:cNvPicPr>
            <a:picLocks noChangeAspect="1"/>
          </p:cNvPicPr>
          <p:nvPr/>
        </p:nvPicPr>
        <p:blipFill>
          <a:blip r:embed="rId7"/>
          <a:stretch>
            <a:fillRect/>
          </a:stretch>
        </p:blipFill>
        <p:spPr>
          <a:xfrm>
            <a:off x="4251389" y="1909977"/>
            <a:ext cx="3639555" cy="2211535"/>
          </a:xfrm>
          <a:prstGeom prst="rect">
            <a:avLst/>
          </a:prstGeom>
        </p:spPr>
      </p:pic>
      <p:pic>
        <p:nvPicPr>
          <p:cNvPr id="15" name="Picture 14">
            <a:extLst>
              <a:ext uri="{FF2B5EF4-FFF2-40B4-BE49-F238E27FC236}">
                <a16:creationId xmlns:a16="http://schemas.microsoft.com/office/drawing/2014/main" id="{E52A30CF-72B7-4D38-A503-711885ADFFBB}"/>
              </a:ext>
            </a:extLst>
          </p:cNvPr>
          <p:cNvPicPr>
            <a:picLocks noChangeAspect="1"/>
          </p:cNvPicPr>
          <p:nvPr/>
        </p:nvPicPr>
        <p:blipFill>
          <a:blip r:embed="rId8"/>
          <a:stretch>
            <a:fillRect/>
          </a:stretch>
        </p:blipFill>
        <p:spPr>
          <a:xfrm>
            <a:off x="3652823" y="4156029"/>
            <a:ext cx="4066325" cy="1847849"/>
          </a:xfrm>
          <a:prstGeom prst="rect">
            <a:avLst/>
          </a:prstGeom>
        </p:spPr>
      </p:pic>
    </p:spTree>
    <p:extLst>
      <p:ext uri="{BB962C8B-B14F-4D97-AF65-F5344CB8AC3E}">
        <p14:creationId xmlns:p14="http://schemas.microsoft.com/office/powerpoint/2010/main" val="9203875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Güneş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2022. https://enerji.gov.tr/eigm-yenilenebilir-enerji-kaynaklar-gunes</a:t>
            </a:r>
            <a:endParaRPr lang="en-US" sz="1400" i="1" dirty="0"/>
          </a:p>
        </p:txBody>
      </p:sp>
      <p:sp>
        <p:nvSpPr>
          <p:cNvPr id="2" name="Rectangle 1">
            <a:extLst>
              <a:ext uri="{FF2B5EF4-FFF2-40B4-BE49-F238E27FC236}">
                <a16:creationId xmlns:a16="http://schemas.microsoft.com/office/drawing/2014/main" id="{45452BD3-2ABC-4482-92F3-7C424B58B741}"/>
              </a:ext>
            </a:extLst>
          </p:cNvPr>
          <p:cNvSpPr/>
          <p:nvPr/>
        </p:nvSpPr>
        <p:spPr>
          <a:xfrm>
            <a:off x="428186" y="2155558"/>
            <a:ext cx="5906430" cy="2585323"/>
          </a:xfrm>
          <a:prstGeom prst="rect">
            <a:avLst/>
          </a:prstGeom>
        </p:spPr>
        <p:txBody>
          <a:bodyPr wrap="square">
            <a:spAutoFit/>
          </a:bodyPr>
          <a:lstStyle/>
          <a:p>
            <a:pPr marL="285750" indent="-285750">
              <a:buFont typeface="Arial" panose="020B0604020202020204" pitchFamily="34" charset="0"/>
              <a:buChar char="•"/>
            </a:pPr>
            <a:r>
              <a:rPr lang="tr-TR" dirty="0"/>
              <a:t>Yüzen paneller pahalı gayrimenkul gerektirmez ve hidroelektrik için kullanılan rezervuarlardakiler, elektrik şebekesine mevcut bağlantılara bağlanabildikleri için özellikle uygun maliyetlidir.</a:t>
            </a:r>
          </a:p>
          <a:p>
            <a:pPr marL="285750" indent="-285750">
              <a:buFont typeface="Arial" panose="020B0604020202020204" pitchFamily="34" charset="0"/>
              <a:buChar char="•"/>
            </a:pPr>
            <a:r>
              <a:rPr lang="tr-TR" dirty="0"/>
              <a:t>Bunlar, CO2 emisyonlarını azaltma mücadelesinde Kaliforniya'dan Çin'deki kirli endüstriyel göletlere kadar her yere kuruldu.</a:t>
            </a:r>
          </a:p>
          <a:p>
            <a:pPr marL="285750" indent="-285750">
              <a:buFont typeface="Arial" panose="020B0604020202020204" pitchFamily="34" charset="0"/>
              <a:buChar char="•"/>
            </a:pPr>
            <a:r>
              <a:rPr lang="tr-TR" dirty="0"/>
              <a:t>Portekiz, 12.000'den fazla güneş paneliyle Avrupa'nın en büyük yüzen güneş parkını başlatmaya hazırlanıyor</a:t>
            </a:r>
          </a:p>
        </p:txBody>
      </p:sp>
      <p:pic>
        <p:nvPicPr>
          <p:cNvPr id="3" name="Picture 2">
            <a:extLst>
              <a:ext uri="{FF2B5EF4-FFF2-40B4-BE49-F238E27FC236}">
                <a16:creationId xmlns:a16="http://schemas.microsoft.com/office/drawing/2014/main" id="{6F9B9548-1343-4040-8EED-EFA8280D4168}"/>
              </a:ext>
            </a:extLst>
          </p:cNvPr>
          <p:cNvPicPr>
            <a:picLocks noChangeAspect="1"/>
          </p:cNvPicPr>
          <p:nvPr/>
        </p:nvPicPr>
        <p:blipFill>
          <a:blip r:embed="rId3"/>
          <a:stretch>
            <a:fillRect/>
          </a:stretch>
        </p:blipFill>
        <p:spPr>
          <a:xfrm>
            <a:off x="6501814" y="1869648"/>
            <a:ext cx="5690186" cy="3194802"/>
          </a:xfrm>
          <a:prstGeom prst="rect">
            <a:avLst/>
          </a:prstGeom>
        </p:spPr>
      </p:pic>
    </p:spTree>
    <p:extLst>
      <p:ext uri="{BB962C8B-B14F-4D97-AF65-F5344CB8AC3E}">
        <p14:creationId xmlns:p14="http://schemas.microsoft.com/office/powerpoint/2010/main" val="31478457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1084697"/>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Enerji Kaynaklarına Yatırımlar</a:t>
            </a:r>
            <a:endParaRPr lang="en-US" sz="3200" b="1" dirty="0"/>
          </a:p>
        </p:txBody>
      </p:sp>
      <p:pic>
        <p:nvPicPr>
          <p:cNvPr id="2" name="Picture 1">
            <a:extLst>
              <a:ext uri="{FF2B5EF4-FFF2-40B4-BE49-F238E27FC236}">
                <a16:creationId xmlns:a16="http://schemas.microsoft.com/office/drawing/2014/main" id="{123F3308-53E6-45BC-882C-49D3B6808CB0}"/>
              </a:ext>
            </a:extLst>
          </p:cNvPr>
          <p:cNvPicPr>
            <a:picLocks noChangeAspect="1"/>
          </p:cNvPicPr>
          <p:nvPr/>
        </p:nvPicPr>
        <p:blipFill rotWithShape="1">
          <a:blip r:embed="rId3"/>
          <a:srcRect t="9955"/>
          <a:stretch/>
        </p:blipFill>
        <p:spPr>
          <a:xfrm>
            <a:off x="6433619" y="1466385"/>
            <a:ext cx="5467152" cy="4245586"/>
          </a:xfrm>
          <a:prstGeom prst="rect">
            <a:avLst/>
          </a:prstGeom>
        </p:spPr>
      </p:pic>
      <p:sp>
        <p:nvSpPr>
          <p:cNvPr id="6" name="Content Placeholder 3">
            <a:extLst>
              <a:ext uri="{FF2B5EF4-FFF2-40B4-BE49-F238E27FC236}">
                <a16:creationId xmlns:a16="http://schemas.microsoft.com/office/drawing/2014/main" id="{F3E112C2-B2EB-45D1-9426-3E11E42665AE}"/>
              </a:ext>
            </a:extLst>
          </p:cNvPr>
          <p:cNvSpPr>
            <a:spLocks noGrp="1"/>
          </p:cNvSpPr>
          <p:nvPr>
            <p:ph idx="1"/>
          </p:nvPr>
        </p:nvSpPr>
        <p:spPr>
          <a:xfrm>
            <a:off x="291229" y="2307380"/>
            <a:ext cx="6139758" cy="3594300"/>
          </a:xfrm>
        </p:spPr>
        <p:txBody>
          <a:bodyPr>
            <a:normAutofit/>
          </a:bodyPr>
          <a:lstStyle/>
          <a:p>
            <a:r>
              <a:rPr lang="tr-TR" sz="1800" dirty="0">
                <a:latin typeface="Myriad Pro" panose="020B0503030403020204"/>
              </a:rPr>
              <a:t>2022 </a:t>
            </a:r>
            <a:r>
              <a:rPr lang="tr-TR" sz="1800" dirty="0">
                <a:latin typeface="Myriad Pro" panose="020B0503030403020204"/>
                <a:sym typeface="Wingdings" panose="05000000000000000000" pitchFamily="2" charset="2"/>
              </a:rPr>
              <a:t> </a:t>
            </a:r>
            <a:r>
              <a:rPr lang="tr-TR" sz="1800" dirty="0">
                <a:latin typeface="Myriad Pro" panose="020B0503030403020204"/>
              </a:rPr>
              <a:t> şimdiye kadarki en yüksek fosil yakıt sübvansiyonu seviyesi</a:t>
            </a:r>
          </a:p>
          <a:p>
            <a:r>
              <a:rPr lang="en-US" sz="1800" dirty="0" err="1">
                <a:latin typeface="Myriad Pro" panose="020B0503030403020204"/>
              </a:rPr>
              <a:t>En</a:t>
            </a:r>
            <a:r>
              <a:rPr lang="tr-TR" sz="1800" dirty="0" err="1">
                <a:latin typeface="Myriad Pro" panose="020B0503030403020204"/>
              </a:rPr>
              <a:t>erji</a:t>
            </a:r>
            <a:r>
              <a:rPr lang="tr-TR" sz="1800" dirty="0">
                <a:latin typeface="Myriad Pro" panose="020B0503030403020204"/>
              </a:rPr>
              <a:t> geçiş teknolojilerindeki küresel yatırım 2022’de</a:t>
            </a:r>
            <a:r>
              <a:rPr lang="en-US" sz="1800" dirty="0">
                <a:latin typeface="Myriad Pro" panose="020B0503030403020204"/>
              </a:rPr>
              <a:t> </a:t>
            </a:r>
            <a:r>
              <a:rPr lang="tr-TR" sz="1800" dirty="0">
                <a:latin typeface="Myriad Pro" panose="020B0503030403020204"/>
                <a:sym typeface="Wingdings" panose="05000000000000000000" pitchFamily="2" charset="2"/>
              </a:rPr>
              <a:t></a:t>
            </a:r>
            <a:r>
              <a:rPr lang="tr-TR" sz="1800" dirty="0">
                <a:latin typeface="Myriad Pro" panose="020B0503030403020204"/>
              </a:rPr>
              <a:t> 1,3 trilyon ABD doları </a:t>
            </a:r>
            <a:r>
              <a:rPr lang="tr-TR" sz="1800" dirty="0">
                <a:latin typeface="Myriad Pro" panose="020B0503030403020204"/>
                <a:sym typeface="Wingdings" panose="05000000000000000000" pitchFamily="2" charset="2"/>
              </a:rPr>
              <a:t> </a:t>
            </a:r>
            <a:r>
              <a:rPr lang="tr-TR" sz="1800" dirty="0">
                <a:latin typeface="Myriad Pro" panose="020B0503030403020204"/>
              </a:rPr>
              <a:t>Fosil yakıt sermaye yatırımları yenilenebilir enerji yatırımlarının iki katı</a:t>
            </a:r>
          </a:p>
          <a:p>
            <a:r>
              <a:rPr lang="tr-TR" sz="1800" dirty="0">
                <a:latin typeface="Myriad Pro" panose="020B0503030403020204"/>
              </a:rPr>
              <a:t>Y</a:t>
            </a:r>
            <a:r>
              <a:rPr lang="en-US" sz="1800" dirty="0" err="1">
                <a:latin typeface="Myriad Pro" panose="020B0503030403020204"/>
              </a:rPr>
              <a:t>enilenebilir</a:t>
            </a:r>
            <a:r>
              <a:rPr lang="en-US" sz="1800" dirty="0">
                <a:latin typeface="Myriad Pro" panose="020B0503030403020204"/>
              </a:rPr>
              <a:t> </a:t>
            </a:r>
            <a:r>
              <a:rPr lang="en-US" sz="1800" dirty="0" err="1">
                <a:latin typeface="Myriad Pro" panose="020B0503030403020204"/>
              </a:rPr>
              <a:t>enerjinin</a:t>
            </a:r>
            <a:r>
              <a:rPr lang="en-US" sz="1800" dirty="0">
                <a:latin typeface="Myriad Pro" panose="020B0503030403020204"/>
              </a:rPr>
              <a:t> </a:t>
            </a:r>
            <a:r>
              <a:rPr lang="en-US" sz="1800" dirty="0" err="1">
                <a:latin typeface="Myriad Pro" panose="020B0503030403020204"/>
              </a:rPr>
              <a:t>payının</a:t>
            </a:r>
            <a:r>
              <a:rPr lang="en-US" sz="1800" dirty="0">
                <a:latin typeface="Myriad Pro" panose="020B0503030403020204"/>
              </a:rPr>
              <a:t> 2020'de %16'dan </a:t>
            </a:r>
            <a:r>
              <a:rPr lang="tr-TR" sz="1800" dirty="0">
                <a:latin typeface="Myriad Pro" panose="020B0503030403020204"/>
                <a:sym typeface="Wingdings" panose="05000000000000000000" pitchFamily="2" charset="2"/>
              </a:rPr>
              <a:t> </a:t>
            </a:r>
            <a:r>
              <a:rPr lang="en-US" sz="1800" dirty="0">
                <a:latin typeface="Myriad Pro" panose="020B0503030403020204"/>
              </a:rPr>
              <a:t>2050'ye </a:t>
            </a:r>
            <a:r>
              <a:rPr lang="en-US" sz="1800" dirty="0" err="1">
                <a:latin typeface="Myriad Pro" panose="020B0503030403020204"/>
              </a:rPr>
              <a:t>kadar</a:t>
            </a:r>
            <a:r>
              <a:rPr lang="en-US" sz="1800" dirty="0">
                <a:latin typeface="Myriad Pro" panose="020B0503030403020204"/>
              </a:rPr>
              <a:t> %77'ye </a:t>
            </a:r>
            <a:r>
              <a:rPr lang="en-US" sz="1800" dirty="0" err="1">
                <a:latin typeface="Myriad Pro" panose="020B0503030403020204"/>
              </a:rPr>
              <a:t>çıkarılması</a:t>
            </a:r>
            <a:r>
              <a:rPr lang="tr-TR" sz="1800" dirty="0">
                <a:latin typeface="Myriad Pro" panose="020B0503030403020204"/>
              </a:rPr>
              <a:t> </a:t>
            </a:r>
          </a:p>
          <a:p>
            <a:r>
              <a:rPr lang="en-US" sz="1800" dirty="0" err="1">
                <a:latin typeface="Myriad Pro" panose="020B0503030403020204"/>
              </a:rPr>
              <a:t>Elektrik</a:t>
            </a:r>
            <a:r>
              <a:rPr lang="en-US" sz="1800" dirty="0">
                <a:latin typeface="Myriad Pro" panose="020B0503030403020204"/>
              </a:rPr>
              <a:t>, 2050 </a:t>
            </a:r>
            <a:r>
              <a:rPr lang="en-US" sz="1800" dirty="0" err="1">
                <a:latin typeface="Myriad Pro" panose="020B0503030403020204"/>
              </a:rPr>
              <a:t>yılına</a:t>
            </a:r>
            <a:r>
              <a:rPr lang="en-US" sz="1800" dirty="0">
                <a:latin typeface="Myriad Pro" panose="020B0503030403020204"/>
              </a:rPr>
              <a:t> </a:t>
            </a:r>
            <a:r>
              <a:rPr lang="en-US" sz="1800" dirty="0" err="1">
                <a:latin typeface="Myriad Pro" panose="020B0503030403020204"/>
              </a:rPr>
              <a:t>kadar</a:t>
            </a:r>
            <a:r>
              <a:rPr lang="en-US" sz="1800" dirty="0">
                <a:latin typeface="Myriad Pro" panose="020B0503030403020204"/>
              </a:rPr>
              <a:t> </a:t>
            </a:r>
            <a:r>
              <a:rPr lang="en-US" sz="1800" dirty="0" err="1">
                <a:latin typeface="Myriad Pro" panose="020B0503030403020204"/>
              </a:rPr>
              <a:t>toplam</a:t>
            </a:r>
            <a:r>
              <a:rPr lang="en-US" sz="1800" dirty="0">
                <a:latin typeface="Myriad Pro" panose="020B0503030403020204"/>
              </a:rPr>
              <a:t> </a:t>
            </a:r>
            <a:r>
              <a:rPr lang="en-US" sz="1800" dirty="0" err="1">
                <a:latin typeface="Myriad Pro" panose="020B0503030403020204"/>
              </a:rPr>
              <a:t>nihai</a:t>
            </a:r>
            <a:r>
              <a:rPr lang="en-US" sz="1800" dirty="0">
                <a:latin typeface="Myriad Pro" panose="020B0503030403020204"/>
              </a:rPr>
              <a:t> </a:t>
            </a:r>
            <a:r>
              <a:rPr lang="en-US" sz="1800" dirty="0" err="1">
                <a:latin typeface="Myriad Pro" panose="020B0503030403020204"/>
              </a:rPr>
              <a:t>enerji</a:t>
            </a:r>
            <a:r>
              <a:rPr lang="en-US" sz="1800" dirty="0">
                <a:latin typeface="Myriad Pro" panose="020B0503030403020204"/>
              </a:rPr>
              <a:t> </a:t>
            </a:r>
            <a:r>
              <a:rPr lang="en-US" sz="1800" dirty="0" err="1">
                <a:latin typeface="Myriad Pro" panose="020B0503030403020204"/>
              </a:rPr>
              <a:t>tüketiminin</a:t>
            </a:r>
            <a:r>
              <a:rPr lang="en-US" sz="1800" dirty="0">
                <a:latin typeface="Myriad Pro" panose="020B0503030403020204"/>
              </a:rPr>
              <a:t> %50'sinden </a:t>
            </a:r>
            <a:r>
              <a:rPr lang="en-US" sz="1800" dirty="0" err="1">
                <a:latin typeface="Myriad Pro" panose="020B0503030403020204"/>
              </a:rPr>
              <a:t>fazlasını</a:t>
            </a:r>
            <a:r>
              <a:rPr lang="en-US" sz="1800" dirty="0">
                <a:latin typeface="Myriad Pro" panose="020B0503030403020204"/>
              </a:rPr>
              <a:t> </a:t>
            </a:r>
            <a:r>
              <a:rPr lang="en-US" sz="1800" dirty="0" err="1">
                <a:latin typeface="Myriad Pro" panose="020B0503030403020204"/>
              </a:rPr>
              <a:t>oluştu</a:t>
            </a:r>
            <a:r>
              <a:rPr lang="tr-TR" sz="1800" dirty="0" err="1">
                <a:latin typeface="Myriad Pro" panose="020B0503030403020204"/>
              </a:rPr>
              <a:t>racak</a:t>
            </a:r>
            <a:r>
              <a:rPr lang="tr-TR" sz="1800" dirty="0">
                <a:latin typeface="Myriad Pro" panose="020B0503030403020204"/>
              </a:rPr>
              <a:t> </a:t>
            </a:r>
          </a:p>
          <a:p>
            <a:r>
              <a:rPr lang="tr-TR" sz="1800" dirty="0">
                <a:latin typeface="Myriad Pro" panose="020B0503030403020204"/>
              </a:rPr>
              <a:t>B</a:t>
            </a:r>
            <a:r>
              <a:rPr lang="en-US" sz="1800" dirty="0" err="1">
                <a:latin typeface="Myriad Pro" panose="020B0503030403020204"/>
              </a:rPr>
              <a:t>iyokütle</a:t>
            </a:r>
            <a:r>
              <a:rPr lang="en-US" sz="1800" dirty="0">
                <a:latin typeface="Myriad Pro" panose="020B0503030403020204"/>
              </a:rPr>
              <a:t> </a:t>
            </a:r>
            <a:r>
              <a:rPr lang="en-US" sz="1800" dirty="0" err="1">
                <a:latin typeface="Myriad Pro" panose="020B0503030403020204"/>
              </a:rPr>
              <a:t>ve</a:t>
            </a:r>
            <a:r>
              <a:rPr lang="en-US" sz="1800" dirty="0">
                <a:latin typeface="Myriad Pro" panose="020B0503030403020204"/>
              </a:rPr>
              <a:t> </a:t>
            </a:r>
            <a:r>
              <a:rPr lang="en-US" sz="1800" dirty="0" err="1">
                <a:latin typeface="Myriad Pro" panose="020B0503030403020204"/>
              </a:rPr>
              <a:t>hidrojen</a:t>
            </a:r>
            <a:r>
              <a:rPr lang="en-US" sz="1800" dirty="0">
                <a:latin typeface="Myriad Pro" panose="020B0503030403020204"/>
              </a:rPr>
              <a:t>, </a:t>
            </a:r>
            <a:r>
              <a:rPr lang="en-US" sz="1800" dirty="0" err="1">
                <a:latin typeface="Myriad Pro" panose="020B0503030403020204"/>
              </a:rPr>
              <a:t>sırasıyla</a:t>
            </a:r>
            <a:r>
              <a:rPr lang="en-US" sz="1800" dirty="0">
                <a:latin typeface="Myriad Pro" panose="020B0503030403020204"/>
              </a:rPr>
              <a:t> 2050 </a:t>
            </a:r>
            <a:r>
              <a:rPr lang="en-US" sz="1800" dirty="0" err="1">
                <a:latin typeface="Myriad Pro" panose="020B0503030403020204"/>
              </a:rPr>
              <a:t>yılına</a:t>
            </a:r>
            <a:r>
              <a:rPr lang="en-US" sz="1800" dirty="0">
                <a:latin typeface="Myriad Pro" panose="020B0503030403020204"/>
              </a:rPr>
              <a:t> </a:t>
            </a:r>
            <a:r>
              <a:rPr lang="en-US" sz="1800" dirty="0" err="1">
                <a:latin typeface="Myriad Pro" panose="020B0503030403020204"/>
              </a:rPr>
              <a:t>kadar</a:t>
            </a:r>
            <a:r>
              <a:rPr lang="en-US" sz="1800" dirty="0">
                <a:latin typeface="Myriad Pro" panose="020B0503030403020204"/>
              </a:rPr>
              <a:t> </a:t>
            </a:r>
            <a:r>
              <a:rPr lang="en-US" sz="1800" dirty="0" err="1">
                <a:latin typeface="Myriad Pro" panose="020B0503030403020204"/>
              </a:rPr>
              <a:t>toplam</a:t>
            </a:r>
            <a:r>
              <a:rPr lang="en-US" sz="1800" dirty="0">
                <a:latin typeface="Myriad Pro" panose="020B0503030403020204"/>
              </a:rPr>
              <a:t> </a:t>
            </a:r>
            <a:r>
              <a:rPr lang="en-US" sz="1800" dirty="0" err="1">
                <a:latin typeface="Myriad Pro" panose="020B0503030403020204"/>
              </a:rPr>
              <a:t>nihai</a:t>
            </a:r>
            <a:r>
              <a:rPr lang="en-US" sz="1800" dirty="0">
                <a:latin typeface="Myriad Pro" panose="020B0503030403020204"/>
              </a:rPr>
              <a:t> </a:t>
            </a:r>
            <a:r>
              <a:rPr lang="en-US" sz="1800" dirty="0" err="1">
                <a:latin typeface="Myriad Pro" panose="020B0503030403020204"/>
              </a:rPr>
              <a:t>enerji</a:t>
            </a:r>
            <a:r>
              <a:rPr lang="en-US" sz="1800" dirty="0">
                <a:latin typeface="Myriad Pro" panose="020B0503030403020204"/>
              </a:rPr>
              <a:t> </a:t>
            </a:r>
            <a:r>
              <a:rPr lang="en-US" sz="1800" dirty="0" err="1">
                <a:latin typeface="Myriad Pro" panose="020B0503030403020204"/>
              </a:rPr>
              <a:t>tüketiminin</a:t>
            </a:r>
            <a:r>
              <a:rPr lang="en-US" sz="1800" dirty="0">
                <a:latin typeface="Myriad Pro" panose="020B0503030403020204"/>
              </a:rPr>
              <a:t> %16'sını </a:t>
            </a:r>
            <a:r>
              <a:rPr lang="en-US" sz="1800" dirty="0" err="1">
                <a:latin typeface="Myriad Pro" panose="020B0503030403020204"/>
              </a:rPr>
              <a:t>ve</a:t>
            </a:r>
            <a:r>
              <a:rPr lang="en-US" sz="1800" dirty="0">
                <a:latin typeface="Myriad Pro" panose="020B0503030403020204"/>
              </a:rPr>
              <a:t> %14'ünü </a:t>
            </a:r>
            <a:r>
              <a:rPr lang="en-US" sz="1800" dirty="0" err="1">
                <a:latin typeface="Myriad Pro" panose="020B0503030403020204"/>
              </a:rPr>
              <a:t>karşılay</a:t>
            </a:r>
            <a:r>
              <a:rPr lang="tr-TR" sz="1800" dirty="0" err="1">
                <a:latin typeface="Myriad Pro" panose="020B0503030403020204"/>
              </a:rPr>
              <a:t>acak</a:t>
            </a:r>
            <a:r>
              <a:rPr lang="en-US" sz="1800" dirty="0">
                <a:latin typeface="Myriad Pro" panose="020B0503030403020204"/>
              </a:rPr>
              <a:t>.</a:t>
            </a:r>
          </a:p>
        </p:txBody>
      </p:sp>
      <p:sp>
        <p:nvSpPr>
          <p:cNvPr id="3" name="Rectangle 2">
            <a:extLst>
              <a:ext uri="{FF2B5EF4-FFF2-40B4-BE49-F238E27FC236}">
                <a16:creationId xmlns:a16="http://schemas.microsoft.com/office/drawing/2014/main" id="{A0AF4B5D-55B0-427F-8C17-535A0BE6B15A}"/>
              </a:ext>
            </a:extLst>
          </p:cNvPr>
          <p:cNvSpPr/>
          <p:nvPr/>
        </p:nvSpPr>
        <p:spPr>
          <a:xfrm>
            <a:off x="-1" y="5773303"/>
            <a:ext cx="9440030" cy="307777"/>
          </a:xfrm>
          <a:prstGeom prst="rect">
            <a:avLst/>
          </a:prstGeom>
        </p:spPr>
        <p:txBody>
          <a:bodyPr wrap="square">
            <a:spAutoFit/>
          </a:bodyPr>
          <a:lstStyle/>
          <a:p>
            <a:r>
              <a:rPr lang="tr-TR" sz="1400" dirty="0"/>
              <a:t>Kaynak: World </a:t>
            </a:r>
            <a:r>
              <a:rPr lang="tr-TR" sz="1400" dirty="0" err="1"/>
              <a:t>Energy</a:t>
            </a:r>
            <a:r>
              <a:rPr lang="tr-TR" sz="1400" dirty="0"/>
              <a:t> </a:t>
            </a:r>
            <a:r>
              <a:rPr lang="tr-TR" sz="1400" dirty="0" err="1"/>
              <a:t>Council</a:t>
            </a:r>
            <a:r>
              <a:rPr lang="tr-TR" sz="1400" dirty="0"/>
              <a:t>, 2024. </a:t>
            </a:r>
            <a:r>
              <a:rPr lang="en-US" sz="1400" dirty="0"/>
              <a:t>https://www.worldenergy.org.tr/irena-world-energy-transition-outlook-2023-2/</a:t>
            </a:r>
          </a:p>
        </p:txBody>
      </p:sp>
    </p:spTree>
    <p:extLst>
      <p:ext uri="{BB962C8B-B14F-4D97-AF65-F5344CB8AC3E}">
        <p14:creationId xmlns:p14="http://schemas.microsoft.com/office/powerpoint/2010/main" val="13476137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5" y="2285999"/>
            <a:ext cx="6541025" cy="3963887"/>
          </a:xfrm>
        </p:spPr>
        <p:txBody>
          <a:bodyPr>
            <a:normAutofit/>
          </a:bodyPr>
          <a:lstStyle/>
          <a:p>
            <a:pPr marL="0" indent="0">
              <a:buNone/>
            </a:pPr>
            <a:r>
              <a:rPr lang="tr-TR" sz="1800" b="1" dirty="0"/>
              <a:t>Türkiye’nin </a:t>
            </a:r>
            <a:r>
              <a:rPr lang="en-US" sz="1800" b="1" dirty="0" err="1"/>
              <a:t>Güneş</a:t>
            </a:r>
            <a:r>
              <a:rPr lang="en-US" sz="1800" b="1" dirty="0"/>
              <a:t> </a:t>
            </a:r>
            <a:r>
              <a:rPr lang="en-US" sz="1800" b="1" dirty="0" err="1"/>
              <a:t>Enerjisi</a:t>
            </a:r>
            <a:r>
              <a:rPr lang="en-US" sz="1800" b="1" dirty="0"/>
              <a:t> </a:t>
            </a:r>
            <a:r>
              <a:rPr lang="en-US" sz="1800" b="1" dirty="0" err="1"/>
              <a:t>Potansiyel</a:t>
            </a:r>
            <a:r>
              <a:rPr lang="tr-TR" sz="1800" b="1" dirty="0"/>
              <a:t>i </a:t>
            </a:r>
            <a:endParaRPr lang="en-US" sz="1800" b="1" dirty="0"/>
          </a:p>
          <a:p>
            <a:r>
              <a:rPr lang="en-US" sz="1800" dirty="0" err="1"/>
              <a:t>Ülkemiz</a:t>
            </a:r>
            <a:r>
              <a:rPr lang="en-US" sz="1800" dirty="0"/>
              <a:t>, </a:t>
            </a:r>
            <a:r>
              <a:rPr lang="en-US" sz="1800" dirty="0" err="1"/>
              <a:t>coğrafi</a:t>
            </a:r>
            <a:r>
              <a:rPr lang="en-US" sz="1800" dirty="0"/>
              <a:t> </a:t>
            </a:r>
            <a:r>
              <a:rPr lang="en-US" sz="1800" dirty="0" err="1"/>
              <a:t>konumu</a:t>
            </a:r>
            <a:r>
              <a:rPr lang="en-US" sz="1800" dirty="0"/>
              <a:t> </a:t>
            </a:r>
            <a:r>
              <a:rPr lang="en-US" sz="1800" dirty="0" err="1"/>
              <a:t>nedeniyle</a:t>
            </a:r>
            <a:r>
              <a:rPr lang="en-US" sz="1800" dirty="0"/>
              <a:t> </a:t>
            </a:r>
            <a:r>
              <a:rPr lang="en-US" sz="1800" dirty="0" err="1"/>
              <a:t>önemli</a:t>
            </a:r>
            <a:r>
              <a:rPr lang="en-US" sz="1800" dirty="0"/>
              <a:t> </a:t>
            </a:r>
            <a:r>
              <a:rPr lang="en-US" sz="1800" dirty="0" err="1"/>
              <a:t>bir</a:t>
            </a:r>
            <a:r>
              <a:rPr lang="en-US" sz="1800" dirty="0"/>
              <a:t> </a:t>
            </a:r>
            <a:r>
              <a:rPr lang="en-US" sz="1800" dirty="0" err="1"/>
              <a:t>güneş</a:t>
            </a:r>
            <a:r>
              <a:rPr lang="en-US" sz="1800" dirty="0"/>
              <a:t> </a:t>
            </a:r>
            <a:r>
              <a:rPr lang="en-US" sz="1800" dirty="0" err="1"/>
              <a:t>enerjisi</a:t>
            </a:r>
            <a:r>
              <a:rPr lang="en-US" sz="1800" dirty="0"/>
              <a:t> </a:t>
            </a:r>
            <a:r>
              <a:rPr lang="en-US" sz="1800" dirty="0" err="1"/>
              <a:t>potansiyeline</a:t>
            </a:r>
            <a:r>
              <a:rPr lang="en-US" sz="1800" dirty="0"/>
              <a:t> </a:t>
            </a:r>
            <a:r>
              <a:rPr lang="en-US" sz="1800" dirty="0" err="1"/>
              <a:t>sahiptir</a:t>
            </a:r>
            <a:r>
              <a:rPr lang="en-US" sz="1800" dirty="0"/>
              <a:t>. </a:t>
            </a:r>
            <a:endParaRPr lang="tr-TR" sz="1800" dirty="0"/>
          </a:p>
          <a:p>
            <a:r>
              <a:rPr lang="en-US" sz="1800" dirty="0" err="1"/>
              <a:t>Türkiye</a:t>
            </a:r>
            <a:r>
              <a:rPr lang="en-US" sz="1800" dirty="0"/>
              <a:t> </a:t>
            </a:r>
            <a:r>
              <a:rPr lang="en-US" sz="1800" dirty="0" err="1"/>
              <a:t>Güneş</a:t>
            </a:r>
            <a:r>
              <a:rPr lang="en-US" sz="1800" dirty="0"/>
              <a:t> </a:t>
            </a:r>
            <a:r>
              <a:rPr lang="en-US" sz="1800" dirty="0" err="1"/>
              <a:t>Enerjisi</a:t>
            </a:r>
            <a:r>
              <a:rPr lang="en-US" sz="1800" dirty="0"/>
              <a:t> </a:t>
            </a:r>
            <a:r>
              <a:rPr lang="en-US" sz="1800" dirty="0" err="1"/>
              <a:t>Potansiyeli</a:t>
            </a:r>
            <a:r>
              <a:rPr lang="en-US" sz="1800" dirty="0"/>
              <a:t> </a:t>
            </a:r>
            <a:r>
              <a:rPr lang="en-US" sz="1800" dirty="0" err="1"/>
              <a:t>Atlasına</a:t>
            </a:r>
            <a:r>
              <a:rPr lang="en-US" sz="1800" dirty="0"/>
              <a:t> (GEPA) </a:t>
            </a:r>
            <a:r>
              <a:rPr lang="en-US" sz="1800" dirty="0" err="1"/>
              <a:t>göre</a:t>
            </a:r>
            <a:r>
              <a:rPr lang="en-US" sz="1800" dirty="0"/>
              <a:t>, </a:t>
            </a:r>
            <a:r>
              <a:rPr lang="en-US" sz="1800" dirty="0" err="1"/>
              <a:t>ortalama</a:t>
            </a:r>
            <a:r>
              <a:rPr lang="en-US" sz="1800" dirty="0"/>
              <a:t> </a:t>
            </a:r>
            <a:r>
              <a:rPr lang="en-US" sz="1800" dirty="0" err="1"/>
              <a:t>yıllık</a:t>
            </a:r>
            <a:r>
              <a:rPr lang="en-US" sz="1800" dirty="0"/>
              <a:t> </a:t>
            </a:r>
            <a:r>
              <a:rPr lang="en-US" sz="1800" dirty="0" err="1"/>
              <a:t>toplam</a:t>
            </a:r>
            <a:r>
              <a:rPr lang="en-US" sz="1800" dirty="0"/>
              <a:t> </a:t>
            </a:r>
            <a:r>
              <a:rPr lang="en-US" sz="1800" dirty="0" err="1"/>
              <a:t>güneşlenme</a:t>
            </a:r>
            <a:r>
              <a:rPr lang="en-US" sz="1800" dirty="0"/>
              <a:t> </a:t>
            </a:r>
            <a:r>
              <a:rPr lang="en-US" sz="1800" dirty="0" err="1"/>
              <a:t>süresi</a:t>
            </a:r>
            <a:r>
              <a:rPr lang="en-US" sz="1800" dirty="0"/>
              <a:t> 2.741 </a:t>
            </a:r>
            <a:r>
              <a:rPr lang="en-US" sz="1800" dirty="0" err="1"/>
              <a:t>saat</a:t>
            </a:r>
            <a:r>
              <a:rPr lang="en-US" sz="1800" dirty="0"/>
              <a:t> </a:t>
            </a:r>
            <a:r>
              <a:rPr lang="en-US" sz="1800" dirty="0" err="1"/>
              <a:t>olup</a:t>
            </a:r>
            <a:r>
              <a:rPr lang="en-US" sz="1800" dirty="0"/>
              <a:t> </a:t>
            </a:r>
            <a:r>
              <a:rPr lang="en-US" sz="1800" dirty="0" err="1"/>
              <a:t>ortalama</a:t>
            </a:r>
            <a:r>
              <a:rPr lang="en-US" sz="1800" dirty="0"/>
              <a:t> </a:t>
            </a:r>
            <a:r>
              <a:rPr lang="en-US" sz="1800" dirty="0" err="1"/>
              <a:t>yıllık</a:t>
            </a:r>
            <a:r>
              <a:rPr lang="en-US" sz="1800" dirty="0"/>
              <a:t> </a:t>
            </a:r>
            <a:r>
              <a:rPr lang="en-US" sz="1800" dirty="0" err="1"/>
              <a:t>toplam</a:t>
            </a:r>
            <a:r>
              <a:rPr lang="en-US" sz="1800" dirty="0"/>
              <a:t> </a:t>
            </a:r>
            <a:r>
              <a:rPr lang="en-US" sz="1800" dirty="0" err="1"/>
              <a:t>ışınım</a:t>
            </a:r>
            <a:r>
              <a:rPr lang="en-US" sz="1800" dirty="0"/>
              <a:t> </a:t>
            </a:r>
            <a:r>
              <a:rPr lang="en-US" sz="1800" dirty="0" err="1"/>
              <a:t>değeri</a:t>
            </a:r>
            <a:r>
              <a:rPr lang="en-US" sz="1800" dirty="0"/>
              <a:t> 1.527,46 kWh/m2 </a:t>
            </a:r>
            <a:r>
              <a:rPr lang="en-US" sz="1800" dirty="0" err="1"/>
              <a:t>olarak</a:t>
            </a:r>
            <a:r>
              <a:rPr lang="en-US" sz="1800" dirty="0"/>
              <a:t> </a:t>
            </a:r>
            <a:r>
              <a:rPr lang="en-US" sz="1800" dirty="0" err="1"/>
              <a:t>hesaplanmıştır</a:t>
            </a:r>
            <a:r>
              <a:rPr lang="en-US" sz="1800" dirty="0"/>
              <a:t>.</a:t>
            </a:r>
            <a:endParaRPr lang="tr-TR" sz="1800" dirty="0"/>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Güneş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2022. https://enerji.gov.tr/eigm-yenilenebilir-enerji-kaynaklar-gunes</a:t>
            </a:r>
            <a:endParaRPr lang="en-US" sz="1400" i="1" dirty="0"/>
          </a:p>
        </p:txBody>
      </p:sp>
      <p:pic>
        <p:nvPicPr>
          <p:cNvPr id="7" name="Picture 6">
            <a:extLst>
              <a:ext uri="{FF2B5EF4-FFF2-40B4-BE49-F238E27FC236}">
                <a16:creationId xmlns:a16="http://schemas.microsoft.com/office/drawing/2014/main" id="{6EE6947D-DFB2-43AF-BAA6-A126C1AA4A9D}"/>
              </a:ext>
            </a:extLst>
          </p:cNvPr>
          <p:cNvPicPr>
            <a:picLocks noChangeAspect="1"/>
          </p:cNvPicPr>
          <p:nvPr/>
        </p:nvPicPr>
        <p:blipFill>
          <a:blip r:embed="rId3"/>
          <a:stretch>
            <a:fillRect/>
          </a:stretch>
        </p:blipFill>
        <p:spPr>
          <a:xfrm>
            <a:off x="7081024" y="1916498"/>
            <a:ext cx="4279397" cy="2847589"/>
          </a:xfrm>
          <a:prstGeom prst="rect">
            <a:avLst/>
          </a:prstGeom>
        </p:spPr>
      </p:pic>
    </p:spTree>
    <p:extLst>
      <p:ext uri="{BB962C8B-B14F-4D97-AF65-F5344CB8AC3E}">
        <p14:creationId xmlns:p14="http://schemas.microsoft.com/office/powerpoint/2010/main" val="29249970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Güneş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2022. https://enerji.gov.tr/eigm-yenilenebilir-enerji-kaynaklar-gunes</a:t>
            </a:r>
            <a:endParaRPr lang="en-US" sz="1400" i="1" dirty="0"/>
          </a:p>
        </p:txBody>
      </p:sp>
      <p:pic>
        <p:nvPicPr>
          <p:cNvPr id="5" name="Content Placeholder 4">
            <a:extLst>
              <a:ext uri="{FF2B5EF4-FFF2-40B4-BE49-F238E27FC236}">
                <a16:creationId xmlns:a16="http://schemas.microsoft.com/office/drawing/2014/main" id="{54F8A5DA-42EA-4969-91DF-D50F71F7CD5F}"/>
              </a:ext>
            </a:extLst>
          </p:cNvPr>
          <p:cNvPicPr>
            <a:picLocks noGrp="1" noChangeAspect="1"/>
          </p:cNvPicPr>
          <p:nvPr>
            <p:ph idx="1"/>
          </p:nvPr>
        </p:nvPicPr>
        <p:blipFill>
          <a:blip r:embed="rId3"/>
          <a:stretch>
            <a:fillRect/>
          </a:stretch>
        </p:blipFill>
        <p:spPr>
          <a:xfrm>
            <a:off x="1325357" y="1994845"/>
            <a:ext cx="8721257" cy="3881109"/>
          </a:xfrm>
          <a:prstGeom prst="rect">
            <a:avLst/>
          </a:prstGeom>
        </p:spPr>
      </p:pic>
    </p:spTree>
    <p:extLst>
      <p:ext uri="{BB962C8B-B14F-4D97-AF65-F5344CB8AC3E}">
        <p14:creationId xmlns:p14="http://schemas.microsoft.com/office/powerpoint/2010/main" val="2305540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Güneş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2022. https://enerji.gov.tr/eigm-yenilenebilir-enerji-kaynaklar-gunes</a:t>
            </a:r>
            <a:endParaRPr lang="en-US" sz="1400" i="1" dirty="0"/>
          </a:p>
        </p:txBody>
      </p:sp>
      <p:pic>
        <p:nvPicPr>
          <p:cNvPr id="9" name="Content Placeholder 8">
            <a:extLst>
              <a:ext uri="{FF2B5EF4-FFF2-40B4-BE49-F238E27FC236}">
                <a16:creationId xmlns:a16="http://schemas.microsoft.com/office/drawing/2014/main" id="{78A1095C-C255-4509-9B5D-64D35BF1B4B3}"/>
              </a:ext>
            </a:extLst>
          </p:cNvPr>
          <p:cNvPicPr>
            <a:picLocks noGrp="1" noChangeAspect="1"/>
          </p:cNvPicPr>
          <p:nvPr>
            <p:ph idx="1"/>
          </p:nvPr>
        </p:nvPicPr>
        <p:blipFill>
          <a:blip r:embed="rId3"/>
          <a:stretch>
            <a:fillRect/>
          </a:stretch>
        </p:blipFill>
        <p:spPr>
          <a:xfrm>
            <a:off x="3878972" y="1675271"/>
            <a:ext cx="7126921" cy="4200683"/>
          </a:xfrm>
          <a:prstGeom prst="rect">
            <a:avLst/>
          </a:prstGeom>
        </p:spPr>
      </p:pic>
    </p:spTree>
    <p:extLst>
      <p:ext uri="{BB962C8B-B14F-4D97-AF65-F5344CB8AC3E}">
        <p14:creationId xmlns:p14="http://schemas.microsoft.com/office/powerpoint/2010/main" val="35419923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Güneş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2022. https://enerji.gov.tr/eigm-yenilenebilir-enerji-kaynaklar-gunes</a:t>
            </a:r>
            <a:endParaRPr lang="en-US" sz="1400" i="1" dirty="0"/>
          </a:p>
        </p:txBody>
      </p:sp>
      <p:pic>
        <p:nvPicPr>
          <p:cNvPr id="4" name="Content Placeholder 3">
            <a:extLst>
              <a:ext uri="{FF2B5EF4-FFF2-40B4-BE49-F238E27FC236}">
                <a16:creationId xmlns:a16="http://schemas.microsoft.com/office/drawing/2014/main" id="{E5D9271F-485C-46BF-BDFA-A3C866C6BF92}"/>
              </a:ext>
            </a:extLst>
          </p:cNvPr>
          <p:cNvPicPr>
            <a:picLocks noGrp="1" noChangeAspect="1"/>
          </p:cNvPicPr>
          <p:nvPr>
            <p:ph idx="1"/>
          </p:nvPr>
        </p:nvPicPr>
        <p:blipFill>
          <a:blip r:embed="rId3"/>
          <a:stretch>
            <a:fillRect/>
          </a:stretch>
        </p:blipFill>
        <p:spPr>
          <a:xfrm>
            <a:off x="3945432" y="1644827"/>
            <a:ext cx="7506871" cy="4222615"/>
          </a:xfrm>
          <a:prstGeom prst="rect">
            <a:avLst/>
          </a:prstGeom>
        </p:spPr>
      </p:pic>
    </p:spTree>
    <p:extLst>
      <p:ext uri="{BB962C8B-B14F-4D97-AF65-F5344CB8AC3E}">
        <p14:creationId xmlns:p14="http://schemas.microsoft.com/office/powerpoint/2010/main" val="18535527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5667814" cy="3963887"/>
          </a:xfrm>
        </p:spPr>
        <p:txBody>
          <a:bodyPr>
            <a:normAutofit/>
          </a:bodyPr>
          <a:lstStyle/>
          <a:p>
            <a:r>
              <a:rPr lang="tr-TR" sz="1800" dirty="0"/>
              <a:t>Türkiye’nin </a:t>
            </a:r>
            <a:r>
              <a:rPr lang="en-US" sz="1800" dirty="0" err="1"/>
              <a:t>Güneş</a:t>
            </a:r>
            <a:r>
              <a:rPr lang="en-US" sz="1800" dirty="0"/>
              <a:t> </a:t>
            </a:r>
            <a:r>
              <a:rPr lang="en-US" sz="1800" dirty="0" err="1"/>
              <a:t>Enerjisi</a:t>
            </a:r>
            <a:r>
              <a:rPr lang="en-US" sz="1800" dirty="0"/>
              <a:t> </a:t>
            </a:r>
            <a:r>
              <a:rPr lang="en-US" sz="1800" dirty="0" err="1"/>
              <a:t>Potansiyel</a:t>
            </a:r>
            <a:r>
              <a:rPr lang="tr-TR" sz="1800" dirty="0"/>
              <a:t>i </a:t>
            </a:r>
            <a:endParaRPr lang="en-US" sz="1800" dirty="0"/>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Güneş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2022. https://enerji.gov.tr/eigm-yenilenebilir-enerji-kaynaklar-gunes</a:t>
            </a:r>
            <a:endParaRPr lang="en-US" sz="1400" i="1" dirty="0"/>
          </a:p>
        </p:txBody>
      </p:sp>
      <p:pic>
        <p:nvPicPr>
          <p:cNvPr id="2" name="Picture 1">
            <a:extLst>
              <a:ext uri="{FF2B5EF4-FFF2-40B4-BE49-F238E27FC236}">
                <a16:creationId xmlns:a16="http://schemas.microsoft.com/office/drawing/2014/main" id="{537A66D2-3ED2-4366-AFF7-B64183A96362}"/>
              </a:ext>
            </a:extLst>
          </p:cNvPr>
          <p:cNvPicPr>
            <a:picLocks noChangeAspect="1"/>
          </p:cNvPicPr>
          <p:nvPr/>
        </p:nvPicPr>
        <p:blipFill>
          <a:blip r:embed="rId3"/>
          <a:stretch>
            <a:fillRect/>
          </a:stretch>
        </p:blipFill>
        <p:spPr>
          <a:xfrm>
            <a:off x="6132035" y="571603"/>
            <a:ext cx="5257800" cy="5400384"/>
          </a:xfrm>
          <a:prstGeom prst="rect">
            <a:avLst/>
          </a:prstGeom>
        </p:spPr>
      </p:pic>
    </p:spTree>
    <p:extLst>
      <p:ext uri="{BB962C8B-B14F-4D97-AF65-F5344CB8AC3E}">
        <p14:creationId xmlns:p14="http://schemas.microsoft.com/office/powerpoint/2010/main" val="5401480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5667814" cy="3963887"/>
          </a:xfrm>
        </p:spPr>
        <p:txBody>
          <a:bodyPr>
            <a:normAutofit/>
          </a:bodyPr>
          <a:lstStyle/>
          <a:p>
            <a:r>
              <a:rPr lang="tr-TR" sz="1800" dirty="0"/>
              <a:t>Rüzgâr, güneş kaynaklı radyasyonun yer yüzeyini farklı ısıtmasından kaynaklanır.</a:t>
            </a:r>
          </a:p>
          <a:p>
            <a:r>
              <a:rPr lang="tr-TR" sz="1800" dirty="0"/>
              <a:t>Yer yüzeyinin farklı ısınması, havanın sıcaklığının, neminin ve basıncının farklı olmasına, bu farklı basınç da havanın hareketine neden olur. </a:t>
            </a:r>
          </a:p>
          <a:p>
            <a:r>
              <a:rPr lang="en-US" sz="1800" dirty="0" err="1"/>
              <a:t>Rüzgârın</a:t>
            </a:r>
            <a:r>
              <a:rPr lang="en-US" sz="1800" dirty="0"/>
              <a:t> </a:t>
            </a:r>
            <a:r>
              <a:rPr lang="en-US" sz="1800" dirty="0" err="1"/>
              <a:t>özellikleri</a:t>
            </a:r>
            <a:r>
              <a:rPr lang="en-US" sz="1800" dirty="0"/>
              <a:t>, </a:t>
            </a:r>
            <a:r>
              <a:rPr lang="en-US" sz="1800" dirty="0" err="1"/>
              <a:t>yerel</a:t>
            </a:r>
            <a:r>
              <a:rPr lang="en-US" sz="1800" dirty="0"/>
              <a:t> </a:t>
            </a:r>
            <a:r>
              <a:rPr lang="en-US" sz="1800" dirty="0" err="1"/>
              <a:t>coğrafi</a:t>
            </a:r>
            <a:r>
              <a:rPr lang="en-US" sz="1800" dirty="0"/>
              <a:t> </a:t>
            </a:r>
            <a:r>
              <a:rPr lang="en-US" sz="1800" dirty="0" err="1"/>
              <a:t>farklılıklar</a:t>
            </a:r>
            <a:r>
              <a:rPr lang="en-US" sz="1800" dirty="0"/>
              <a:t> </a:t>
            </a:r>
            <a:r>
              <a:rPr lang="en-US" sz="1800" dirty="0" err="1"/>
              <a:t>ve</a:t>
            </a:r>
            <a:r>
              <a:rPr lang="en-US" sz="1800" dirty="0"/>
              <a:t> </a:t>
            </a:r>
            <a:r>
              <a:rPr lang="en-US" sz="1800" dirty="0" err="1"/>
              <a:t>yeryüzünün</a:t>
            </a:r>
            <a:r>
              <a:rPr lang="en-US" sz="1800" dirty="0"/>
              <a:t> </a:t>
            </a:r>
            <a:r>
              <a:rPr lang="en-US" sz="1800" dirty="0" err="1"/>
              <a:t>homojen</a:t>
            </a:r>
            <a:r>
              <a:rPr lang="en-US" sz="1800" dirty="0"/>
              <a:t> </a:t>
            </a:r>
            <a:r>
              <a:rPr lang="en-US" sz="1800" dirty="0" err="1"/>
              <a:t>olmayan</a:t>
            </a:r>
            <a:r>
              <a:rPr lang="en-US" sz="1800" dirty="0"/>
              <a:t> </a:t>
            </a:r>
            <a:r>
              <a:rPr lang="en-US" sz="1800" dirty="0" err="1"/>
              <a:t>ısınmasına</a:t>
            </a:r>
            <a:r>
              <a:rPr lang="en-US" sz="1800" dirty="0"/>
              <a:t> </a:t>
            </a:r>
            <a:r>
              <a:rPr lang="en-US" sz="1800" dirty="0" err="1"/>
              <a:t>bağlı</a:t>
            </a:r>
            <a:r>
              <a:rPr lang="en-US" sz="1800" dirty="0"/>
              <a:t> </a:t>
            </a:r>
            <a:r>
              <a:rPr lang="en-US" sz="1800" dirty="0" err="1"/>
              <a:t>olarak</a:t>
            </a:r>
            <a:r>
              <a:rPr lang="en-US" sz="1800" dirty="0"/>
              <a:t>, </a:t>
            </a:r>
            <a:r>
              <a:rPr lang="en-US" sz="1800" dirty="0" err="1"/>
              <a:t>zamansal</a:t>
            </a:r>
            <a:r>
              <a:rPr lang="en-US" sz="1800" dirty="0"/>
              <a:t> </a:t>
            </a:r>
            <a:r>
              <a:rPr lang="en-US" sz="1800" dirty="0" err="1"/>
              <a:t>ve</a:t>
            </a:r>
            <a:r>
              <a:rPr lang="en-US" sz="1800" dirty="0"/>
              <a:t> </a:t>
            </a:r>
            <a:r>
              <a:rPr lang="en-US" sz="1800" dirty="0" err="1"/>
              <a:t>yöresel</a:t>
            </a:r>
            <a:r>
              <a:rPr lang="en-US" sz="1800" dirty="0"/>
              <a:t> </a:t>
            </a:r>
            <a:r>
              <a:rPr lang="en-US" sz="1800" dirty="0" err="1"/>
              <a:t>değişiklik</a:t>
            </a:r>
            <a:r>
              <a:rPr lang="en-US" sz="1800" dirty="0"/>
              <a:t> </a:t>
            </a:r>
            <a:r>
              <a:rPr lang="en-US" sz="1800" dirty="0" err="1"/>
              <a:t>gösterir</a:t>
            </a:r>
            <a:r>
              <a:rPr lang="en-US" sz="1800" dirty="0"/>
              <a:t>. </a:t>
            </a:r>
            <a:endParaRPr lang="tr-TR" sz="1800" dirty="0"/>
          </a:p>
          <a:p>
            <a:r>
              <a:rPr lang="en-US" sz="1800" dirty="0" err="1"/>
              <a:t>Rüzgâr</a:t>
            </a:r>
            <a:r>
              <a:rPr lang="en-US" sz="1800" dirty="0"/>
              <a:t> </a:t>
            </a:r>
            <a:r>
              <a:rPr lang="en-US" sz="1800" dirty="0" err="1"/>
              <a:t>hız</a:t>
            </a:r>
            <a:r>
              <a:rPr lang="en-US" sz="1800" dirty="0"/>
              <a:t> </a:t>
            </a:r>
            <a:r>
              <a:rPr lang="en-US" sz="1800" dirty="0" err="1"/>
              <a:t>ve</a:t>
            </a:r>
            <a:r>
              <a:rPr lang="en-US" sz="1800" dirty="0"/>
              <a:t> </a:t>
            </a:r>
            <a:r>
              <a:rPr lang="en-US" sz="1800" dirty="0" err="1"/>
              <a:t>yön</a:t>
            </a:r>
            <a:r>
              <a:rPr lang="en-US" sz="1800" dirty="0"/>
              <a:t> </a:t>
            </a:r>
            <a:r>
              <a:rPr lang="en-US" sz="1800" dirty="0" err="1"/>
              <a:t>olmak</a:t>
            </a:r>
            <a:r>
              <a:rPr lang="en-US" sz="1800" dirty="0"/>
              <a:t> </a:t>
            </a:r>
            <a:r>
              <a:rPr lang="en-US" sz="1800" dirty="0" err="1"/>
              <a:t>üzere</a:t>
            </a:r>
            <a:r>
              <a:rPr lang="en-US" sz="1800" dirty="0"/>
              <a:t> </a:t>
            </a:r>
            <a:r>
              <a:rPr lang="en-US" sz="1800" dirty="0" err="1"/>
              <a:t>iki</a:t>
            </a:r>
            <a:r>
              <a:rPr lang="en-US" sz="1800" dirty="0"/>
              <a:t> </a:t>
            </a:r>
            <a:r>
              <a:rPr lang="en-US" sz="1800" dirty="0" err="1"/>
              <a:t>parametre</a:t>
            </a:r>
            <a:r>
              <a:rPr lang="en-US" sz="1800" dirty="0"/>
              <a:t> </a:t>
            </a:r>
            <a:r>
              <a:rPr lang="en-US" sz="1800" dirty="0" err="1"/>
              <a:t>ile</a:t>
            </a:r>
            <a:r>
              <a:rPr lang="en-US" sz="1800" dirty="0"/>
              <a:t> </a:t>
            </a:r>
            <a:r>
              <a:rPr lang="en-US" sz="1800" dirty="0" err="1"/>
              <a:t>ifade</a:t>
            </a:r>
            <a:r>
              <a:rPr lang="en-US" sz="1800" dirty="0"/>
              <a:t> </a:t>
            </a:r>
            <a:r>
              <a:rPr lang="en-US" sz="1800" dirty="0" err="1"/>
              <a:t>edilir</a:t>
            </a:r>
            <a:r>
              <a:rPr lang="en-US" sz="1800" dirty="0"/>
              <a:t>. </a:t>
            </a:r>
            <a:endParaRPr lang="tr-TR" sz="1800" dirty="0"/>
          </a:p>
          <a:p>
            <a:r>
              <a:rPr lang="en-US" sz="1800" dirty="0" err="1"/>
              <a:t>Rüzgâr</a:t>
            </a:r>
            <a:r>
              <a:rPr lang="en-US" sz="1800" dirty="0"/>
              <a:t> </a:t>
            </a:r>
            <a:r>
              <a:rPr lang="en-US" sz="1800" dirty="0" err="1"/>
              <a:t>hızı</a:t>
            </a:r>
            <a:r>
              <a:rPr lang="en-US" sz="1800" dirty="0"/>
              <a:t> </a:t>
            </a:r>
            <a:r>
              <a:rPr lang="en-US" sz="1800" dirty="0" err="1"/>
              <a:t>yükseklikle</a:t>
            </a:r>
            <a:r>
              <a:rPr lang="en-US" sz="1800" dirty="0"/>
              <a:t> </a:t>
            </a:r>
            <a:r>
              <a:rPr lang="en-US" sz="1800" dirty="0" err="1"/>
              <a:t>artar</a:t>
            </a:r>
            <a:r>
              <a:rPr lang="en-US" sz="1800" dirty="0"/>
              <a:t> </a:t>
            </a:r>
            <a:r>
              <a:rPr lang="en-US" sz="1800" dirty="0" err="1"/>
              <a:t>ve</a:t>
            </a:r>
            <a:r>
              <a:rPr lang="en-US" sz="1800" dirty="0"/>
              <a:t> </a:t>
            </a:r>
            <a:r>
              <a:rPr lang="en-US" sz="1800" dirty="0" err="1"/>
              <a:t>teorik</a:t>
            </a:r>
            <a:r>
              <a:rPr lang="en-US" sz="1800" dirty="0"/>
              <a:t> </a:t>
            </a:r>
            <a:r>
              <a:rPr lang="en-US" sz="1800" dirty="0" err="1"/>
              <a:t>gücü</a:t>
            </a:r>
            <a:r>
              <a:rPr lang="en-US" sz="1800" dirty="0"/>
              <a:t> de </a:t>
            </a:r>
            <a:r>
              <a:rPr lang="en-US" sz="1800" dirty="0" err="1"/>
              <a:t>hızının</a:t>
            </a:r>
            <a:r>
              <a:rPr lang="en-US" sz="1800" dirty="0"/>
              <a:t> </a:t>
            </a:r>
            <a:r>
              <a:rPr lang="en-US" sz="1800" dirty="0" err="1"/>
              <a:t>küpü</a:t>
            </a:r>
            <a:r>
              <a:rPr lang="en-US" sz="1800" dirty="0"/>
              <a:t> </a:t>
            </a:r>
            <a:r>
              <a:rPr lang="en-US" sz="1800" dirty="0" err="1"/>
              <a:t>ile</a:t>
            </a:r>
            <a:r>
              <a:rPr lang="en-US" sz="1800" dirty="0"/>
              <a:t> </a:t>
            </a:r>
            <a:r>
              <a:rPr lang="en-US" sz="1800" dirty="0" err="1"/>
              <a:t>orantılı</a:t>
            </a:r>
            <a:r>
              <a:rPr lang="en-US" sz="1800" dirty="0"/>
              <a:t> </a:t>
            </a:r>
            <a:r>
              <a:rPr lang="en-US" sz="1800" dirty="0" err="1"/>
              <a:t>olarak</a:t>
            </a:r>
            <a:r>
              <a:rPr lang="en-US" sz="1800" dirty="0"/>
              <a:t> </a:t>
            </a:r>
            <a:r>
              <a:rPr lang="en-US" sz="1800" dirty="0" err="1"/>
              <a:t>değişir</a:t>
            </a:r>
            <a:r>
              <a:rPr lang="en-US" sz="1800" dirty="0"/>
              <a:t>. </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Rüzgar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2022. https://enerji.gov.tr/eigm-yenilenebilir-enerji-kaynaklar-gunes</a:t>
            </a:r>
            <a:endParaRPr lang="en-US" sz="1400" i="1" dirty="0"/>
          </a:p>
        </p:txBody>
      </p:sp>
      <p:pic>
        <p:nvPicPr>
          <p:cNvPr id="2" name="Picture 1">
            <a:extLst>
              <a:ext uri="{FF2B5EF4-FFF2-40B4-BE49-F238E27FC236}">
                <a16:creationId xmlns:a16="http://schemas.microsoft.com/office/drawing/2014/main" id="{AB1F39A1-707A-4D28-935E-A0B25A923B67}"/>
              </a:ext>
            </a:extLst>
          </p:cNvPr>
          <p:cNvPicPr>
            <a:picLocks noChangeAspect="1"/>
          </p:cNvPicPr>
          <p:nvPr/>
        </p:nvPicPr>
        <p:blipFill>
          <a:blip r:embed="rId3"/>
          <a:stretch>
            <a:fillRect/>
          </a:stretch>
        </p:blipFill>
        <p:spPr>
          <a:xfrm>
            <a:off x="6542049" y="2341536"/>
            <a:ext cx="5036923" cy="2820677"/>
          </a:xfrm>
          <a:prstGeom prst="rect">
            <a:avLst/>
          </a:prstGeom>
        </p:spPr>
      </p:pic>
    </p:spTree>
    <p:extLst>
      <p:ext uri="{BB962C8B-B14F-4D97-AF65-F5344CB8AC3E}">
        <p14:creationId xmlns:p14="http://schemas.microsoft.com/office/powerpoint/2010/main" val="31457952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5667814" cy="3963887"/>
          </a:xfrm>
        </p:spPr>
        <p:txBody>
          <a:bodyPr>
            <a:normAutofit/>
          </a:bodyPr>
          <a:lstStyle/>
          <a:p>
            <a:r>
              <a:rPr lang="tr-TR" sz="1800" dirty="0"/>
              <a:t>Yenilenebilir ve temiz bir enerji kaynağıdır, çevre dostudur.</a:t>
            </a:r>
          </a:p>
          <a:p>
            <a:r>
              <a:rPr lang="tr-TR" sz="1800" dirty="0"/>
              <a:t>Tükenme ve zamanla fiyatının artma riski yoktur.</a:t>
            </a:r>
          </a:p>
          <a:p>
            <a:r>
              <a:rPr lang="tr-TR" sz="1800" dirty="0"/>
              <a:t>Maliyeti günümüz güç santralleriyle rekabet edebilecek düzeye gelmiştir.</a:t>
            </a:r>
          </a:p>
          <a:p>
            <a:r>
              <a:rPr lang="tr-TR" sz="1800" dirty="0"/>
              <a:t>Bakım ve işletme maliyetleri düşüktür.</a:t>
            </a:r>
          </a:p>
          <a:p>
            <a:r>
              <a:rPr lang="tr-TR" sz="1800" dirty="0"/>
              <a:t>Teknolojisinin tesisi ve işletilmesi göreceli olarak basittir.</a:t>
            </a:r>
          </a:p>
          <a:p>
            <a:r>
              <a:rPr lang="tr-TR" sz="1800" dirty="0"/>
              <a:t>İşletmeye alınması kısa bir sürede gerçekleşebilir</a:t>
            </a:r>
            <a:endParaRPr lang="en-US" sz="1800" dirty="0"/>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Rüzgar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TC Enerji ve Tabii Kaynaklar Bakanlığı, 2022. https://enerji.gov.tr/eigm-yenilenebilir-enerji-kaynaklar-gunes</a:t>
            </a:r>
            <a:endParaRPr lang="en-US" sz="1400" i="1" dirty="0"/>
          </a:p>
        </p:txBody>
      </p:sp>
      <p:pic>
        <p:nvPicPr>
          <p:cNvPr id="2" name="Picture 1">
            <a:extLst>
              <a:ext uri="{FF2B5EF4-FFF2-40B4-BE49-F238E27FC236}">
                <a16:creationId xmlns:a16="http://schemas.microsoft.com/office/drawing/2014/main" id="{FAC3BBFA-31E7-4DCE-A7B8-85778479E215}"/>
              </a:ext>
            </a:extLst>
          </p:cNvPr>
          <p:cNvPicPr>
            <a:picLocks noChangeAspect="1"/>
          </p:cNvPicPr>
          <p:nvPr/>
        </p:nvPicPr>
        <p:blipFill>
          <a:blip r:embed="rId3"/>
          <a:stretch>
            <a:fillRect/>
          </a:stretch>
        </p:blipFill>
        <p:spPr>
          <a:xfrm>
            <a:off x="6592751" y="2148392"/>
            <a:ext cx="5171063" cy="2561216"/>
          </a:xfrm>
          <a:prstGeom prst="rect">
            <a:avLst/>
          </a:prstGeom>
        </p:spPr>
      </p:pic>
    </p:spTree>
    <p:extLst>
      <p:ext uri="{BB962C8B-B14F-4D97-AF65-F5344CB8AC3E}">
        <p14:creationId xmlns:p14="http://schemas.microsoft.com/office/powerpoint/2010/main" val="14623169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11763814" cy="3963887"/>
          </a:xfrm>
        </p:spPr>
        <p:txBody>
          <a:bodyPr>
            <a:normAutofit/>
          </a:bodyPr>
          <a:lstStyle/>
          <a:p>
            <a:r>
              <a:rPr lang="tr-TR" sz="1800" dirty="0"/>
              <a:t>Rüzgâr türbinleri, rüzgâr enerji santrallerinin ana yapı elemanı olup hareket halindeki havanın kinetik enerjisini öncelikle mekanik enerjiye ve sonrasında elektrik enerjisine dönüştüren makinelerdir.</a:t>
            </a:r>
          </a:p>
          <a:p>
            <a:r>
              <a:rPr lang="en-US" sz="1800" dirty="0" err="1"/>
              <a:t>Rüzgar</a:t>
            </a:r>
            <a:r>
              <a:rPr lang="en-US" sz="1800" dirty="0"/>
              <a:t> </a:t>
            </a:r>
            <a:r>
              <a:rPr lang="en-US" sz="1800" dirty="0" err="1"/>
              <a:t>enerjisi</a:t>
            </a:r>
            <a:r>
              <a:rPr lang="en-US" sz="1800" dirty="0"/>
              <a:t> </a:t>
            </a:r>
            <a:r>
              <a:rPr lang="en-US" sz="1800" dirty="0" err="1"/>
              <a:t>kaynakları</a:t>
            </a:r>
            <a:r>
              <a:rPr lang="en-US" sz="1800" dirty="0"/>
              <a:t>, 2023 </a:t>
            </a:r>
            <a:r>
              <a:rPr lang="en-US" sz="1800" dirty="0" err="1"/>
              <a:t>yılında</a:t>
            </a:r>
            <a:r>
              <a:rPr lang="en-US" sz="1800" dirty="0"/>
              <a:t> </a:t>
            </a:r>
            <a:r>
              <a:rPr lang="en-US" sz="1800" dirty="0" err="1"/>
              <a:t>dünya</a:t>
            </a:r>
            <a:r>
              <a:rPr lang="en-US" sz="1800" dirty="0"/>
              <a:t> </a:t>
            </a:r>
            <a:r>
              <a:rPr lang="en-US" sz="1800" dirty="0" err="1"/>
              <a:t>genelindeki</a:t>
            </a:r>
            <a:r>
              <a:rPr lang="en-US" sz="1800" dirty="0"/>
              <a:t> </a:t>
            </a:r>
            <a:r>
              <a:rPr lang="en-US" sz="1800" dirty="0" err="1"/>
              <a:t>elektrik</a:t>
            </a:r>
            <a:r>
              <a:rPr lang="en-US" sz="1800" dirty="0"/>
              <a:t> </a:t>
            </a:r>
            <a:r>
              <a:rPr lang="en-US" sz="1800" dirty="0" err="1"/>
              <a:t>üretiminin</a:t>
            </a:r>
            <a:r>
              <a:rPr lang="en-US" sz="1800" dirty="0"/>
              <a:t> </a:t>
            </a:r>
            <a:r>
              <a:rPr lang="en-US" sz="1800" dirty="0" err="1"/>
              <a:t>yaklaşık</a:t>
            </a:r>
            <a:r>
              <a:rPr lang="en-US" sz="1800" dirty="0"/>
              <a:t> </a:t>
            </a:r>
            <a:r>
              <a:rPr lang="en-US" sz="1800" dirty="0" err="1"/>
              <a:t>yüzde</a:t>
            </a:r>
            <a:r>
              <a:rPr lang="en-US" sz="1800" dirty="0"/>
              <a:t> 8'ini </a:t>
            </a:r>
            <a:r>
              <a:rPr lang="en-US" sz="1800" dirty="0" err="1"/>
              <a:t>oluştururken</a:t>
            </a:r>
            <a:r>
              <a:rPr lang="en-US" sz="1800" dirty="0"/>
              <a:t>, </a:t>
            </a:r>
            <a:r>
              <a:rPr lang="en-US" sz="1800" dirty="0" err="1"/>
              <a:t>bir</a:t>
            </a:r>
            <a:r>
              <a:rPr lang="en-US" sz="1800" dirty="0"/>
              <a:t> </a:t>
            </a:r>
            <a:r>
              <a:rPr lang="en-US" sz="1800" dirty="0" err="1"/>
              <a:t>önceki</a:t>
            </a:r>
            <a:r>
              <a:rPr lang="en-US" sz="1800" dirty="0"/>
              <a:t> </a:t>
            </a:r>
            <a:r>
              <a:rPr lang="en-US" sz="1800" dirty="0" err="1"/>
              <a:t>yıl</a:t>
            </a:r>
            <a:r>
              <a:rPr lang="en-US" sz="1800" dirty="0"/>
              <a:t> </a:t>
            </a:r>
            <a:r>
              <a:rPr lang="en-US" sz="1800" dirty="0" err="1"/>
              <a:t>bu</a:t>
            </a:r>
            <a:r>
              <a:rPr lang="en-US" sz="1800" dirty="0"/>
              <a:t> </a:t>
            </a:r>
            <a:r>
              <a:rPr lang="en-US" sz="1800" dirty="0" err="1"/>
              <a:t>oran</a:t>
            </a:r>
            <a:r>
              <a:rPr lang="en-US" sz="1800" dirty="0"/>
              <a:t> </a:t>
            </a:r>
            <a:r>
              <a:rPr lang="en-US" sz="1800" dirty="0" err="1"/>
              <a:t>yüzde</a:t>
            </a:r>
            <a:r>
              <a:rPr lang="en-US" sz="1800" dirty="0"/>
              <a:t> 7,3’tü.</a:t>
            </a:r>
            <a:endParaRPr lang="tr-TR" sz="1800" dirty="0"/>
          </a:p>
          <a:p>
            <a:r>
              <a:rPr lang="en-US" sz="1800" dirty="0"/>
              <a:t>2022 </a:t>
            </a:r>
            <a:r>
              <a:rPr lang="en-US" sz="1800" dirty="0" err="1"/>
              <a:t>yılında</a:t>
            </a:r>
            <a:r>
              <a:rPr lang="en-US" sz="1800" dirty="0"/>
              <a:t> </a:t>
            </a:r>
            <a:r>
              <a:rPr lang="en-US" sz="1800" dirty="0" err="1"/>
              <a:t>rüzgar</a:t>
            </a:r>
            <a:r>
              <a:rPr lang="en-US" sz="1800" dirty="0"/>
              <a:t> </a:t>
            </a:r>
            <a:r>
              <a:rPr lang="en-US" sz="1800" dirty="0" err="1"/>
              <a:t>enerjisi</a:t>
            </a:r>
            <a:r>
              <a:rPr lang="en-US" sz="1800" dirty="0"/>
              <a:t> </a:t>
            </a:r>
            <a:r>
              <a:rPr lang="en-US" sz="1800" dirty="0" err="1"/>
              <a:t>üretimi</a:t>
            </a:r>
            <a:r>
              <a:rPr lang="en-US" sz="1800" dirty="0"/>
              <a:t> </a:t>
            </a:r>
            <a:r>
              <a:rPr lang="en-US" sz="1800" dirty="0" err="1"/>
              <a:t>rekor</a:t>
            </a:r>
            <a:r>
              <a:rPr lang="en-US" sz="1800" dirty="0"/>
              <a:t> </a:t>
            </a:r>
            <a:r>
              <a:rPr lang="en-US" sz="1800" dirty="0" err="1"/>
              <a:t>seviyede</a:t>
            </a:r>
            <a:r>
              <a:rPr lang="en-US" sz="1800" dirty="0"/>
              <a:t> 265 </a:t>
            </a:r>
            <a:r>
              <a:rPr lang="en-US" sz="1800" dirty="0" err="1"/>
              <a:t>TWh</a:t>
            </a:r>
            <a:r>
              <a:rPr lang="en-US" sz="1800" dirty="0"/>
              <a:t> (</a:t>
            </a:r>
            <a:r>
              <a:rPr lang="en-US" sz="1800" dirty="0" err="1"/>
              <a:t>yüzde</a:t>
            </a:r>
            <a:r>
              <a:rPr lang="en-US" sz="1800" dirty="0"/>
              <a:t> 14) </a:t>
            </a:r>
            <a:r>
              <a:rPr lang="en-US" sz="1800" dirty="0" err="1"/>
              <a:t>artarak</a:t>
            </a:r>
            <a:r>
              <a:rPr lang="en-US" sz="1800" dirty="0"/>
              <a:t> 2.100 </a:t>
            </a:r>
            <a:r>
              <a:rPr lang="en-US" sz="1800" dirty="0" err="1"/>
              <a:t>TWh'nin</a:t>
            </a:r>
            <a:r>
              <a:rPr lang="en-US" sz="1800" dirty="0"/>
              <a:t> </a:t>
            </a:r>
            <a:r>
              <a:rPr lang="en-US" sz="1800" dirty="0" err="1"/>
              <a:t>üzerine</a:t>
            </a:r>
            <a:r>
              <a:rPr lang="en-US" sz="1800" dirty="0"/>
              <a:t> </a:t>
            </a:r>
            <a:r>
              <a:rPr lang="en-US" sz="1800" dirty="0" err="1"/>
              <a:t>çıktı</a:t>
            </a:r>
            <a:r>
              <a:rPr lang="en-US" sz="1800" dirty="0"/>
              <a:t>. </a:t>
            </a:r>
            <a:endParaRPr lang="tr-TR" sz="1800" dirty="0"/>
          </a:p>
          <a:p>
            <a:r>
              <a:rPr lang="en-US" sz="1800" dirty="0"/>
              <a:t>Bu, </a:t>
            </a:r>
            <a:r>
              <a:rPr lang="en-US" sz="1800" dirty="0" err="1"/>
              <a:t>güneş</a:t>
            </a:r>
            <a:r>
              <a:rPr lang="en-US" sz="1800" dirty="0"/>
              <a:t> </a:t>
            </a:r>
            <a:r>
              <a:rPr lang="en-US" sz="1800" dirty="0" err="1"/>
              <a:t>fotovoltaik</a:t>
            </a:r>
            <a:r>
              <a:rPr lang="en-US" sz="1800" dirty="0"/>
              <a:t> </a:t>
            </a:r>
            <a:r>
              <a:rPr lang="en-US" sz="1800" dirty="0" err="1"/>
              <a:t>teknolojisinin</a:t>
            </a:r>
            <a:r>
              <a:rPr lang="en-US" sz="1800" dirty="0"/>
              <a:t> </a:t>
            </a:r>
            <a:r>
              <a:rPr lang="en-US" sz="1800" dirty="0" err="1"/>
              <a:t>ardından</a:t>
            </a:r>
            <a:r>
              <a:rPr lang="en-US" sz="1800" dirty="0"/>
              <a:t> </a:t>
            </a:r>
            <a:r>
              <a:rPr lang="en-US" sz="1800" dirty="0" err="1"/>
              <a:t>tüm</a:t>
            </a:r>
            <a:r>
              <a:rPr lang="en-US" sz="1800" dirty="0"/>
              <a:t> </a:t>
            </a:r>
            <a:r>
              <a:rPr lang="en-US" sz="1800" dirty="0" err="1"/>
              <a:t>yenilenebilir</a:t>
            </a:r>
            <a:r>
              <a:rPr lang="en-US" sz="1800" dirty="0"/>
              <a:t> </a:t>
            </a:r>
            <a:r>
              <a:rPr lang="en-US" sz="1800" dirty="0" err="1"/>
              <a:t>enerji</a:t>
            </a:r>
            <a:r>
              <a:rPr lang="en-US" sz="1800" dirty="0"/>
              <a:t> </a:t>
            </a:r>
            <a:r>
              <a:rPr lang="en-US" sz="1800" dirty="0" err="1"/>
              <a:t>teknolojileri</a:t>
            </a:r>
            <a:r>
              <a:rPr lang="en-US" sz="1800" dirty="0"/>
              <a:t> </a:t>
            </a:r>
            <a:r>
              <a:rPr lang="en-US" sz="1800" dirty="0" err="1"/>
              <a:t>arasında</a:t>
            </a:r>
            <a:r>
              <a:rPr lang="en-US" sz="1800" dirty="0"/>
              <a:t> </a:t>
            </a:r>
            <a:r>
              <a:rPr lang="en-US" sz="1800" dirty="0" err="1"/>
              <a:t>ikinci</a:t>
            </a:r>
            <a:r>
              <a:rPr lang="en-US" sz="1800" dirty="0"/>
              <a:t> </a:t>
            </a:r>
            <a:r>
              <a:rPr lang="en-US" sz="1800" dirty="0" err="1"/>
              <a:t>en</a:t>
            </a:r>
            <a:r>
              <a:rPr lang="en-US" sz="1800" dirty="0"/>
              <a:t> </a:t>
            </a:r>
            <a:r>
              <a:rPr lang="en-US" sz="1800" dirty="0" err="1"/>
              <a:t>yüksek</a:t>
            </a:r>
            <a:r>
              <a:rPr lang="en-US" sz="1800" dirty="0"/>
              <a:t> </a:t>
            </a:r>
            <a:r>
              <a:rPr lang="en-US" sz="1800" dirty="0" err="1"/>
              <a:t>büyüme</a:t>
            </a:r>
            <a:r>
              <a:rPr lang="en-US" sz="1800" dirty="0"/>
              <a:t> </a:t>
            </a:r>
            <a:r>
              <a:rPr lang="en-US" sz="1800" dirty="0" err="1"/>
              <a:t>oldu</a:t>
            </a:r>
            <a:r>
              <a:rPr lang="en-US" sz="1800" dirty="0"/>
              <a:t>. </a:t>
            </a:r>
            <a:endParaRPr lang="tr-TR" sz="1800" dirty="0"/>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Rüzgar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Uluslararası Enerji Ajansı. Rüzgar Enerjisi. https://www.iea.org/energy-system/renewables/wind</a:t>
            </a:r>
            <a:endParaRPr lang="en-US" sz="1400" i="1" dirty="0"/>
          </a:p>
        </p:txBody>
      </p:sp>
    </p:spTree>
    <p:extLst>
      <p:ext uri="{BB962C8B-B14F-4D97-AF65-F5344CB8AC3E}">
        <p14:creationId xmlns:p14="http://schemas.microsoft.com/office/powerpoint/2010/main" val="5484185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Rüzgar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a:t>
            </a:r>
            <a:r>
              <a:rPr lang="en-US" sz="1400" i="1" dirty="0"/>
              <a:t>Share of electricity production from wind". Our World in Data. </a:t>
            </a:r>
          </a:p>
        </p:txBody>
      </p:sp>
      <p:pic>
        <p:nvPicPr>
          <p:cNvPr id="5" name="Content Placeholder 4">
            <a:extLst>
              <a:ext uri="{FF2B5EF4-FFF2-40B4-BE49-F238E27FC236}">
                <a16:creationId xmlns:a16="http://schemas.microsoft.com/office/drawing/2014/main" id="{C23DE208-0FB0-40C6-9A01-611967F3EB98}"/>
              </a:ext>
            </a:extLst>
          </p:cNvPr>
          <p:cNvPicPr>
            <a:picLocks noGrp="1" noChangeAspect="1"/>
          </p:cNvPicPr>
          <p:nvPr>
            <p:ph idx="1"/>
          </p:nvPr>
        </p:nvPicPr>
        <p:blipFill>
          <a:blip r:embed="rId3"/>
          <a:stretch>
            <a:fillRect/>
          </a:stretch>
        </p:blipFill>
        <p:spPr>
          <a:xfrm>
            <a:off x="6253151" y="1618484"/>
            <a:ext cx="5938849" cy="4199615"/>
          </a:xfrm>
          <a:prstGeom prst="rect">
            <a:avLst/>
          </a:prstGeom>
        </p:spPr>
      </p:pic>
      <p:pic>
        <p:nvPicPr>
          <p:cNvPr id="8" name="Picture 7">
            <a:extLst>
              <a:ext uri="{FF2B5EF4-FFF2-40B4-BE49-F238E27FC236}">
                <a16:creationId xmlns:a16="http://schemas.microsoft.com/office/drawing/2014/main" id="{42452C54-2609-4B8B-98A9-B6FB816B145A}"/>
              </a:ext>
            </a:extLst>
          </p:cNvPr>
          <p:cNvPicPr>
            <a:picLocks noChangeAspect="1"/>
          </p:cNvPicPr>
          <p:nvPr/>
        </p:nvPicPr>
        <p:blipFill>
          <a:blip r:embed="rId4"/>
          <a:stretch>
            <a:fillRect/>
          </a:stretch>
        </p:blipFill>
        <p:spPr>
          <a:xfrm>
            <a:off x="264377" y="2107514"/>
            <a:ext cx="5545409" cy="3461920"/>
          </a:xfrm>
          <a:prstGeom prst="rect">
            <a:avLst/>
          </a:prstGeom>
        </p:spPr>
      </p:pic>
    </p:spTree>
    <p:extLst>
      <p:ext uri="{BB962C8B-B14F-4D97-AF65-F5344CB8AC3E}">
        <p14:creationId xmlns:p14="http://schemas.microsoft.com/office/powerpoint/2010/main" val="3808880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Rüzgar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a:t>
            </a:r>
            <a:r>
              <a:rPr lang="en-US" sz="1400" i="1" dirty="0"/>
              <a:t>Share of electricity production from wind". Our World in Data. </a:t>
            </a:r>
          </a:p>
        </p:txBody>
      </p:sp>
      <p:sp>
        <p:nvSpPr>
          <p:cNvPr id="3" name="Content Placeholder 2">
            <a:extLst>
              <a:ext uri="{FF2B5EF4-FFF2-40B4-BE49-F238E27FC236}">
                <a16:creationId xmlns:a16="http://schemas.microsoft.com/office/drawing/2014/main" id="{E088B778-8C49-4C75-8C91-54ADE7339E9E}"/>
              </a:ext>
            </a:extLst>
          </p:cNvPr>
          <p:cNvSpPr>
            <a:spLocks noGrp="1"/>
          </p:cNvSpPr>
          <p:nvPr>
            <p:ph idx="1"/>
          </p:nvPr>
        </p:nvSpPr>
        <p:spPr>
          <a:xfrm>
            <a:off x="525966" y="2093254"/>
            <a:ext cx="10515600" cy="4351338"/>
          </a:xfrm>
        </p:spPr>
        <p:txBody>
          <a:bodyPr>
            <a:normAutofit/>
          </a:bodyPr>
          <a:lstStyle/>
          <a:p>
            <a:r>
              <a:rPr lang="tr-TR" sz="1800" b="1" dirty="0" err="1"/>
              <a:t>Onshore</a:t>
            </a:r>
            <a:r>
              <a:rPr lang="tr-TR" sz="1800" b="1" dirty="0"/>
              <a:t> (karadaki)  &amp; </a:t>
            </a:r>
            <a:r>
              <a:rPr lang="tr-TR" sz="1800" b="1" dirty="0" err="1"/>
              <a:t>Offshore</a:t>
            </a:r>
            <a:r>
              <a:rPr lang="tr-TR" sz="1800" b="1" dirty="0"/>
              <a:t> (deniz-okyanus) rüzgar türbinleri </a:t>
            </a:r>
            <a:r>
              <a:rPr lang="tr-TR" sz="1800" dirty="0">
                <a:sym typeface="Wingdings" panose="05000000000000000000" pitchFamily="2" charset="2"/>
              </a:rPr>
              <a:t> Kara teknolojisi rüzgar kapasitesi büyümesine hakim olmaya devam ediyor, ancak açık deniz teknolojisinin payı artıyor</a:t>
            </a:r>
            <a:endParaRPr lang="tr-TR" sz="1800" dirty="0"/>
          </a:p>
          <a:p>
            <a:r>
              <a:rPr lang="tr-TR" sz="1800" dirty="0"/>
              <a:t>Üretim 2022'de rekor düzeyde arttı, ancak Net Sıfır Senaryosu yörüngesine girmek için çok daha hızlı bir büyümeye ihtiyaç var</a:t>
            </a:r>
          </a:p>
          <a:p>
            <a:r>
              <a:rPr lang="en-US" sz="1800" dirty="0" err="1"/>
              <a:t>Rüzgar</a:t>
            </a:r>
            <a:r>
              <a:rPr lang="en-US" sz="1800" dirty="0"/>
              <a:t> </a:t>
            </a:r>
            <a:r>
              <a:rPr lang="en-US" sz="1800" dirty="0" err="1"/>
              <a:t>ekipmanı</a:t>
            </a:r>
            <a:r>
              <a:rPr lang="en-US" sz="1800" dirty="0"/>
              <a:t> </a:t>
            </a:r>
            <a:r>
              <a:rPr lang="en-US" sz="1800" dirty="0" err="1"/>
              <a:t>üretimi</a:t>
            </a:r>
            <a:r>
              <a:rPr lang="en-US" sz="1800" dirty="0"/>
              <a:t> </a:t>
            </a:r>
            <a:r>
              <a:rPr lang="en-US" sz="1800" dirty="0" err="1"/>
              <a:t>yavaş</a:t>
            </a:r>
            <a:r>
              <a:rPr lang="en-US" sz="1800" dirty="0"/>
              <a:t> </a:t>
            </a:r>
            <a:r>
              <a:rPr lang="en-US" sz="1800" dirty="0" err="1"/>
              <a:t>yavaş</a:t>
            </a:r>
            <a:r>
              <a:rPr lang="en-US" sz="1800" dirty="0"/>
              <a:t> </a:t>
            </a:r>
            <a:r>
              <a:rPr lang="en-US" sz="1800" dirty="0" err="1"/>
              <a:t>büyümeye</a:t>
            </a:r>
            <a:r>
              <a:rPr lang="en-US" sz="1800" dirty="0"/>
              <a:t> </a:t>
            </a:r>
            <a:r>
              <a:rPr lang="en-US" sz="1800" dirty="0" err="1"/>
              <a:t>devam</a:t>
            </a:r>
            <a:r>
              <a:rPr lang="en-US" sz="1800" dirty="0"/>
              <a:t> </a:t>
            </a:r>
            <a:r>
              <a:rPr lang="en-US" sz="1800" dirty="0" err="1"/>
              <a:t>ediyor</a:t>
            </a:r>
            <a:r>
              <a:rPr lang="en-US" sz="1800" dirty="0"/>
              <a:t>; Net </a:t>
            </a:r>
            <a:r>
              <a:rPr lang="en-US" sz="1800" dirty="0" err="1"/>
              <a:t>Sıfır</a:t>
            </a:r>
            <a:r>
              <a:rPr lang="en-US" sz="1800" dirty="0"/>
              <a:t> </a:t>
            </a:r>
            <a:r>
              <a:rPr lang="en-US" sz="1800" dirty="0" err="1"/>
              <a:t>Senaryosu</a:t>
            </a:r>
            <a:r>
              <a:rPr lang="en-US" sz="1800" dirty="0"/>
              <a:t> </a:t>
            </a:r>
            <a:r>
              <a:rPr lang="en-US" sz="1800" dirty="0" err="1"/>
              <a:t>kapsamında</a:t>
            </a:r>
            <a:r>
              <a:rPr lang="en-US" sz="1800" dirty="0"/>
              <a:t> </a:t>
            </a:r>
            <a:r>
              <a:rPr lang="en-US" sz="1800" dirty="0" err="1"/>
              <a:t>beklenen</a:t>
            </a:r>
            <a:r>
              <a:rPr lang="en-US" sz="1800" dirty="0"/>
              <a:t> </a:t>
            </a:r>
            <a:r>
              <a:rPr lang="en-US" sz="1800" dirty="0" err="1"/>
              <a:t>talebi</a:t>
            </a:r>
            <a:r>
              <a:rPr lang="en-US" sz="1800" dirty="0"/>
              <a:t> </a:t>
            </a:r>
            <a:r>
              <a:rPr lang="en-US" sz="1800" dirty="0" err="1"/>
              <a:t>karşılamak</a:t>
            </a:r>
            <a:r>
              <a:rPr lang="en-US" sz="1800" dirty="0"/>
              <a:t> </a:t>
            </a:r>
            <a:r>
              <a:rPr lang="en-US" sz="1800" dirty="0" err="1"/>
              <a:t>için</a:t>
            </a:r>
            <a:r>
              <a:rPr lang="en-US" sz="1800" dirty="0"/>
              <a:t> </a:t>
            </a:r>
            <a:r>
              <a:rPr lang="en-US" sz="1800" dirty="0" err="1"/>
              <a:t>ivmeye</a:t>
            </a:r>
            <a:r>
              <a:rPr lang="en-US" sz="1800" dirty="0"/>
              <a:t> </a:t>
            </a:r>
            <a:r>
              <a:rPr lang="en-US" sz="1800" dirty="0" err="1"/>
              <a:t>ihtiyaç</a:t>
            </a:r>
            <a:r>
              <a:rPr lang="en-US" sz="1800" dirty="0"/>
              <a:t> var</a:t>
            </a:r>
            <a:endParaRPr lang="tr-TR" sz="1800" dirty="0"/>
          </a:p>
          <a:p>
            <a:endParaRPr lang="tr-TR" sz="1800" dirty="0"/>
          </a:p>
          <a:p>
            <a:r>
              <a:rPr lang="en-US" sz="1800" dirty="0" err="1"/>
              <a:t>Rüzgar</a:t>
            </a:r>
            <a:r>
              <a:rPr lang="en-US" sz="1800" dirty="0"/>
              <a:t> </a:t>
            </a:r>
            <a:r>
              <a:rPr lang="en-US" sz="1800" dirty="0" err="1"/>
              <a:t>teknolojisi</a:t>
            </a:r>
            <a:r>
              <a:rPr lang="en-US" sz="1800" dirty="0"/>
              <a:t> </a:t>
            </a:r>
            <a:r>
              <a:rPr lang="en-US" sz="1800" dirty="0" err="1"/>
              <a:t>inovasyonu</a:t>
            </a:r>
            <a:r>
              <a:rPr lang="en-US" sz="1800" dirty="0"/>
              <a:t>, </a:t>
            </a:r>
            <a:r>
              <a:rPr lang="en-US" sz="1800" dirty="0" err="1"/>
              <a:t>özellikle</a:t>
            </a:r>
            <a:r>
              <a:rPr lang="en-US" sz="1800" dirty="0"/>
              <a:t> </a:t>
            </a:r>
            <a:r>
              <a:rPr lang="en-US" sz="1800" dirty="0" err="1"/>
              <a:t>düşük</a:t>
            </a:r>
            <a:r>
              <a:rPr lang="en-US" sz="1800" dirty="0"/>
              <a:t> </a:t>
            </a:r>
            <a:r>
              <a:rPr lang="en-US" sz="1800" dirty="0" err="1"/>
              <a:t>rüzgar</a:t>
            </a:r>
            <a:r>
              <a:rPr lang="en-US" sz="1800" dirty="0"/>
              <a:t> </a:t>
            </a:r>
            <a:r>
              <a:rPr lang="en-US" sz="1800" dirty="0" err="1"/>
              <a:t>koşullarına</a:t>
            </a:r>
            <a:r>
              <a:rPr lang="en-US" sz="1800" dirty="0"/>
              <a:t> </a:t>
            </a:r>
            <a:r>
              <a:rPr lang="en-US" sz="1800" dirty="0" err="1"/>
              <a:t>sahip</a:t>
            </a:r>
            <a:r>
              <a:rPr lang="en-US" sz="1800" dirty="0"/>
              <a:t> </a:t>
            </a:r>
            <a:r>
              <a:rPr lang="en-US" sz="1800" dirty="0" err="1"/>
              <a:t>bölgelerde</a:t>
            </a:r>
            <a:r>
              <a:rPr lang="en-US" sz="1800" dirty="0"/>
              <a:t>, </a:t>
            </a:r>
            <a:r>
              <a:rPr lang="en-US" sz="1800" dirty="0" err="1"/>
              <a:t>daha</a:t>
            </a:r>
            <a:r>
              <a:rPr lang="en-US" sz="1800" dirty="0"/>
              <a:t> </a:t>
            </a:r>
            <a:r>
              <a:rPr lang="en-US" sz="1800" dirty="0" err="1"/>
              <a:t>uzun</a:t>
            </a:r>
            <a:r>
              <a:rPr lang="en-US" sz="1800" dirty="0"/>
              <a:t> </a:t>
            </a:r>
            <a:r>
              <a:rPr lang="en-US" sz="1800" dirty="0" err="1"/>
              <a:t>kanatlı</a:t>
            </a:r>
            <a:r>
              <a:rPr lang="en-US" sz="1800" dirty="0"/>
              <a:t> </a:t>
            </a:r>
            <a:r>
              <a:rPr lang="en-US" sz="1800" dirty="0" err="1"/>
              <a:t>ve</a:t>
            </a:r>
            <a:r>
              <a:rPr lang="en-US" sz="1800" dirty="0"/>
              <a:t> </a:t>
            </a:r>
            <a:r>
              <a:rPr lang="en-US" sz="1800" dirty="0" err="1"/>
              <a:t>daha</a:t>
            </a:r>
            <a:r>
              <a:rPr lang="en-US" sz="1800" dirty="0"/>
              <a:t> </a:t>
            </a:r>
            <a:r>
              <a:rPr lang="en-US" sz="1800" dirty="0" err="1"/>
              <a:t>yüksek</a:t>
            </a:r>
            <a:r>
              <a:rPr lang="en-US" sz="1800" dirty="0"/>
              <a:t> </a:t>
            </a:r>
            <a:r>
              <a:rPr lang="en-US" sz="1800" dirty="0" err="1"/>
              <a:t>kuleli</a:t>
            </a:r>
            <a:r>
              <a:rPr lang="en-US" sz="1800" dirty="0"/>
              <a:t> </a:t>
            </a:r>
            <a:r>
              <a:rPr lang="en-US" sz="1800" dirty="0" err="1"/>
              <a:t>türbinler</a:t>
            </a:r>
            <a:r>
              <a:rPr lang="en-US" sz="1800" dirty="0"/>
              <a:t> </a:t>
            </a:r>
            <a:r>
              <a:rPr lang="en-US" sz="1800" dirty="0" err="1"/>
              <a:t>geliştirerek</a:t>
            </a:r>
            <a:r>
              <a:rPr lang="en-US" sz="1800" dirty="0"/>
              <a:t> </a:t>
            </a:r>
            <a:r>
              <a:rPr lang="en-US" sz="1800" dirty="0" err="1"/>
              <a:t>türbinlerin</a:t>
            </a:r>
            <a:r>
              <a:rPr lang="en-US" sz="1800" dirty="0"/>
              <a:t> </a:t>
            </a:r>
            <a:r>
              <a:rPr lang="en-US" sz="1800" dirty="0" err="1"/>
              <a:t>üretkenliğini</a:t>
            </a:r>
            <a:r>
              <a:rPr lang="en-US" sz="1800" dirty="0"/>
              <a:t> </a:t>
            </a:r>
            <a:r>
              <a:rPr lang="en-US" sz="1800" dirty="0" err="1"/>
              <a:t>artırmaya</a:t>
            </a:r>
            <a:r>
              <a:rPr lang="en-US" sz="1800" dirty="0"/>
              <a:t> </a:t>
            </a:r>
            <a:r>
              <a:rPr lang="en-US" sz="1800" dirty="0" err="1"/>
              <a:t>odaklanmıştır</a:t>
            </a:r>
            <a:r>
              <a:rPr lang="en-US" sz="1800" dirty="0"/>
              <a:t>. </a:t>
            </a:r>
            <a:endParaRPr lang="tr-TR" sz="1800" dirty="0"/>
          </a:p>
          <a:p>
            <a:r>
              <a:rPr lang="en-US" sz="1800" dirty="0" err="1"/>
              <a:t>Ancak</a:t>
            </a:r>
            <a:r>
              <a:rPr lang="en-US" sz="1800" dirty="0"/>
              <a:t>, </a:t>
            </a:r>
            <a:r>
              <a:rPr lang="en-US" sz="1800" dirty="0" err="1"/>
              <a:t>kıyı</a:t>
            </a:r>
            <a:r>
              <a:rPr lang="en-US" sz="1800" dirty="0"/>
              <a:t> </a:t>
            </a:r>
            <a:r>
              <a:rPr lang="en-US" sz="1800" dirty="0" err="1"/>
              <a:t>rüzgar</a:t>
            </a:r>
            <a:r>
              <a:rPr lang="en-US" sz="1800" dirty="0"/>
              <a:t> </a:t>
            </a:r>
            <a:r>
              <a:rPr lang="en-US" sz="1800" dirty="0" err="1"/>
              <a:t>türbinlerinin</a:t>
            </a:r>
            <a:r>
              <a:rPr lang="en-US" sz="1800" dirty="0"/>
              <a:t> </a:t>
            </a:r>
            <a:r>
              <a:rPr lang="en-US" sz="1800" dirty="0" err="1"/>
              <a:t>maksimum</a:t>
            </a:r>
            <a:r>
              <a:rPr lang="en-US" sz="1800" dirty="0"/>
              <a:t> </a:t>
            </a:r>
            <a:r>
              <a:rPr lang="en-US" sz="1800" dirty="0" err="1"/>
              <a:t>yüksekliği</a:t>
            </a:r>
            <a:r>
              <a:rPr lang="en-US" sz="1800" dirty="0"/>
              <a:t>, </a:t>
            </a:r>
            <a:r>
              <a:rPr lang="en-US" sz="1800" dirty="0" err="1"/>
              <a:t>çevresel</a:t>
            </a:r>
            <a:r>
              <a:rPr lang="en-US" sz="1800" dirty="0"/>
              <a:t> </a:t>
            </a:r>
            <a:r>
              <a:rPr lang="en-US" sz="1800" dirty="0" err="1"/>
              <a:t>ve</a:t>
            </a:r>
            <a:r>
              <a:rPr lang="en-US" sz="1800" dirty="0"/>
              <a:t> </a:t>
            </a:r>
            <a:r>
              <a:rPr lang="en-US" sz="1800" dirty="0" err="1"/>
              <a:t>kamusal</a:t>
            </a:r>
            <a:r>
              <a:rPr lang="en-US" sz="1800" dirty="0"/>
              <a:t> </a:t>
            </a:r>
            <a:r>
              <a:rPr lang="en-US" sz="1800" dirty="0" err="1"/>
              <a:t>kabul</a:t>
            </a:r>
            <a:r>
              <a:rPr lang="en-US" sz="1800" dirty="0"/>
              <a:t> </a:t>
            </a:r>
            <a:r>
              <a:rPr lang="en-US" sz="1800" dirty="0" err="1"/>
              <a:t>nedenleriyle</a:t>
            </a:r>
            <a:r>
              <a:rPr lang="en-US" sz="1800" dirty="0"/>
              <a:t> </a:t>
            </a:r>
            <a:r>
              <a:rPr lang="en-US" sz="1800" dirty="0" err="1"/>
              <a:t>belirli</a:t>
            </a:r>
            <a:r>
              <a:rPr lang="en-US" sz="1800" dirty="0"/>
              <a:t> </a:t>
            </a:r>
            <a:r>
              <a:rPr lang="en-US" sz="1800" dirty="0" err="1"/>
              <a:t>bölgelerde</a:t>
            </a:r>
            <a:r>
              <a:rPr lang="en-US" sz="1800" dirty="0"/>
              <a:t> </a:t>
            </a:r>
            <a:r>
              <a:rPr lang="en-US" sz="1800" dirty="0" err="1"/>
              <a:t>sıklıkla</a:t>
            </a:r>
            <a:r>
              <a:rPr lang="en-US" sz="1800" dirty="0"/>
              <a:t> </a:t>
            </a:r>
            <a:r>
              <a:rPr lang="en-US" sz="1800" dirty="0" err="1"/>
              <a:t>kısıtlanır</a:t>
            </a:r>
            <a:r>
              <a:rPr lang="en-US" sz="1800" dirty="0"/>
              <a:t> </a:t>
            </a:r>
            <a:r>
              <a:rPr lang="en-US" sz="1800" dirty="0" err="1"/>
              <a:t>ve</a:t>
            </a:r>
            <a:r>
              <a:rPr lang="en-US" sz="1800" dirty="0"/>
              <a:t> </a:t>
            </a:r>
            <a:r>
              <a:rPr lang="en-US" sz="1800" dirty="0" err="1"/>
              <a:t>bu</a:t>
            </a:r>
            <a:r>
              <a:rPr lang="en-US" sz="1800" dirty="0"/>
              <a:t> da </a:t>
            </a:r>
            <a:r>
              <a:rPr lang="en-US" sz="1800" dirty="0" err="1"/>
              <a:t>olası</a:t>
            </a:r>
            <a:r>
              <a:rPr lang="en-US" sz="1800" dirty="0"/>
              <a:t> </a:t>
            </a:r>
            <a:r>
              <a:rPr lang="en-US" sz="1800" dirty="0" err="1"/>
              <a:t>inovasyonun</a:t>
            </a:r>
            <a:r>
              <a:rPr lang="en-US" sz="1800" dirty="0"/>
              <a:t> </a:t>
            </a:r>
            <a:r>
              <a:rPr lang="en-US" sz="1800" dirty="0" err="1"/>
              <a:t>kapsamını</a:t>
            </a:r>
            <a:r>
              <a:rPr lang="en-US" sz="1800" dirty="0"/>
              <a:t> </a:t>
            </a:r>
            <a:r>
              <a:rPr lang="en-US" sz="1800" dirty="0" err="1"/>
              <a:t>sınırlar</a:t>
            </a:r>
            <a:r>
              <a:rPr lang="en-US" sz="1800" dirty="0"/>
              <a:t>. </a:t>
            </a:r>
            <a:endParaRPr lang="tr-TR" sz="1800" dirty="0"/>
          </a:p>
        </p:txBody>
      </p:sp>
    </p:spTree>
    <p:extLst>
      <p:ext uri="{BB962C8B-B14F-4D97-AF65-F5344CB8AC3E}">
        <p14:creationId xmlns:p14="http://schemas.microsoft.com/office/powerpoint/2010/main" val="14269114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84066" y="2085277"/>
            <a:ext cx="6552354" cy="3919283"/>
          </a:xfrm>
        </p:spPr>
        <p:txBody>
          <a:bodyPr>
            <a:normAutofit/>
          </a:bodyPr>
          <a:lstStyle/>
          <a:p>
            <a:r>
              <a:rPr lang="tr-TR" sz="1800" dirty="0">
                <a:latin typeface="Myriad Pro" panose="020B0503030403020204"/>
              </a:rPr>
              <a:t>Yenilenebilir enerji, doğa tarafından sürekli olarak yenilenen güneş, rüzgar, su, yerin ısısı ve bitkiler gibi enerji kaynaklarını kullanır. </a:t>
            </a:r>
          </a:p>
          <a:p>
            <a:endParaRPr lang="tr-TR" sz="1800" dirty="0">
              <a:latin typeface="Myriad Pro" panose="020B0503030403020204"/>
            </a:endParaRPr>
          </a:p>
          <a:p>
            <a:r>
              <a:rPr lang="tr-TR" sz="1800" dirty="0">
                <a:latin typeface="Myriad Pro" panose="020B0503030403020204"/>
              </a:rPr>
              <a:t>Bu enerji teknolojileri, genellikle elektrik, ama aynı zamanda ısı, kimyasallar veya mekanik güç gibi kullanışlı enerji formlarına dönüştürür.</a:t>
            </a:r>
            <a:endParaRPr lang="en-US" sz="1800" dirty="0">
              <a:latin typeface="Myriad Pro" panose="020B0503030403020204"/>
            </a:endParaRPr>
          </a:p>
        </p:txBody>
      </p:sp>
      <p:pic>
        <p:nvPicPr>
          <p:cNvPr id="8" name="Picture 7">
            <a:extLst>
              <a:ext uri="{FF2B5EF4-FFF2-40B4-BE49-F238E27FC236}">
                <a16:creationId xmlns:a16="http://schemas.microsoft.com/office/drawing/2014/main" id="{B2AFC171-CD10-4A3F-8712-2EE2F2778DE3}"/>
              </a:ext>
            </a:extLst>
          </p:cNvPr>
          <p:cNvPicPr>
            <a:picLocks noChangeAspect="1"/>
          </p:cNvPicPr>
          <p:nvPr/>
        </p:nvPicPr>
        <p:blipFill>
          <a:blip r:embed="rId3"/>
          <a:stretch>
            <a:fillRect/>
          </a:stretch>
        </p:blipFill>
        <p:spPr>
          <a:xfrm>
            <a:off x="7154711" y="1847808"/>
            <a:ext cx="4919262" cy="3162383"/>
          </a:xfrm>
          <a:prstGeom prst="rect">
            <a:avLst/>
          </a:prstGeom>
        </p:spPr>
      </p:pic>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1084697"/>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Yenilenebilir enerji nedir?</a:t>
            </a:r>
            <a:br>
              <a:rPr lang="tr-TR" sz="3200" b="1" dirty="0">
                <a:solidFill>
                  <a:srgbClr val="6DA6D1"/>
                </a:solidFill>
                <a:latin typeface="Myriad Pro" panose="020B0503030403020204" pitchFamily="34" charset="0"/>
              </a:rPr>
            </a:br>
            <a:endParaRPr lang="en-US" sz="3200" b="1" dirty="0"/>
          </a:p>
        </p:txBody>
      </p:sp>
    </p:spTree>
    <p:extLst>
      <p:ext uri="{BB962C8B-B14F-4D97-AF65-F5344CB8AC3E}">
        <p14:creationId xmlns:p14="http://schemas.microsoft.com/office/powerpoint/2010/main" val="1783675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Rüzgar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307777"/>
          </a:xfrm>
          <a:prstGeom prst="rect">
            <a:avLst/>
          </a:prstGeom>
          <a:noFill/>
        </p:spPr>
        <p:txBody>
          <a:bodyPr wrap="square" rtlCol="0">
            <a:spAutoFit/>
          </a:bodyPr>
          <a:lstStyle/>
          <a:p>
            <a:r>
              <a:rPr lang="tr-TR" sz="1400" i="1" dirty="0"/>
              <a:t>Kaynak: </a:t>
            </a:r>
            <a:r>
              <a:rPr lang="en-US" sz="1400" i="1" dirty="0"/>
              <a:t>Share of electricity production from wind". Our World in Data. </a:t>
            </a:r>
          </a:p>
        </p:txBody>
      </p:sp>
      <p:sp>
        <p:nvSpPr>
          <p:cNvPr id="3" name="Content Placeholder 2">
            <a:extLst>
              <a:ext uri="{FF2B5EF4-FFF2-40B4-BE49-F238E27FC236}">
                <a16:creationId xmlns:a16="http://schemas.microsoft.com/office/drawing/2014/main" id="{E088B778-8C49-4C75-8C91-54ADE7339E9E}"/>
              </a:ext>
            </a:extLst>
          </p:cNvPr>
          <p:cNvSpPr>
            <a:spLocks noGrp="1"/>
          </p:cNvSpPr>
          <p:nvPr>
            <p:ph idx="1"/>
          </p:nvPr>
        </p:nvSpPr>
        <p:spPr>
          <a:xfrm>
            <a:off x="525966" y="2093254"/>
            <a:ext cx="10515600" cy="4351338"/>
          </a:xfrm>
        </p:spPr>
        <p:txBody>
          <a:bodyPr>
            <a:normAutofit/>
          </a:bodyPr>
          <a:lstStyle/>
          <a:p>
            <a:pPr marL="0" indent="0">
              <a:buNone/>
            </a:pPr>
            <a:r>
              <a:rPr lang="tr-TR" sz="1800" b="1" dirty="0"/>
              <a:t>Teknolojik Gelişmeler</a:t>
            </a:r>
          </a:p>
          <a:p>
            <a:r>
              <a:rPr lang="tr-TR" sz="1800" dirty="0"/>
              <a:t>A</a:t>
            </a:r>
            <a:r>
              <a:rPr lang="en-US" sz="1800" dirty="0" err="1"/>
              <a:t>çık</a:t>
            </a:r>
            <a:r>
              <a:rPr lang="en-US" sz="1800" dirty="0"/>
              <a:t> </a:t>
            </a:r>
            <a:r>
              <a:rPr lang="en-US" sz="1800" dirty="0" err="1"/>
              <a:t>deniz</a:t>
            </a:r>
            <a:r>
              <a:rPr lang="en-US" sz="1800" dirty="0"/>
              <a:t> </a:t>
            </a:r>
            <a:r>
              <a:rPr lang="en-US" sz="1800" dirty="0" err="1"/>
              <a:t>rüzgarı</a:t>
            </a:r>
            <a:r>
              <a:rPr lang="en-US" sz="1800" dirty="0"/>
              <a:t> </a:t>
            </a:r>
            <a:r>
              <a:rPr lang="tr-TR" sz="1800" dirty="0">
                <a:sym typeface="Wingdings" panose="05000000000000000000" pitchFamily="2" charset="2"/>
              </a:rPr>
              <a:t> </a:t>
            </a:r>
            <a:r>
              <a:rPr lang="en-US" sz="1800" dirty="0"/>
              <a:t> </a:t>
            </a:r>
            <a:r>
              <a:rPr lang="en-US" sz="1800" dirty="0" err="1"/>
              <a:t>boyut</a:t>
            </a:r>
            <a:r>
              <a:rPr lang="en-US" sz="1800" dirty="0"/>
              <a:t> </a:t>
            </a:r>
            <a:r>
              <a:rPr lang="en-US" sz="1800" dirty="0" err="1"/>
              <a:t>kısıtlaması</a:t>
            </a:r>
            <a:r>
              <a:rPr lang="en-US" sz="1800" dirty="0"/>
              <a:t> </a:t>
            </a:r>
            <a:r>
              <a:rPr lang="en-US" sz="1800" dirty="0" err="1"/>
              <a:t>yoktur</a:t>
            </a:r>
            <a:r>
              <a:rPr lang="en-US" sz="1800" dirty="0"/>
              <a:t>; </a:t>
            </a:r>
            <a:r>
              <a:rPr lang="en-US" sz="1800" dirty="0" err="1"/>
              <a:t>bu</a:t>
            </a:r>
            <a:r>
              <a:rPr lang="en-US" sz="1800" dirty="0"/>
              <a:t> </a:t>
            </a:r>
            <a:r>
              <a:rPr lang="en-US" sz="1800" dirty="0" err="1"/>
              <a:t>nedenle</a:t>
            </a:r>
            <a:r>
              <a:rPr lang="en-US" sz="1800" dirty="0"/>
              <a:t> </a:t>
            </a:r>
            <a:r>
              <a:rPr lang="en-US" sz="1800" dirty="0" err="1"/>
              <a:t>inovasyon</a:t>
            </a:r>
            <a:r>
              <a:rPr lang="en-US" sz="1800" dirty="0"/>
              <a:t>, </a:t>
            </a:r>
            <a:r>
              <a:rPr lang="en-US" sz="1800" dirty="0" err="1"/>
              <a:t>güç</a:t>
            </a:r>
            <a:r>
              <a:rPr lang="en-US" sz="1800" dirty="0"/>
              <a:t> </a:t>
            </a:r>
            <a:r>
              <a:rPr lang="en-US" sz="1800" dirty="0" err="1"/>
              <a:t>üretiminin</a:t>
            </a:r>
            <a:r>
              <a:rPr lang="en-US" sz="1800" dirty="0"/>
              <a:t> </a:t>
            </a:r>
            <a:r>
              <a:rPr lang="en-US" sz="1800" dirty="0" err="1"/>
              <a:t>genel</a:t>
            </a:r>
            <a:r>
              <a:rPr lang="en-US" sz="1800" dirty="0"/>
              <a:t> </a:t>
            </a:r>
            <a:r>
              <a:rPr lang="en-US" sz="1800" dirty="0" err="1"/>
              <a:t>maliyetinde</a:t>
            </a:r>
            <a:r>
              <a:rPr lang="en-US" sz="1800" dirty="0"/>
              <a:t> </a:t>
            </a:r>
            <a:r>
              <a:rPr lang="en-US" sz="1800" dirty="0" err="1"/>
              <a:t>azalma</a:t>
            </a:r>
            <a:r>
              <a:rPr lang="en-US" sz="1800" dirty="0"/>
              <a:t> </a:t>
            </a:r>
            <a:r>
              <a:rPr lang="en-US" sz="1800" dirty="0" err="1"/>
              <a:t>sağlayan</a:t>
            </a:r>
            <a:r>
              <a:rPr lang="en-US" sz="1800" dirty="0"/>
              <a:t> </a:t>
            </a:r>
            <a:r>
              <a:rPr lang="en-US" sz="1800" dirty="0" err="1"/>
              <a:t>daha</a:t>
            </a:r>
            <a:r>
              <a:rPr lang="en-US" sz="1800" dirty="0"/>
              <a:t> </a:t>
            </a:r>
            <a:r>
              <a:rPr lang="en-US" sz="1800" dirty="0" err="1"/>
              <a:t>büyük</a:t>
            </a:r>
            <a:r>
              <a:rPr lang="en-US" sz="1800" dirty="0"/>
              <a:t> </a:t>
            </a:r>
            <a:r>
              <a:rPr lang="en-US" sz="1800" dirty="0" err="1"/>
              <a:t>türbinler</a:t>
            </a:r>
            <a:r>
              <a:rPr lang="en-US" sz="1800" dirty="0"/>
              <a:t> </a:t>
            </a:r>
            <a:r>
              <a:rPr lang="en-US" sz="1800" dirty="0" err="1"/>
              <a:t>tasarlamak</a:t>
            </a:r>
            <a:r>
              <a:rPr lang="en-US" sz="1800" dirty="0"/>
              <a:t> </a:t>
            </a:r>
            <a:r>
              <a:rPr lang="en-US" sz="1800" dirty="0" err="1"/>
              <a:t>üzerine</a:t>
            </a:r>
            <a:r>
              <a:rPr lang="en-US" sz="1800" dirty="0"/>
              <a:t> </a:t>
            </a:r>
            <a:r>
              <a:rPr lang="en-US" sz="1800" dirty="0" err="1"/>
              <a:t>odaklanmıştır</a:t>
            </a:r>
            <a:r>
              <a:rPr lang="en-US" sz="1800" dirty="0"/>
              <a:t>. </a:t>
            </a:r>
            <a:endParaRPr lang="tr-TR" sz="1800" dirty="0"/>
          </a:p>
          <a:p>
            <a:r>
              <a:rPr lang="tr-TR" sz="1800" dirty="0" err="1"/>
              <a:t>Ma</a:t>
            </a:r>
            <a:r>
              <a:rPr lang="en-US" sz="1800" dirty="0" err="1"/>
              <a:t>liyet</a:t>
            </a:r>
            <a:r>
              <a:rPr lang="en-US" sz="1800" dirty="0"/>
              <a:t> </a:t>
            </a:r>
            <a:r>
              <a:rPr lang="en-US" sz="1800" dirty="0" err="1"/>
              <a:t>açısından</a:t>
            </a:r>
            <a:r>
              <a:rPr lang="en-US" sz="1800" dirty="0"/>
              <a:t> </a:t>
            </a:r>
            <a:r>
              <a:rPr lang="en-US" sz="1800" dirty="0" err="1"/>
              <a:t>rekabetçi</a:t>
            </a:r>
            <a:r>
              <a:rPr lang="en-US" sz="1800" dirty="0"/>
              <a:t> </a:t>
            </a:r>
            <a:r>
              <a:rPr lang="en-US" sz="1800" dirty="0" err="1"/>
              <a:t>ve</a:t>
            </a:r>
            <a:r>
              <a:rPr lang="en-US" sz="1800" dirty="0"/>
              <a:t> </a:t>
            </a:r>
            <a:r>
              <a:rPr lang="en-US" sz="1800" dirty="0" err="1"/>
              <a:t>güvenli</a:t>
            </a:r>
            <a:r>
              <a:rPr lang="en-US" sz="1800" dirty="0"/>
              <a:t> </a:t>
            </a:r>
            <a:r>
              <a:rPr lang="en-US" sz="1800" dirty="0" err="1"/>
              <a:t>yüzen</a:t>
            </a:r>
            <a:r>
              <a:rPr lang="en-US" sz="1800" dirty="0"/>
              <a:t> </a:t>
            </a:r>
            <a:r>
              <a:rPr lang="en-US" sz="1800" dirty="0" err="1"/>
              <a:t>açık</a:t>
            </a:r>
            <a:r>
              <a:rPr lang="en-US" sz="1800" dirty="0"/>
              <a:t> </a:t>
            </a:r>
            <a:r>
              <a:rPr lang="en-US" sz="1800" dirty="0" err="1"/>
              <a:t>deniz</a:t>
            </a:r>
            <a:r>
              <a:rPr lang="en-US" sz="1800" dirty="0"/>
              <a:t> </a:t>
            </a:r>
            <a:r>
              <a:rPr lang="en-US" sz="1800" dirty="0" err="1"/>
              <a:t>rüzgar</a:t>
            </a:r>
            <a:r>
              <a:rPr lang="en-US" sz="1800" dirty="0"/>
              <a:t> </a:t>
            </a:r>
            <a:r>
              <a:rPr lang="en-US" sz="1800" dirty="0" err="1"/>
              <a:t>türbinlerinin</a:t>
            </a:r>
            <a:r>
              <a:rPr lang="en-US" sz="1800" dirty="0"/>
              <a:t> </a:t>
            </a:r>
            <a:r>
              <a:rPr lang="en-US" sz="1800" dirty="0" err="1"/>
              <a:t>geliştirilmesi</a:t>
            </a:r>
            <a:r>
              <a:rPr lang="en-US" sz="1800" dirty="0"/>
              <a:t> </a:t>
            </a:r>
            <a:r>
              <a:rPr lang="en-US" sz="1800" dirty="0" err="1"/>
              <a:t>hızlanmaktadır</a:t>
            </a:r>
            <a:r>
              <a:rPr lang="en-US" sz="1800" dirty="0"/>
              <a:t>. </a:t>
            </a:r>
            <a:endParaRPr lang="tr-TR" sz="1800" dirty="0"/>
          </a:p>
          <a:p>
            <a:r>
              <a:rPr lang="en-US" sz="1800" dirty="0" err="1"/>
              <a:t>Yüzen</a:t>
            </a:r>
            <a:r>
              <a:rPr lang="en-US" sz="1800" dirty="0"/>
              <a:t> </a:t>
            </a:r>
            <a:r>
              <a:rPr lang="en-US" sz="1800" dirty="0" err="1"/>
              <a:t>rüzgar</a:t>
            </a:r>
            <a:r>
              <a:rPr lang="en-US" sz="1800" dirty="0"/>
              <a:t> </a:t>
            </a:r>
            <a:r>
              <a:rPr lang="en-US" sz="1800" dirty="0" err="1"/>
              <a:t>çiftlikleri</a:t>
            </a:r>
            <a:r>
              <a:rPr lang="en-US" sz="1800" dirty="0"/>
              <a:t>, </a:t>
            </a:r>
            <a:r>
              <a:rPr lang="en-US" sz="1800" dirty="0" err="1"/>
              <a:t>sabit</a:t>
            </a:r>
            <a:r>
              <a:rPr lang="en-US" sz="1800" dirty="0"/>
              <a:t> </a:t>
            </a:r>
            <a:r>
              <a:rPr lang="en-US" sz="1800" dirty="0" err="1"/>
              <a:t>türbinler</a:t>
            </a:r>
            <a:r>
              <a:rPr lang="en-US" sz="1800" dirty="0"/>
              <a:t> </a:t>
            </a:r>
            <a:r>
              <a:rPr lang="en-US" sz="1800" dirty="0" err="1"/>
              <a:t>için</a:t>
            </a:r>
            <a:r>
              <a:rPr lang="en-US" sz="1800" dirty="0"/>
              <a:t> </a:t>
            </a:r>
            <a:r>
              <a:rPr lang="en-US" sz="1800" dirty="0" err="1"/>
              <a:t>çok</a:t>
            </a:r>
            <a:r>
              <a:rPr lang="en-US" sz="1800" dirty="0"/>
              <a:t> </a:t>
            </a:r>
            <a:r>
              <a:rPr lang="en-US" sz="1800" dirty="0" err="1"/>
              <a:t>büyük</a:t>
            </a:r>
            <a:r>
              <a:rPr lang="en-US" sz="1800" dirty="0"/>
              <a:t> </a:t>
            </a:r>
            <a:r>
              <a:rPr lang="en-US" sz="1800" dirty="0" err="1"/>
              <a:t>su</a:t>
            </a:r>
            <a:r>
              <a:rPr lang="en-US" sz="1800" dirty="0"/>
              <a:t> </a:t>
            </a:r>
            <a:r>
              <a:rPr lang="en-US" sz="1800" dirty="0" err="1"/>
              <a:t>derinliğine</a:t>
            </a:r>
            <a:r>
              <a:rPr lang="en-US" sz="1800" dirty="0"/>
              <a:t> </a:t>
            </a:r>
            <a:r>
              <a:rPr lang="en-US" sz="1800" dirty="0" err="1"/>
              <a:t>sahip</a:t>
            </a:r>
            <a:r>
              <a:rPr lang="en-US" sz="1800" dirty="0"/>
              <a:t> </a:t>
            </a:r>
            <a:r>
              <a:rPr lang="en-US" sz="1800" dirty="0" err="1"/>
              <a:t>okyanus</a:t>
            </a:r>
            <a:r>
              <a:rPr lang="en-US" sz="1800" dirty="0"/>
              <a:t> </a:t>
            </a:r>
            <a:r>
              <a:rPr lang="en-US" sz="1800" dirty="0" err="1"/>
              <a:t>alanlarının</a:t>
            </a:r>
            <a:r>
              <a:rPr lang="en-US" sz="1800" dirty="0"/>
              <a:t> </a:t>
            </a:r>
            <a:r>
              <a:rPr lang="en-US" sz="1800" dirty="0" err="1"/>
              <a:t>muazzam</a:t>
            </a:r>
            <a:r>
              <a:rPr lang="en-US" sz="1800" dirty="0"/>
              <a:t> </a:t>
            </a:r>
            <a:r>
              <a:rPr lang="en-US" sz="1800" dirty="0" err="1"/>
              <a:t>potansiyelini</a:t>
            </a:r>
            <a:r>
              <a:rPr lang="en-US" sz="1800" dirty="0"/>
              <a:t> </a:t>
            </a:r>
            <a:r>
              <a:rPr lang="en-US" sz="1800" dirty="0" err="1"/>
              <a:t>açığa</a:t>
            </a:r>
            <a:r>
              <a:rPr lang="en-US" sz="1800" dirty="0"/>
              <a:t> </a:t>
            </a:r>
            <a:r>
              <a:rPr lang="en-US" sz="1800" dirty="0" err="1"/>
              <a:t>çıkarabilir</a:t>
            </a:r>
            <a:r>
              <a:rPr lang="en-US" sz="1800" dirty="0"/>
              <a:t> </a:t>
            </a:r>
            <a:r>
              <a:rPr lang="en-US" sz="1800" dirty="0" err="1"/>
              <a:t>ve</a:t>
            </a:r>
            <a:r>
              <a:rPr lang="en-US" sz="1800" dirty="0"/>
              <a:t> </a:t>
            </a:r>
            <a:r>
              <a:rPr lang="en-US" sz="1800" dirty="0" err="1"/>
              <a:t>hayati</a:t>
            </a:r>
            <a:r>
              <a:rPr lang="en-US" sz="1800" dirty="0"/>
              <a:t> </a:t>
            </a:r>
            <a:r>
              <a:rPr lang="en-US" sz="1800" dirty="0" err="1"/>
              <a:t>bir</a:t>
            </a:r>
            <a:r>
              <a:rPr lang="en-US" sz="1800" dirty="0"/>
              <a:t> </a:t>
            </a:r>
            <a:r>
              <a:rPr lang="en-US" sz="1800" dirty="0" err="1"/>
              <a:t>enerji</a:t>
            </a:r>
            <a:r>
              <a:rPr lang="en-US" sz="1800" dirty="0"/>
              <a:t> </a:t>
            </a:r>
            <a:r>
              <a:rPr lang="en-US" sz="1800" dirty="0" err="1"/>
              <a:t>geçiş</a:t>
            </a:r>
            <a:r>
              <a:rPr lang="en-US" sz="1800" dirty="0"/>
              <a:t> </a:t>
            </a:r>
            <a:r>
              <a:rPr lang="en-US" sz="1800" dirty="0" err="1"/>
              <a:t>aracı</a:t>
            </a:r>
            <a:r>
              <a:rPr lang="en-US" sz="1800" dirty="0"/>
              <a:t> </a:t>
            </a:r>
            <a:r>
              <a:rPr lang="en-US" sz="1800" dirty="0" err="1"/>
              <a:t>olabilir</a:t>
            </a:r>
            <a:r>
              <a:rPr lang="en-US" sz="1800" dirty="0"/>
              <a:t>. </a:t>
            </a:r>
            <a:endParaRPr lang="tr-TR" sz="1800" dirty="0"/>
          </a:p>
          <a:p>
            <a:r>
              <a:rPr lang="en-US" sz="1800" b="1" dirty="0" err="1"/>
              <a:t>Fransa</a:t>
            </a:r>
            <a:r>
              <a:rPr lang="en-US" sz="1800" b="1" dirty="0"/>
              <a:t>, </a:t>
            </a:r>
            <a:r>
              <a:rPr lang="en-US" sz="1800" b="1" dirty="0" err="1"/>
              <a:t>Japonya</a:t>
            </a:r>
            <a:r>
              <a:rPr lang="en-US" sz="1800" b="1" dirty="0"/>
              <a:t>, Kore, </a:t>
            </a:r>
            <a:r>
              <a:rPr lang="en-US" sz="1800" b="1" dirty="0" err="1"/>
              <a:t>Norveç</a:t>
            </a:r>
            <a:r>
              <a:rPr lang="en-US" sz="1800" b="1" dirty="0"/>
              <a:t>, </a:t>
            </a:r>
            <a:r>
              <a:rPr lang="en-US" sz="1800" b="1" dirty="0" err="1"/>
              <a:t>Portekiz</a:t>
            </a:r>
            <a:r>
              <a:rPr lang="en-US" sz="1800" b="1" dirty="0"/>
              <a:t>, </a:t>
            </a:r>
            <a:r>
              <a:rPr lang="en-US" sz="1800" b="1" dirty="0" err="1"/>
              <a:t>Birleşik</a:t>
            </a:r>
            <a:r>
              <a:rPr lang="en-US" sz="1800" b="1" dirty="0"/>
              <a:t> </a:t>
            </a:r>
            <a:r>
              <a:rPr lang="en-US" sz="1800" b="1" dirty="0" err="1"/>
              <a:t>Krallık</a:t>
            </a:r>
            <a:r>
              <a:rPr lang="en-US" sz="1800" b="1" dirty="0"/>
              <a:t> </a:t>
            </a:r>
            <a:r>
              <a:rPr lang="en-US" sz="1800" b="1" dirty="0" err="1"/>
              <a:t>ve</a:t>
            </a:r>
            <a:r>
              <a:rPr lang="en-US" sz="1800" b="1" dirty="0"/>
              <a:t> Amerika </a:t>
            </a:r>
            <a:r>
              <a:rPr lang="en-US" sz="1800" b="1" dirty="0" err="1"/>
              <a:t>Birleşik</a:t>
            </a:r>
            <a:r>
              <a:rPr lang="en-US" sz="1800" b="1" dirty="0"/>
              <a:t> </a:t>
            </a:r>
            <a:r>
              <a:rPr lang="en-US" sz="1800" b="1" dirty="0" err="1"/>
              <a:t>Devletleri'nin</a:t>
            </a:r>
            <a:r>
              <a:rPr lang="en-US" sz="1800" b="1" dirty="0"/>
              <a:t> </a:t>
            </a:r>
            <a:r>
              <a:rPr lang="en-US" sz="1800" b="1" dirty="0" err="1"/>
              <a:t>batı</a:t>
            </a:r>
            <a:r>
              <a:rPr lang="en-US" sz="1800" b="1" dirty="0"/>
              <a:t> </a:t>
            </a:r>
            <a:r>
              <a:rPr lang="en-US" sz="1800" b="1" dirty="0" err="1"/>
              <a:t>kıyısındaki</a:t>
            </a:r>
            <a:r>
              <a:rPr lang="en-US" sz="1800" b="1" dirty="0"/>
              <a:t> </a:t>
            </a:r>
            <a:r>
              <a:rPr lang="en-US" sz="1800" dirty="0" err="1"/>
              <a:t>derin</a:t>
            </a:r>
            <a:r>
              <a:rPr lang="en-US" sz="1800" dirty="0"/>
              <a:t>, </a:t>
            </a:r>
            <a:r>
              <a:rPr lang="en-US" sz="1800" dirty="0" err="1"/>
              <a:t>nispeten</a:t>
            </a:r>
            <a:r>
              <a:rPr lang="en-US" sz="1800" dirty="0"/>
              <a:t> </a:t>
            </a:r>
            <a:r>
              <a:rPr lang="en-US" sz="1800" dirty="0" err="1"/>
              <a:t>kıyıya</a:t>
            </a:r>
            <a:r>
              <a:rPr lang="en-US" sz="1800" dirty="0"/>
              <a:t> </a:t>
            </a:r>
            <a:r>
              <a:rPr lang="en-US" sz="1800" dirty="0" err="1"/>
              <a:t>yakın</a:t>
            </a:r>
            <a:r>
              <a:rPr lang="en-US" sz="1800" dirty="0"/>
              <a:t> </a:t>
            </a:r>
            <a:r>
              <a:rPr lang="en-US" sz="1800" dirty="0" err="1"/>
              <a:t>alanların</a:t>
            </a:r>
            <a:r>
              <a:rPr lang="en-US" sz="1800" dirty="0"/>
              <a:t> </a:t>
            </a:r>
            <a:r>
              <a:rPr lang="en-US" sz="1800" dirty="0" err="1"/>
              <a:t>bu</a:t>
            </a:r>
            <a:r>
              <a:rPr lang="en-US" sz="1800" dirty="0"/>
              <a:t> </a:t>
            </a:r>
            <a:r>
              <a:rPr lang="en-US" sz="1800" dirty="0" err="1"/>
              <a:t>teknolojinin</a:t>
            </a:r>
            <a:r>
              <a:rPr lang="en-US" sz="1800" dirty="0"/>
              <a:t> </a:t>
            </a:r>
            <a:r>
              <a:rPr lang="en-US" sz="1800" dirty="0" err="1"/>
              <a:t>büyük</a:t>
            </a:r>
            <a:r>
              <a:rPr lang="en-US" sz="1800" dirty="0"/>
              <a:t> </a:t>
            </a:r>
            <a:r>
              <a:rPr lang="en-US" sz="1800" dirty="0" err="1"/>
              <a:t>ölçekte</a:t>
            </a:r>
            <a:r>
              <a:rPr lang="en-US" sz="1800" dirty="0"/>
              <a:t> </a:t>
            </a:r>
            <a:r>
              <a:rPr lang="en-US" sz="1800" dirty="0" err="1"/>
              <a:t>konuşlandırılması</a:t>
            </a:r>
            <a:r>
              <a:rPr lang="tr-TR" sz="1800" dirty="0"/>
              <a:t> beklenmekte</a:t>
            </a:r>
          </a:p>
          <a:p>
            <a:r>
              <a:rPr lang="en-US" sz="1800" dirty="0" err="1"/>
              <a:t>Rüzgar</a:t>
            </a:r>
            <a:r>
              <a:rPr lang="en-US" sz="1800" dirty="0"/>
              <a:t> </a:t>
            </a:r>
            <a:r>
              <a:rPr lang="en-US" sz="1800" dirty="0" err="1"/>
              <a:t>enerjisine</a:t>
            </a:r>
            <a:r>
              <a:rPr lang="en-US" sz="1800" dirty="0"/>
              <a:t> </a:t>
            </a:r>
            <a:r>
              <a:rPr lang="en-US" sz="1800" dirty="0" err="1"/>
              <a:t>yapılan</a:t>
            </a:r>
            <a:r>
              <a:rPr lang="en-US" sz="1800" dirty="0"/>
              <a:t> </a:t>
            </a:r>
            <a:r>
              <a:rPr lang="en-US" sz="1800" dirty="0" err="1"/>
              <a:t>yatırım</a:t>
            </a:r>
            <a:r>
              <a:rPr lang="tr-TR" sz="1800" dirty="0"/>
              <a:t> </a:t>
            </a:r>
            <a:r>
              <a:rPr lang="tr-TR" sz="1800" dirty="0">
                <a:sym typeface="Wingdings" panose="05000000000000000000" pitchFamily="2" charset="2"/>
              </a:rPr>
              <a:t> </a:t>
            </a:r>
            <a:r>
              <a:rPr lang="en-US" sz="1800" dirty="0"/>
              <a:t> 2022 </a:t>
            </a:r>
            <a:r>
              <a:rPr lang="en-US" sz="1800" dirty="0" err="1"/>
              <a:t>yılında</a:t>
            </a:r>
            <a:r>
              <a:rPr lang="en-US" sz="1800" dirty="0"/>
              <a:t> %20 </a:t>
            </a:r>
            <a:r>
              <a:rPr lang="en-US" sz="1800" dirty="0" err="1"/>
              <a:t>artarak</a:t>
            </a:r>
            <a:r>
              <a:rPr lang="en-US" sz="1800" dirty="0"/>
              <a:t> 2021'deki </a:t>
            </a:r>
            <a:r>
              <a:rPr lang="en-US" sz="1800" dirty="0" err="1"/>
              <a:t>yavaşlamanın</a:t>
            </a:r>
            <a:r>
              <a:rPr lang="en-US" sz="1800" dirty="0"/>
              <a:t> </a:t>
            </a:r>
            <a:r>
              <a:rPr lang="en-US" sz="1800" dirty="0" err="1"/>
              <a:t>ardından</a:t>
            </a:r>
            <a:r>
              <a:rPr lang="en-US" sz="1800" dirty="0"/>
              <a:t> </a:t>
            </a:r>
            <a:r>
              <a:rPr lang="en-US" sz="1800" dirty="0" err="1"/>
              <a:t>büyümeye</a:t>
            </a:r>
            <a:r>
              <a:rPr lang="en-US" sz="1800" dirty="0"/>
              <a:t> </a:t>
            </a:r>
            <a:r>
              <a:rPr lang="en-US" sz="1800" dirty="0" err="1"/>
              <a:t>geri</a:t>
            </a:r>
            <a:r>
              <a:rPr lang="en-US" sz="1800" dirty="0"/>
              <a:t> </a:t>
            </a:r>
            <a:r>
              <a:rPr lang="en-US" sz="1800" dirty="0" err="1"/>
              <a:t>döndü</a:t>
            </a:r>
            <a:r>
              <a:rPr lang="en-US" sz="1800" dirty="0"/>
              <a:t> </a:t>
            </a:r>
            <a:r>
              <a:rPr lang="en-US" sz="1800" dirty="0" err="1"/>
              <a:t>ve</a:t>
            </a:r>
            <a:r>
              <a:rPr lang="en-US" sz="1800" dirty="0"/>
              <a:t> 2023 </a:t>
            </a:r>
            <a:r>
              <a:rPr lang="en-US" sz="1800" dirty="0" err="1"/>
              <a:t>yılında</a:t>
            </a:r>
            <a:r>
              <a:rPr lang="en-US" sz="1800" dirty="0"/>
              <a:t> </a:t>
            </a:r>
            <a:r>
              <a:rPr lang="en-US" sz="1800" dirty="0" err="1"/>
              <a:t>önemli</a:t>
            </a:r>
            <a:r>
              <a:rPr lang="en-US" sz="1800" dirty="0"/>
              <a:t> </a:t>
            </a:r>
            <a:r>
              <a:rPr lang="en-US" sz="1800" dirty="0" err="1"/>
              <a:t>kapasite</a:t>
            </a:r>
            <a:r>
              <a:rPr lang="en-US" sz="1800" dirty="0"/>
              <a:t> </a:t>
            </a:r>
            <a:r>
              <a:rPr lang="en-US" sz="1800" dirty="0" err="1"/>
              <a:t>dağıtımı</a:t>
            </a:r>
            <a:r>
              <a:rPr lang="en-US" sz="1800" dirty="0"/>
              <a:t> </a:t>
            </a:r>
            <a:r>
              <a:rPr lang="en-US" sz="1800" dirty="0" err="1"/>
              <a:t>beklentilerine</a:t>
            </a:r>
            <a:r>
              <a:rPr lang="en-US" sz="1800" dirty="0"/>
              <a:t> </a:t>
            </a:r>
            <a:r>
              <a:rPr lang="en-US" sz="1800" dirty="0" err="1"/>
              <a:t>yol</a:t>
            </a:r>
            <a:r>
              <a:rPr lang="en-US" sz="1800" dirty="0"/>
              <a:t> </a:t>
            </a:r>
            <a:r>
              <a:rPr lang="en-US" sz="1800" dirty="0" err="1"/>
              <a:t>açtı</a:t>
            </a:r>
            <a:r>
              <a:rPr lang="en-US" sz="1800" dirty="0"/>
              <a:t>. </a:t>
            </a:r>
            <a:endParaRPr lang="tr-TR" sz="1800" dirty="0"/>
          </a:p>
          <a:p>
            <a:r>
              <a:rPr lang="en-US" sz="1800" dirty="0" err="1"/>
              <a:t>Yatırım</a:t>
            </a:r>
            <a:r>
              <a:rPr lang="tr-TR" sz="1800" dirty="0"/>
              <a:t> </a:t>
            </a:r>
            <a:r>
              <a:rPr lang="tr-TR" sz="1800" dirty="0">
                <a:sym typeface="Wingdings" panose="05000000000000000000" pitchFamily="2" charset="2"/>
              </a:rPr>
              <a:t> </a:t>
            </a:r>
            <a:r>
              <a:rPr lang="en-US" sz="1800" dirty="0"/>
              <a:t>185 </a:t>
            </a:r>
            <a:r>
              <a:rPr lang="en-US" sz="1800" dirty="0" err="1"/>
              <a:t>milyar</a:t>
            </a:r>
            <a:r>
              <a:rPr lang="en-US" sz="1800" dirty="0"/>
              <a:t> ABD </a:t>
            </a:r>
            <a:r>
              <a:rPr lang="en-US" sz="1800" dirty="0" err="1"/>
              <a:t>dolarına</a:t>
            </a:r>
            <a:r>
              <a:rPr lang="en-US" sz="1800" dirty="0"/>
              <a:t> </a:t>
            </a:r>
            <a:r>
              <a:rPr lang="en-US" sz="1800" dirty="0" err="1"/>
              <a:t>ulaşarak</a:t>
            </a:r>
            <a:r>
              <a:rPr lang="en-US" sz="1800" dirty="0"/>
              <a:t> </a:t>
            </a:r>
            <a:r>
              <a:rPr lang="en-US" sz="1800" dirty="0" err="1"/>
              <a:t>rekor</a:t>
            </a:r>
            <a:r>
              <a:rPr lang="en-US" sz="1800" dirty="0"/>
              <a:t> </a:t>
            </a:r>
            <a:r>
              <a:rPr lang="en-US" sz="1800" dirty="0" err="1"/>
              <a:t>kırdı</a:t>
            </a:r>
            <a:r>
              <a:rPr lang="en-US" sz="1800" dirty="0"/>
              <a:t> </a:t>
            </a:r>
            <a:r>
              <a:rPr lang="en-US" sz="1800" dirty="0" err="1"/>
              <a:t>ve</a:t>
            </a:r>
            <a:r>
              <a:rPr lang="en-US" sz="1800" dirty="0"/>
              <a:t> </a:t>
            </a:r>
            <a:r>
              <a:rPr lang="en-US" sz="1800" dirty="0" err="1"/>
              <a:t>iddialı</a:t>
            </a:r>
            <a:r>
              <a:rPr lang="en-US" sz="1800" dirty="0"/>
              <a:t> </a:t>
            </a:r>
            <a:r>
              <a:rPr lang="en-US" sz="1800" dirty="0" err="1"/>
              <a:t>hükümet</a:t>
            </a:r>
            <a:r>
              <a:rPr lang="en-US" sz="1800" dirty="0"/>
              <a:t> </a:t>
            </a:r>
            <a:r>
              <a:rPr lang="en-US" sz="1800" dirty="0" err="1"/>
              <a:t>hedefleri</a:t>
            </a:r>
            <a:r>
              <a:rPr lang="en-US" sz="1800" dirty="0"/>
              <a:t>, </a:t>
            </a:r>
            <a:r>
              <a:rPr lang="en-US" sz="1800" dirty="0" err="1"/>
              <a:t>politika</a:t>
            </a:r>
            <a:r>
              <a:rPr lang="en-US" sz="1800" dirty="0"/>
              <a:t> </a:t>
            </a:r>
            <a:r>
              <a:rPr lang="en-US" sz="1800" dirty="0" err="1"/>
              <a:t>desteği</a:t>
            </a:r>
            <a:r>
              <a:rPr lang="en-US" sz="1800" dirty="0"/>
              <a:t> </a:t>
            </a:r>
            <a:r>
              <a:rPr lang="en-US" sz="1800" dirty="0" err="1"/>
              <a:t>ve</a:t>
            </a:r>
            <a:r>
              <a:rPr lang="en-US" sz="1800" dirty="0"/>
              <a:t> </a:t>
            </a:r>
            <a:r>
              <a:rPr lang="en-US" sz="1800" dirty="0" err="1"/>
              <a:t>yüksek</a:t>
            </a:r>
            <a:r>
              <a:rPr lang="en-US" sz="1800" dirty="0"/>
              <a:t> </a:t>
            </a:r>
            <a:r>
              <a:rPr lang="en-US" sz="1800" dirty="0" err="1"/>
              <a:t>rekabet</a:t>
            </a:r>
            <a:r>
              <a:rPr lang="en-US" sz="1800" dirty="0"/>
              <a:t> </a:t>
            </a:r>
            <a:r>
              <a:rPr lang="en-US" sz="1800" dirty="0" err="1"/>
              <a:t>gücü</a:t>
            </a:r>
            <a:r>
              <a:rPr lang="en-US" sz="1800" dirty="0"/>
              <a:t> </a:t>
            </a:r>
            <a:r>
              <a:rPr lang="en-US" sz="1800" dirty="0" err="1"/>
              <a:t>sayesinde</a:t>
            </a:r>
            <a:r>
              <a:rPr lang="en-US" sz="1800" dirty="0"/>
              <a:t> </a:t>
            </a:r>
            <a:r>
              <a:rPr lang="en-US" sz="1800" dirty="0" err="1"/>
              <a:t>önümüzdeki</a:t>
            </a:r>
            <a:r>
              <a:rPr lang="en-US" sz="1800" dirty="0"/>
              <a:t> </a:t>
            </a:r>
            <a:r>
              <a:rPr lang="en-US" sz="1800" dirty="0" err="1"/>
              <a:t>yıllarda</a:t>
            </a:r>
            <a:r>
              <a:rPr lang="en-US" sz="1800" dirty="0"/>
              <a:t> </a:t>
            </a:r>
            <a:r>
              <a:rPr lang="en-US" sz="1800" dirty="0" err="1"/>
              <a:t>bunun</a:t>
            </a:r>
            <a:r>
              <a:rPr lang="en-US" sz="1800" dirty="0"/>
              <a:t> </a:t>
            </a:r>
            <a:r>
              <a:rPr lang="en-US" sz="1800" dirty="0" err="1"/>
              <a:t>daha</a:t>
            </a:r>
            <a:r>
              <a:rPr lang="en-US" sz="1800" dirty="0"/>
              <a:t> da </a:t>
            </a:r>
            <a:r>
              <a:rPr lang="en-US" sz="1800" dirty="0" err="1"/>
              <a:t>artması</a:t>
            </a:r>
            <a:r>
              <a:rPr lang="en-US" sz="1800" dirty="0"/>
              <a:t> </a:t>
            </a:r>
            <a:r>
              <a:rPr lang="en-US" sz="1800" dirty="0" err="1"/>
              <a:t>bekleniyor</a:t>
            </a:r>
            <a:r>
              <a:rPr lang="en-US" sz="1800" dirty="0"/>
              <a:t>. </a:t>
            </a:r>
          </a:p>
          <a:p>
            <a:endParaRPr lang="en-US" sz="1800" dirty="0"/>
          </a:p>
        </p:txBody>
      </p:sp>
    </p:spTree>
    <p:extLst>
      <p:ext uri="{BB962C8B-B14F-4D97-AF65-F5344CB8AC3E}">
        <p14:creationId xmlns:p14="http://schemas.microsoft.com/office/powerpoint/2010/main" val="38835347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4384341" cy="3963887"/>
          </a:xfrm>
        </p:spPr>
        <p:txBody>
          <a:bodyPr>
            <a:normAutofit/>
          </a:bodyPr>
          <a:lstStyle/>
          <a:p>
            <a:pPr marL="0" indent="0">
              <a:buNone/>
            </a:pPr>
            <a:r>
              <a:rPr lang="tr-TR" sz="1800" b="1" dirty="0"/>
              <a:t>TÜRKİYE RÜZGAR ENERJİSİ POTANSİYELİ</a:t>
            </a:r>
          </a:p>
          <a:p>
            <a:r>
              <a:rPr lang="tr-TR" sz="1800" dirty="0"/>
              <a:t>Haziran 2022 sonu itibariyle rüzgar enerjisine dayalı elektrik kurulu gücü 10.976 MW, </a:t>
            </a:r>
          </a:p>
          <a:p>
            <a:r>
              <a:rPr lang="tr-TR" sz="1800" dirty="0"/>
              <a:t>toplam kurulu güç içerisindeki oranı          % 10,81 </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Rüzgar Enerjisi</a:t>
            </a:r>
            <a:endParaRPr lang="en-US" sz="3200" b="1" dirty="0"/>
          </a:p>
        </p:txBody>
      </p:sp>
      <p:sp>
        <p:nvSpPr>
          <p:cNvPr id="8" name="TextBox 7">
            <a:extLst>
              <a:ext uri="{FF2B5EF4-FFF2-40B4-BE49-F238E27FC236}">
                <a16:creationId xmlns:a16="http://schemas.microsoft.com/office/drawing/2014/main" id="{41CCCAC7-1527-4149-A273-DACAADE11359}"/>
              </a:ext>
            </a:extLst>
          </p:cNvPr>
          <p:cNvSpPr txBox="1"/>
          <p:nvPr/>
        </p:nvSpPr>
        <p:spPr>
          <a:xfrm>
            <a:off x="-17863" y="5818099"/>
            <a:ext cx="10961649" cy="523220"/>
          </a:xfrm>
          <a:prstGeom prst="rect">
            <a:avLst/>
          </a:prstGeom>
          <a:noFill/>
        </p:spPr>
        <p:txBody>
          <a:bodyPr wrap="square" rtlCol="0">
            <a:spAutoFit/>
          </a:bodyPr>
          <a:lstStyle/>
          <a:p>
            <a:r>
              <a:rPr lang="tr-TR" sz="1400" i="1" dirty="0"/>
              <a:t>Kaynak: TC Enerji ve Tabii Kaynaklar Bakanlığı, 2022. </a:t>
            </a:r>
            <a:r>
              <a:rPr lang="tr-TR" sz="1400" i="1" dirty="0">
                <a:hlinkClick r:id="rId3"/>
              </a:rPr>
              <a:t>https://repa.enerji.gov.tr</a:t>
            </a:r>
            <a:endParaRPr lang="tr-TR" sz="1400" i="1" dirty="0"/>
          </a:p>
          <a:p>
            <a:endParaRPr lang="en-US" sz="1400" i="1" dirty="0"/>
          </a:p>
        </p:txBody>
      </p:sp>
      <p:pic>
        <p:nvPicPr>
          <p:cNvPr id="5" name="Picture 4">
            <a:extLst>
              <a:ext uri="{FF2B5EF4-FFF2-40B4-BE49-F238E27FC236}">
                <a16:creationId xmlns:a16="http://schemas.microsoft.com/office/drawing/2014/main" id="{C3742916-8FD5-499A-BEFD-06B129AE6A7A}"/>
              </a:ext>
            </a:extLst>
          </p:cNvPr>
          <p:cNvPicPr>
            <a:picLocks noChangeAspect="1"/>
          </p:cNvPicPr>
          <p:nvPr/>
        </p:nvPicPr>
        <p:blipFill>
          <a:blip r:embed="rId4"/>
          <a:stretch>
            <a:fillRect/>
          </a:stretch>
        </p:blipFill>
        <p:spPr>
          <a:xfrm>
            <a:off x="4812527" y="1648508"/>
            <a:ext cx="7116453" cy="4169591"/>
          </a:xfrm>
          <a:prstGeom prst="rect">
            <a:avLst/>
          </a:prstGeom>
        </p:spPr>
      </p:pic>
    </p:spTree>
    <p:extLst>
      <p:ext uri="{BB962C8B-B14F-4D97-AF65-F5344CB8AC3E}">
        <p14:creationId xmlns:p14="http://schemas.microsoft.com/office/powerpoint/2010/main" val="42037439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Rüzgar Enerjisi</a:t>
            </a:r>
            <a:endParaRPr lang="en-US" sz="3200" b="1" dirty="0"/>
          </a:p>
        </p:txBody>
      </p:sp>
      <p:pic>
        <p:nvPicPr>
          <p:cNvPr id="2" name="Picture 1">
            <a:extLst>
              <a:ext uri="{FF2B5EF4-FFF2-40B4-BE49-F238E27FC236}">
                <a16:creationId xmlns:a16="http://schemas.microsoft.com/office/drawing/2014/main" id="{98C59231-5FC8-4CF2-961D-948D6230C5F4}"/>
              </a:ext>
            </a:extLst>
          </p:cNvPr>
          <p:cNvPicPr>
            <a:picLocks noChangeAspect="1"/>
          </p:cNvPicPr>
          <p:nvPr/>
        </p:nvPicPr>
        <p:blipFill>
          <a:blip r:embed="rId3"/>
          <a:stretch>
            <a:fillRect/>
          </a:stretch>
        </p:blipFill>
        <p:spPr>
          <a:xfrm>
            <a:off x="765298" y="2604362"/>
            <a:ext cx="8578400" cy="3213737"/>
          </a:xfrm>
          <a:prstGeom prst="rect">
            <a:avLst/>
          </a:prstGeom>
        </p:spPr>
      </p:pic>
      <p:sp>
        <p:nvSpPr>
          <p:cNvPr id="3" name="TextBox 2">
            <a:extLst>
              <a:ext uri="{FF2B5EF4-FFF2-40B4-BE49-F238E27FC236}">
                <a16:creationId xmlns:a16="http://schemas.microsoft.com/office/drawing/2014/main" id="{E14A0C6A-B103-4C6D-992B-7F51515F78DE}"/>
              </a:ext>
            </a:extLst>
          </p:cNvPr>
          <p:cNvSpPr txBox="1"/>
          <p:nvPr/>
        </p:nvSpPr>
        <p:spPr>
          <a:xfrm>
            <a:off x="3005073" y="2225594"/>
            <a:ext cx="4873083" cy="369332"/>
          </a:xfrm>
          <a:prstGeom prst="rect">
            <a:avLst/>
          </a:prstGeom>
          <a:noFill/>
        </p:spPr>
        <p:txBody>
          <a:bodyPr wrap="square" rtlCol="0">
            <a:spAutoFit/>
          </a:bodyPr>
          <a:lstStyle/>
          <a:p>
            <a:r>
              <a:rPr lang="tr-TR" b="1" dirty="0"/>
              <a:t>Ortalama Rüzgar Hızı Dağılımı (100 m)</a:t>
            </a:r>
            <a:endParaRPr lang="en-US" b="1" dirty="0"/>
          </a:p>
        </p:txBody>
      </p:sp>
      <p:sp>
        <p:nvSpPr>
          <p:cNvPr id="8" name="TextBox 7">
            <a:extLst>
              <a:ext uri="{FF2B5EF4-FFF2-40B4-BE49-F238E27FC236}">
                <a16:creationId xmlns:a16="http://schemas.microsoft.com/office/drawing/2014/main" id="{41CCCAC7-1527-4149-A273-DACAADE11359}"/>
              </a:ext>
            </a:extLst>
          </p:cNvPr>
          <p:cNvSpPr txBox="1"/>
          <p:nvPr/>
        </p:nvSpPr>
        <p:spPr>
          <a:xfrm>
            <a:off x="-17863" y="5818099"/>
            <a:ext cx="10961649" cy="523220"/>
          </a:xfrm>
          <a:prstGeom prst="rect">
            <a:avLst/>
          </a:prstGeom>
          <a:noFill/>
        </p:spPr>
        <p:txBody>
          <a:bodyPr wrap="square" rtlCol="0">
            <a:spAutoFit/>
          </a:bodyPr>
          <a:lstStyle/>
          <a:p>
            <a:r>
              <a:rPr lang="tr-TR" sz="1400" i="1" dirty="0"/>
              <a:t>Kaynak: TC Enerji ve Tabii Kaynaklar Bakanlığı, 2022. </a:t>
            </a:r>
            <a:r>
              <a:rPr lang="tr-TR" sz="1400" i="1" dirty="0">
                <a:hlinkClick r:id="rId4"/>
              </a:rPr>
              <a:t>https://repa.enerji.gov.tr</a:t>
            </a:r>
            <a:endParaRPr lang="tr-TR" sz="1400" i="1" dirty="0"/>
          </a:p>
          <a:p>
            <a:endParaRPr lang="en-US" sz="1400" i="1" dirty="0"/>
          </a:p>
        </p:txBody>
      </p:sp>
    </p:spTree>
    <p:extLst>
      <p:ext uri="{BB962C8B-B14F-4D97-AF65-F5344CB8AC3E}">
        <p14:creationId xmlns:p14="http://schemas.microsoft.com/office/powerpoint/2010/main" val="38456557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Rüzgar Enerjisi</a:t>
            </a:r>
            <a:endParaRPr lang="en-US" sz="3200" b="1" dirty="0"/>
          </a:p>
        </p:txBody>
      </p:sp>
      <p:sp>
        <p:nvSpPr>
          <p:cNvPr id="3" name="TextBox 2">
            <a:extLst>
              <a:ext uri="{FF2B5EF4-FFF2-40B4-BE49-F238E27FC236}">
                <a16:creationId xmlns:a16="http://schemas.microsoft.com/office/drawing/2014/main" id="{E14A0C6A-B103-4C6D-992B-7F51515F78DE}"/>
              </a:ext>
            </a:extLst>
          </p:cNvPr>
          <p:cNvSpPr txBox="1"/>
          <p:nvPr/>
        </p:nvSpPr>
        <p:spPr>
          <a:xfrm>
            <a:off x="2882409" y="2040928"/>
            <a:ext cx="4873083" cy="369332"/>
          </a:xfrm>
          <a:prstGeom prst="rect">
            <a:avLst/>
          </a:prstGeom>
          <a:noFill/>
        </p:spPr>
        <p:txBody>
          <a:bodyPr wrap="square" rtlCol="0">
            <a:spAutoFit/>
          </a:bodyPr>
          <a:lstStyle/>
          <a:p>
            <a:r>
              <a:rPr lang="tr-TR" b="1" dirty="0"/>
              <a:t>Ortalama Rüzgar Güç Yoğunluğu (100 m)</a:t>
            </a:r>
            <a:endParaRPr lang="en-US" b="1" dirty="0"/>
          </a:p>
        </p:txBody>
      </p:sp>
      <p:pic>
        <p:nvPicPr>
          <p:cNvPr id="5" name="Picture 4">
            <a:extLst>
              <a:ext uri="{FF2B5EF4-FFF2-40B4-BE49-F238E27FC236}">
                <a16:creationId xmlns:a16="http://schemas.microsoft.com/office/drawing/2014/main" id="{45486BD0-1321-4DE8-97AC-D34A03C3F948}"/>
              </a:ext>
            </a:extLst>
          </p:cNvPr>
          <p:cNvPicPr>
            <a:picLocks noChangeAspect="1"/>
          </p:cNvPicPr>
          <p:nvPr/>
        </p:nvPicPr>
        <p:blipFill>
          <a:blip r:embed="rId3"/>
          <a:stretch>
            <a:fillRect/>
          </a:stretch>
        </p:blipFill>
        <p:spPr>
          <a:xfrm>
            <a:off x="1057556" y="2307609"/>
            <a:ext cx="8252035" cy="3510490"/>
          </a:xfrm>
          <a:prstGeom prst="rect">
            <a:avLst/>
          </a:prstGeom>
        </p:spPr>
      </p:pic>
      <p:sp>
        <p:nvSpPr>
          <p:cNvPr id="11" name="TextBox 10">
            <a:extLst>
              <a:ext uri="{FF2B5EF4-FFF2-40B4-BE49-F238E27FC236}">
                <a16:creationId xmlns:a16="http://schemas.microsoft.com/office/drawing/2014/main" id="{9E247172-BE58-4490-9B1F-A1B24F5E563C}"/>
              </a:ext>
            </a:extLst>
          </p:cNvPr>
          <p:cNvSpPr txBox="1"/>
          <p:nvPr/>
        </p:nvSpPr>
        <p:spPr>
          <a:xfrm>
            <a:off x="-17863" y="5818099"/>
            <a:ext cx="10961649" cy="523220"/>
          </a:xfrm>
          <a:prstGeom prst="rect">
            <a:avLst/>
          </a:prstGeom>
          <a:noFill/>
        </p:spPr>
        <p:txBody>
          <a:bodyPr wrap="square" rtlCol="0">
            <a:spAutoFit/>
          </a:bodyPr>
          <a:lstStyle/>
          <a:p>
            <a:r>
              <a:rPr lang="tr-TR" sz="1400" i="1" dirty="0"/>
              <a:t>Kaynak: TC Enerji ve Tabii Kaynaklar Bakanlığı, 2022. </a:t>
            </a:r>
            <a:r>
              <a:rPr lang="tr-TR" sz="1400" i="1" dirty="0">
                <a:hlinkClick r:id="rId4"/>
              </a:rPr>
              <a:t>https://repa.enerji.gov.tr</a:t>
            </a:r>
            <a:endParaRPr lang="tr-TR" sz="1400" i="1" dirty="0"/>
          </a:p>
          <a:p>
            <a:endParaRPr lang="en-US" sz="1400" i="1" dirty="0"/>
          </a:p>
        </p:txBody>
      </p:sp>
    </p:spTree>
    <p:extLst>
      <p:ext uri="{BB962C8B-B14F-4D97-AF65-F5344CB8AC3E}">
        <p14:creationId xmlns:p14="http://schemas.microsoft.com/office/powerpoint/2010/main" val="8078283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Rüzgar Enerjisi</a:t>
            </a:r>
            <a:endParaRPr lang="en-US" sz="3200" b="1" dirty="0"/>
          </a:p>
        </p:txBody>
      </p:sp>
      <p:sp>
        <p:nvSpPr>
          <p:cNvPr id="6" name="TextBox 5">
            <a:extLst>
              <a:ext uri="{FF2B5EF4-FFF2-40B4-BE49-F238E27FC236}">
                <a16:creationId xmlns:a16="http://schemas.microsoft.com/office/drawing/2014/main" id="{9DC286D9-C190-40B1-9419-2BA42B5B8030}"/>
              </a:ext>
            </a:extLst>
          </p:cNvPr>
          <p:cNvSpPr txBox="1"/>
          <p:nvPr/>
        </p:nvSpPr>
        <p:spPr>
          <a:xfrm>
            <a:off x="-17863" y="5818099"/>
            <a:ext cx="10961649" cy="523220"/>
          </a:xfrm>
          <a:prstGeom prst="rect">
            <a:avLst/>
          </a:prstGeom>
          <a:noFill/>
        </p:spPr>
        <p:txBody>
          <a:bodyPr wrap="square" rtlCol="0">
            <a:spAutoFit/>
          </a:bodyPr>
          <a:lstStyle/>
          <a:p>
            <a:r>
              <a:rPr lang="tr-TR" sz="1400" i="1" dirty="0"/>
              <a:t>Kaynak: TC Enerji ve Tabii Kaynaklar Bakanlığı, 2022. </a:t>
            </a:r>
            <a:r>
              <a:rPr lang="tr-TR" sz="1400" i="1" dirty="0">
                <a:hlinkClick r:id="rId3"/>
              </a:rPr>
              <a:t>https://repa.enerji.gov.tr</a:t>
            </a:r>
            <a:endParaRPr lang="tr-TR" sz="1400" i="1" dirty="0"/>
          </a:p>
          <a:p>
            <a:endParaRPr lang="en-US" sz="1400" i="1" dirty="0"/>
          </a:p>
        </p:txBody>
      </p:sp>
      <p:sp>
        <p:nvSpPr>
          <p:cNvPr id="3" name="TextBox 2">
            <a:extLst>
              <a:ext uri="{FF2B5EF4-FFF2-40B4-BE49-F238E27FC236}">
                <a16:creationId xmlns:a16="http://schemas.microsoft.com/office/drawing/2014/main" id="{E14A0C6A-B103-4C6D-992B-7F51515F78DE}"/>
              </a:ext>
            </a:extLst>
          </p:cNvPr>
          <p:cNvSpPr txBox="1"/>
          <p:nvPr/>
        </p:nvSpPr>
        <p:spPr>
          <a:xfrm>
            <a:off x="2882409" y="2040928"/>
            <a:ext cx="4873083" cy="369332"/>
          </a:xfrm>
          <a:prstGeom prst="rect">
            <a:avLst/>
          </a:prstGeom>
          <a:noFill/>
        </p:spPr>
        <p:txBody>
          <a:bodyPr wrap="square" rtlCol="0">
            <a:spAutoFit/>
          </a:bodyPr>
          <a:lstStyle/>
          <a:p>
            <a:r>
              <a:rPr lang="tr-TR" b="1" dirty="0"/>
              <a:t>Kapasite Faktörü Dağılımı (100 m)</a:t>
            </a:r>
            <a:endParaRPr lang="en-US" b="1" dirty="0"/>
          </a:p>
        </p:txBody>
      </p:sp>
      <p:pic>
        <p:nvPicPr>
          <p:cNvPr id="2" name="Picture 1">
            <a:extLst>
              <a:ext uri="{FF2B5EF4-FFF2-40B4-BE49-F238E27FC236}">
                <a16:creationId xmlns:a16="http://schemas.microsoft.com/office/drawing/2014/main" id="{EAC24B12-BD75-4F3D-82CC-48811BCD38A7}"/>
              </a:ext>
            </a:extLst>
          </p:cNvPr>
          <p:cNvPicPr>
            <a:picLocks noChangeAspect="1"/>
          </p:cNvPicPr>
          <p:nvPr/>
        </p:nvPicPr>
        <p:blipFill>
          <a:blip r:embed="rId4"/>
          <a:stretch>
            <a:fillRect/>
          </a:stretch>
        </p:blipFill>
        <p:spPr>
          <a:xfrm>
            <a:off x="1697538" y="2358667"/>
            <a:ext cx="7145154" cy="3466750"/>
          </a:xfrm>
          <a:prstGeom prst="rect">
            <a:avLst/>
          </a:prstGeom>
        </p:spPr>
      </p:pic>
    </p:spTree>
    <p:extLst>
      <p:ext uri="{BB962C8B-B14F-4D97-AF65-F5344CB8AC3E}">
        <p14:creationId xmlns:p14="http://schemas.microsoft.com/office/powerpoint/2010/main" val="26234846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5571170" cy="3963887"/>
          </a:xfrm>
        </p:spPr>
        <p:txBody>
          <a:bodyPr>
            <a:normAutofit/>
          </a:bodyPr>
          <a:lstStyle/>
          <a:p>
            <a:r>
              <a:rPr lang="tr-TR" sz="1800" dirty="0"/>
              <a:t>Hidrojen, enerji olarak kullanıldığında su dışında bir emisyon üretmez. </a:t>
            </a:r>
          </a:p>
          <a:p>
            <a:r>
              <a:rPr lang="tr-TR" sz="1800" dirty="0"/>
              <a:t>Yakıt hücreleri, elektrik üretmek için hidrojeni kullanarak temiz ve verimli bir enerji kaynağı sağlar.</a:t>
            </a:r>
          </a:p>
          <a:p>
            <a:r>
              <a:rPr lang="tr-TR" sz="1800" dirty="0"/>
              <a:t>Doğadaki en yaygın ve en hafif element olarak bilinen bu gaz çeşidi yeryüzünün, su moleküllerinin, canlıların ve fosil maddelerin yapı taşını oluşturuyor. </a:t>
            </a:r>
          </a:p>
          <a:p>
            <a:r>
              <a:rPr lang="tr-TR" sz="1800" dirty="0"/>
              <a:t>Güneş ve yıldızların ısı vermesine de yardımcı olan hidrojen elementi, </a:t>
            </a:r>
            <a:r>
              <a:rPr lang="tr-TR" sz="1800" b="1" dirty="0"/>
              <a:t>elektrik ve ısı formuna </a:t>
            </a:r>
            <a:r>
              <a:rPr lang="tr-TR" sz="1800" dirty="0"/>
              <a:t>dönüştürülebiliyor. </a:t>
            </a:r>
          </a:p>
          <a:p>
            <a:r>
              <a:rPr lang="tr-TR" sz="1800" dirty="0"/>
              <a:t>Hidrojen, aynı zamanda diğer kaynaklardan üretilen </a:t>
            </a:r>
            <a:r>
              <a:rPr lang="tr-TR" sz="1800" b="1" dirty="0"/>
              <a:t>enerjiyi depolamak ve iletmek </a:t>
            </a:r>
            <a:r>
              <a:rPr lang="tr-TR" sz="1800" dirty="0"/>
              <a:t>için bir enerji taşıyıcısı olarak da kullanılabiliyor.</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Hidrojen </a:t>
            </a:r>
            <a:endParaRPr lang="en-US" sz="3200" b="1" dirty="0"/>
          </a:p>
        </p:txBody>
      </p:sp>
      <p:pic>
        <p:nvPicPr>
          <p:cNvPr id="3" name="Picture 2">
            <a:extLst>
              <a:ext uri="{FF2B5EF4-FFF2-40B4-BE49-F238E27FC236}">
                <a16:creationId xmlns:a16="http://schemas.microsoft.com/office/drawing/2014/main" id="{BE1E2573-4D79-401C-B39F-FE6578034095}"/>
              </a:ext>
            </a:extLst>
          </p:cNvPr>
          <p:cNvPicPr>
            <a:picLocks noChangeAspect="1"/>
          </p:cNvPicPr>
          <p:nvPr/>
        </p:nvPicPr>
        <p:blipFill>
          <a:blip r:embed="rId3"/>
          <a:stretch>
            <a:fillRect/>
          </a:stretch>
        </p:blipFill>
        <p:spPr>
          <a:xfrm>
            <a:off x="6690425" y="2410260"/>
            <a:ext cx="4897469" cy="2708203"/>
          </a:xfrm>
          <a:prstGeom prst="rect">
            <a:avLst/>
          </a:prstGeom>
        </p:spPr>
      </p:pic>
    </p:spTree>
    <p:extLst>
      <p:ext uri="{BB962C8B-B14F-4D97-AF65-F5344CB8AC3E}">
        <p14:creationId xmlns:p14="http://schemas.microsoft.com/office/powerpoint/2010/main" val="16299427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5571170" cy="3963887"/>
          </a:xfrm>
        </p:spPr>
        <p:txBody>
          <a:bodyPr>
            <a:normAutofit/>
          </a:bodyPr>
          <a:lstStyle/>
          <a:p>
            <a:r>
              <a:rPr lang="tr-TR" sz="1800" dirty="0"/>
              <a:t>Evrende en çok bulunan elementtir.</a:t>
            </a:r>
          </a:p>
          <a:p>
            <a:r>
              <a:rPr lang="tr-TR" sz="1800" dirty="0" err="1"/>
              <a:t>Doğada</a:t>
            </a:r>
            <a:r>
              <a:rPr lang="tr-TR" sz="1800" dirty="0"/>
              <a:t> serbest bulunmaz, </a:t>
            </a:r>
            <a:r>
              <a:rPr lang="tr-TR" sz="1800" dirty="0" err="1"/>
              <a:t>bileşikler</a:t>
            </a:r>
            <a:r>
              <a:rPr lang="tr-TR" sz="1800" dirty="0"/>
              <a:t> halindedir.</a:t>
            </a:r>
          </a:p>
          <a:p>
            <a:r>
              <a:rPr lang="tr-TR" sz="1800" dirty="0"/>
              <a:t>Renksiz, kokusuz ve tatsız bir yapıdadır.</a:t>
            </a:r>
          </a:p>
          <a:p>
            <a:r>
              <a:rPr lang="tr-TR" sz="1800" dirty="0"/>
              <a:t>Havadan 14,4 kez daha hafiftir ve tamamen zehirsizdir.</a:t>
            </a:r>
          </a:p>
          <a:p>
            <a:r>
              <a:rPr lang="tr-TR" sz="1800" dirty="0"/>
              <a:t>Sıfır emisyonlu ve yenilenebilir enerji kaynağına dönüştürülebilir.</a:t>
            </a:r>
          </a:p>
          <a:p>
            <a:r>
              <a:rPr lang="tr-TR" sz="1800" dirty="0"/>
              <a:t>Yakıt olarak kullanıldığında atmosfere sadece su buharı olarak dönmektedir.</a:t>
            </a:r>
          </a:p>
          <a:p>
            <a:r>
              <a:rPr lang="tr-TR" sz="1800" dirty="0"/>
              <a:t>Bilinen </a:t>
            </a:r>
            <a:r>
              <a:rPr lang="tr-TR" sz="1800" dirty="0" err="1"/>
              <a:t>tüm</a:t>
            </a:r>
            <a:r>
              <a:rPr lang="tr-TR" sz="1800" dirty="0"/>
              <a:t> yakıtlar arasında en yüksek enerji içeriğine sahiptir.</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Hidrojen </a:t>
            </a:r>
            <a:endParaRPr lang="en-US" sz="3200" b="1" dirty="0"/>
          </a:p>
        </p:txBody>
      </p:sp>
      <p:pic>
        <p:nvPicPr>
          <p:cNvPr id="3" name="Picture 2">
            <a:extLst>
              <a:ext uri="{FF2B5EF4-FFF2-40B4-BE49-F238E27FC236}">
                <a16:creationId xmlns:a16="http://schemas.microsoft.com/office/drawing/2014/main" id="{BE1E2573-4D79-401C-B39F-FE6578034095}"/>
              </a:ext>
            </a:extLst>
          </p:cNvPr>
          <p:cNvPicPr>
            <a:picLocks noChangeAspect="1"/>
          </p:cNvPicPr>
          <p:nvPr/>
        </p:nvPicPr>
        <p:blipFill>
          <a:blip r:embed="rId3"/>
          <a:stretch>
            <a:fillRect/>
          </a:stretch>
        </p:blipFill>
        <p:spPr>
          <a:xfrm>
            <a:off x="6866345" y="2307609"/>
            <a:ext cx="4897469" cy="2708203"/>
          </a:xfrm>
          <a:prstGeom prst="rect">
            <a:avLst/>
          </a:prstGeom>
        </p:spPr>
      </p:pic>
    </p:spTree>
    <p:extLst>
      <p:ext uri="{BB962C8B-B14F-4D97-AF65-F5344CB8AC3E}">
        <p14:creationId xmlns:p14="http://schemas.microsoft.com/office/powerpoint/2010/main" val="834988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5" y="2285999"/>
            <a:ext cx="11174809" cy="3963887"/>
          </a:xfrm>
        </p:spPr>
        <p:txBody>
          <a:bodyPr>
            <a:normAutofit/>
          </a:bodyPr>
          <a:lstStyle/>
          <a:p>
            <a:pPr marL="0" indent="0">
              <a:buNone/>
            </a:pPr>
            <a:r>
              <a:rPr lang="tr-TR" sz="1800" b="1" dirty="0"/>
              <a:t>Dezavantajları:</a:t>
            </a:r>
          </a:p>
          <a:p>
            <a:r>
              <a:rPr lang="tr-TR" sz="1800" b="1" dirty="0"/>
              <a:t>Yüksek Üretim Maliyeti:</a:t>
            </a:r>
            <a:r>
              <a:rPr lang="tr-TR" sz="1800" dirty="0"/>
              <a:t> Hidrojen, mevcut yöntemlerle genellikle yüksek maliyetle üretilir. Elektroliz gibi temiz üretim yöntemleri, özellikle enerji yoğun ve pahalı olabilir.</a:t>
            </a:r>
          </a:p>
          <a:p>
            <a:r>
              <a:rPr lang="tr-TR" sz="1800" b="1" dirty="0"/>
              <a:t>Depolama ve Taşıma Zorlukları: </a:t>
            </a:r>
            <a:r>
              <a:rPr lang="tr-TR" sz="1800" dirty="0"/>
              <a:t>Hidrojen gazı çok hafif olduğu için depolanması ve taşınması zor olabilir. Ayrıca, hidrojenin sıkıştırılması veya sıvılaştırılması enerji gerektirir, bu da maliyeti artırır.</a:t>
            </a:r>
          </a:p>
          <a:p>
            <a:r>
              <a:rPr lang="tr-TR" sz="1800" b="1" dirty="0"/>
              <a:t>Altyapı Eksikliği:</a:t>
            </a:r>
            <a:r>
              <a:rPr lang="tr-TR" sz="1800" dirty="0"/>
              <a:t> Hidrojen altyapısı, mevcut durumda kısıtlıdır ve geniş çapta kullanım için daha fazla gelişime ihtiyaç duyar. Yakıt istasyonları, depolama tesisleri ve taşıma altyapısı gibi unsurların geliştirilmesi gerekmektedir.</a:t>
            </a:r>
          </a:p>
          <a:p>
            <a:r>
              <a:rPr lang="tr-TR" sz="1800" b="1" dirty="0"/>
              <a:t>Güvenlik Endişeleri</a:t>
            </a:r>
            <a:r>
              <a:rPr lang="tr-TR" sz="1800" dirty="0"/>
              <a:t>: Hidrojen, hafif ve yanıcı bir gaz olduğu için güvenlik endişelerine yol açabilir. Patlama riski ve yangın tehlikesi, hidrojenin kullanımını sınırlayan faktörler arasındadır.</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Hidrojen </a:t>
            </a:r>
            <a:endParaRPr lang="en-US" sz="3200" b="1" dirty="0"/>
          </a:p>
        </p:txBody>
      </p:sp>
    </p:spTree>
    <p:extLst>
      <p:ext uri="{BB962C8B-B14F-4D97-AF65-F5344CB8AC3E}">
        <p14:creationId xmlns:p14="http://schemas.microsoft.com/office/powerpoint/2010/main" val="19867934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11335628" cy="3963887"/>
          </a:xfrm>
        </p:spPr>
        <p:txBody>
          <a:bodyPr>
            <a:normAutofit/>
          </a:bodyPr>
          <a:lstStyle/>
          <a:p>
            <a:r>
              <a:rPr lang="tr-TR" sz="1800" dirty="0"/>
              <a:t>Hidrojen </a:t>
            </a:r>
            <a:r>
              <a:rPr lang="tr-TR" sz="1800" b="1" dirty="0"/>
              <a:t>taşımacılıktan sanayiye, uzay roketlerinden petrol üretimine </a:t>
            </a:r>
            <a:r>
              <a:rPr lang="tr-TR" sz="1800" dirty="0"/>
              <a:t>kadar birçok alanda kendisine geniş bir yer buluyor.</a:t>
            </a:r>
          </a:p>
          <a:p>
            <a:r>
              <a:rPr lang="tr-TR" sz="1800" dirty="0"/>
              <a:t>Ağırlıklı olarak atık ısı ve elektrik depolama, ısıtma ve soğutma sistemleri, pompa veya basınçlandırma üniteleri, hidrojen temizleme ve </a:t>
            </a:r>
            <a:r>
              <a:rPr lang="tr-TR" sz="1800" dirty="0" err="1"/>
              <a:t>deuterium</a:t>
            </a:r>
            <a:r>
              <a:rPr lang="tr-TR" sz="1800" dirty="0"/>
              <a:t> ayrımı alanlarında kullanılıyor.</a:t>
            </a:r>
          </a:p>
          <a:p>
            <a:r>
              <a:rPr lang="tr-TR" sz="1800" dirty="0"/>
              <a:t>Hidrojen enerjisi </a:t>
            </a:r>
            <a:r>
              <a:rPr lang="tr-TR" sz="1800" dirty="0">
                <a:sym typeface="Wingdings" panose="05000000000000000000" pitchFamily="2" charset="2"/>
              </a:rPr>
              <a:t> </a:t>
            </a:r>
            <a:r>
              <a:rPr lang="tr-TR" sz="1800" dirty="0"/>
              <a:t>gaz sıvı ve katı olarak üç farklı şekilde depolanmakta</a:t>
            </a:r>
          </a:p>
          <a:p>
            <a:r>
              <a:rPr lang="tr-TR" sz="1800" dirty="0"/>
              <a:t>Hidrojen gazı </a:t>
            </a:r>
            <a:r>
              <a:rPr lang="tr-TR" sz="1800" dirty="0">
                <a:sym typeface="Wingdings" panose="05000000000000000000" pitchFamily="2" charset="2"/>
              </a:rPr>
              <a:t> </a:t>
            </a:r>
            <a:r>
              <a:rPr lang="tr-TR" sz="1800" dirty="0"/>
              <a:t>hidrojenin en yaygın depolanan hali olarak karşımıza çıkıyor. </a:t>
            </a:r>
          </a:p>
          <a:p>
            <a:r>
              <a:rPr lang="tr-TR" sz="1800" dirty="0"/>
              <a:t>Ancak hacmi büyük olduğundan gaz hidrojen </a:t>
            </a:r>
            <a:r>
              <a:rPr lang="tr-TR" sz="1800" dirty="0">
                <a:sym typeface="Wingdings" panose="05000000000000000000" pitchFamily="2" charset="2"/>
              </a:rPr>
              <a:t> </a:t>
            </a:r>
            <a:r>
              <a:rPr lang="tr-TR" sz="1800" dirty="0"/>
              <a:t> genellikle basınçlı tanklarda ve tüplerde sıkıştırılmış şekilde saklanabiliyor. Boru hatları ile taşınabiliyor</a:t>
            </a:r>
          </a:p>
          <a:p>
            <a:r>
              <a:rPr lang="tr-TR" sz="1800" dirty="0"/>
              <a:t>Hidrojen gazı fiyatları da bu yönüyle, elde edilen kaynağa ve depolama şekline göre değişiklik gösteriyor. </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Hidrojen </a:t>
            </a:r>
            <a:endParaRPr lang="en-US" sz="3200" b="1" dirty="0"/>
          </a:p>
        </p:txBody>
      </p:sp>
    </p:spTree>
    <p:extLst>
      <p:ext uri="{BB962C8B-B14F-4D97-AF65-F5344CB8AC3E}">
        <p14:creationId xmlns:p14="http://schemas.microsoft.com/office/powerpoint/2010/main" val="3314129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5571170" cy="3963887"/>
          </a:xfrm>
        </p:spPr>
        <p:txBody>
          <a:bodyPr>
            <a:normAutofit/>
          </a:bodyPr>
          <a:lstStyle/>
          <a:p>
            <a:pPr marL="0" indent="0">
              <a:buNone/>
            </a:pPr>
            <a:r>
              <a:rPr lang="tr-TR" sz="1800" dirty="0"/>
              <a:t>Hidrojen gazı şu kullanım alanlarında aktif rol oynuyor:</a:t>
            </a:r>
          </a:p>
          <a:p>
            <a:endParaRPr lang="tr-TR" sz="1800" dirty="0"/>
          </a:p>
          <a:p>
            <a:r>
              <a:rPr lang="tr-TR" sz="1800" dirty="0"/>
              <a:t>Kömürden benzin elde etme</a:t>
            </a:r>
          </a:p>
          <a:p>
            <a:r>
              <a:rPr lang="tr-TR" sz="1800" dirty="0"/>
              <a:t>Ev içerisinde fırın ve ocak gibi cihazlara bağlama</a:t>
            </a:r>
          </a:p>
          <a:p>
            <a:r>
              <a:rPr lang="tr-TR" sz="1800" dirty="0"/>
              <a:t>Hava gemisi ve sıcak hava balonu şişirme</a:t>
            </a:r>
          </a:p>
          <a:p>
            <a:r>
              <a:rPr lang="tr-TR" sz="1800" dirty="0"/>
              <a:t>Paslanmaz çelik üretimi ve diğer metallerin üretimi</a:t>
            </a:r>
          </a:p>
          <a:p>
            <a:r>
              <a:rPr lang="tr-TR" sz="1800" dirty="0"/>
              <a:t>Reaktör soğutma</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Hidrojen </a:t>
            </a:r>
            <a:endParaRPr lang="en-US" sz="3200" b="1" dirty="0"/>
          </a:p>
        </p:txBody>
      </p:sp>
      <p:pic>
        <p:nvPicPr>
          <p:cNvPr id="3" name="Picture 2">
            <a:extLst>
              <a:ext uri="{FF2B5EF4-FFF2-40B4-BE49-F238E27FC236}">
                <a16:creationId xmlns:a16="http://schemas.microsoft.com/office/drawing/2014/main" id="{BE1E2573-4D79-401C-B39F-FE6578034095}"/>
              </a:ext>
            </a:extLst>
          </p:cNvPr>
          <p:cNvPicPr>
            <a:picLocks noChangeAspect="1"/>
          </p:cNvPicPr>
          <p:nvPr/>
        </p:nvPicPr>
        <p:blipFill>
          <a:blip r:embed="rId3"/>
          <a:stretch>
            <a:fillRect/>
          </a:stretch>
        </p:blipFill>
        <p:spPr>
          <a:xfrm>
            <a:off x="6974630" y="1975310"/>
            <a:ext cx="4897469" cy="2708203"/>
          </a:xfrm>
          <a:prstGeom prst="rect">
            <a:avLst/>
          </a:prstGeom>
        </p:spPr>
      </p:pic>
    </p:spTree>
    <p:extLst>
      <p:ext uri="{BB962C8B-B14F-4D97-AF65-F5344CB8AC3E}">
        <p14:creationId xmlns:p14="http://schemas.microsoft.com/office/powerpoint/2010/main" val="402837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r>
              <a:rPr lang="tr-TR" sz="1800" dirty="0">
                <a:latin typeface="Myriad Pro" panose="020B0503030403020204"/>
              </a:rPr>
              <a:t>Yenilenebilir enerji teknolojileri </a:t>
            </a:r>
            <a:r>
              <a:rPr lang="tr-TR" sz="1800" dirty="0">
                <a:latin typeface="Myriad Pro" panose="020B0503030403020204"/>
                <a:sym typeface="Wingdings" panose="05000000000000000000" pitchFamily="2" charset="2"/>
              </a:rPr>
              <a:t> işletim sonrasında</a:t>
            </a:r>
            <a:r>
              <a:rPr lang="tr-TR" sz="1800" dirty="0">
                <a:latin typeface="Myriad Pro" panose="020B0503030403020204"/>
              </a:rPr>
              <a:t> çok az veya sıfır emisyon </a:t>
            </a:r>
          </a:p>
          <a:p>
            <a:r>
              <a:rPr lang="tr-TR" sz="1800" dirty="0">
                <a:latin typeface="Myriad Pro" panose="020B0503030403020204"/>
              </a:rPr>
              <a:t>Yenilenebilir enerji kullanımı </a:t>
            </a:r>
            <a:r>
              <a:rPr lang="tr-TR" sz="1800" dirty="0">
                <a:latin typeface="Myriad Pro" panose="020B0503030403020204"/>
                <a:sym typeface="Wingdings" panose="05000000000000000000" pitchFamily="2" charset="2"/>
              </a:rPr>
              <a:t> </a:t>
            </a:r>
            <a:r>
              <a:rPr lang="tr-TR" sz="1800" dirty="0">
                <a:latin typeface="Myriad Pro" panose="020B0503030403020204"/>
              </a:rPr>
              <a:t> hava kalitesini iyileştirir ve insan sağlığına zarar veren kirlilikleri azaltır.</a:t>
            </a:r>
          </a:p>
          <a:p>
            <a:pPr marL="0" indent="0">
              <a:buNone/>
            </a:pPr>
            <a:r>
              <a:rPr lang="tr-TR" sz="1800" dirty="0">
                <a:latin typeface="Myriad Pro" panose="020B0503030403020204"/>
              </a:rPr>
              <a:t> </a:t>
            </a:r>
            <a:r>
              <a:rPr lang="tr-TR" sz="1800" dirty="0">
                <a:latin typeface="Myriad Pro" panose="020B0503030403020204"/>
                <a:sym typeface="Wingdings" panose="05000000000000000000" pitchFamily="2" charset="2"/>
              </a:rPr>
              <a:t> </a:t>
            </a:r>
            <a:r>
              <a:rPr lang="en-US" sz="1800" dirty="0" err="1">
                <a:latin typeface="Myriad Pro" panose="020B0503030403020204"/>
              </a:rPr>
              <a:t>enerji</a:t>
            </a:r>
            <a:r>
              <a:rPr lang="en-US" sz="1800" dirty="0">
                <a:latin typeface="Myriad Pro" panose="020B0503030403020204"/>
              </a:rPr>
              <a:t> </a:t>
            </a:r>
            <a:r>
              <a:rPr lang="en-US" sz="1800" dirty="0" err="1">
                <a:latin typeface="Myriad Pro" panose="020B0503030403020204"/>
              </a:rPr>
              <a:t>bağımsızlığını</a:t>
            </a:r>
            <a:r>
              <a:rPr lang="en-US" sz="1800" dirty="0">
                <a:latin typeface="Myriad Pro" panose="020B0503030403020204"/>
              </a:rPr>
              <a:t> </a:t>
            </a:r>
            <a:r>
              <a:rPr lang="en-US" sz="1800" dirty="0" err="1">
                <a:latin typeface="Myriad Pro" panose="020B0503030403020204"/>
              </a:rPr>
              <a:t>ve</a:t>
            </a:r>
            <a:r>
              <a:rPr lang="en-US" sz="1800" dirty="0">
                <a:latin typeface="Myriad Pro" panose="020B0503030403020204"/>
              </a:rPr>
              <a:t> </a:t>
            </a:r>
            <a:r>
              <a:rPr lang="en-US" sz="1800" dirty="0" err="1">
                <a:latin typeface="Myriad Pro" panose="020B0503030403020204"/>
              </a:rPr>
              <a:t>güvenliğini</a:t>
            </a:r>
            <a:r>
              <a:rPr lang="en-US" sz="1800" dirty="0">
                <a:latin typeface="Myriad Pro" panose="020B0503030403020204"/>
              </a:rPr>
              <a:t> </a:t>
            </a:r>
            <a:r>
              <a:rPr lang="en-US" sz="1800" dirty="0" err="1">
                <a:latin typeface="Myriad Pro" panose="020B0503030403020204"/>
              </a:rPr>
              <a:t>artırabilir</a:t>
            </a:r>
            <a:r>
              <a:rPr lang="en-US" sz="1800" dirty="0">
                <a:latin typeface="Myriad Pro" panose="020B0503030403020204"/>
              </a:rPr>
              <a:t>. </a:t>
            </a:r>
            <a:endParaRPr lang="tr-TR" sz="1800" dirty="0">
              <a:latin typeface="Myriad Pro" panose="020B0503030403020204"/>
            </a:endParaRPr>
          </a:p>
          <a:p>
            <a:pPr marL="0" indent="0">
              <a:buNone/>
            </a:pPr>
            <a:r>
              <a:rPr lang="tr-TR" sz="1800" dirty="0">
                <a:latin typeface="Myriad Pro" panose="020B0503030403020204"/>
                <a:sym typeface="Wingdings" panose="05000000000000000000" pitchFamily="2" charset="2"/>
              </a:rPr>
              <a:t>  orta ve uzun dönemde ekonomik tasarruf sağlar </a:t>
            </a:r>
            <a:endParaRPr lang="tr-TR" sz="1800" dirty="0">
              <a:latin typeface="Myriad Pro" panose="020B0503030403020204"/>
            </a:endParaRPr>
          </a:p>
          <a:p>
            <a:pPr marL="0" indent="0">
              <a:buNone/>
            </a:pPr>
            <a:endParaRPr lang="tr-TR" sz="1800" dirty="0">
              <a:latin typeface="Myriad Pro" panose="020B0503030403020204"/>
            </a:endParaRPr>
          </a:p>
        </p:txBody>
      </p:sp>
      <p:pic>
        <p:nvPicPr>
          <p:cNvPr id="8" name="Picture 7">
            <a:extLst>
              <a:ext uri="{FF2B5EF4-FFF2-40B4-BE49-F238E27FC236}">
                <a16:creationId xmlns:a16="http://schemas.microsoft.com/office/drawing/2014/main" id="{B2AFC171-CD10-4A3F-8712-2EE2F2778DE3}"/>
              </a:ext>
            </a:extLst>
          </p:cNvPr>
          <p:cNvPicPr>
            <a:picLocks noChangeAspect="1"/>
          </p:cNvPicPr>
          <p:nvPr/>
        </p:nvPicPr>
        <p:blipFill>
          <a:blip r:embed="rId3"/>
          <a:stretch>
            <a:fillRect/>
          </a:stretch>
        </p:blipFill>
        <p:spPr>
          <a:xfrm>
            <a:off x="7154711" y="1847808"/>
            <a:ext cx="4919262" cy="3162383"/>
          </a:xfrm>
          <a:prstGeom prst="rect">
            <a:avLst/>
          </a:prstGeom>
        </p:spPr>
      </p:pic>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1084697"/>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Yenilenebilir enerji nedir?</a:t>
            </a:r>
            <a:br>
              <a:rPr lang="tr-TR" sz="3200" b="1" dirty="0">
                <a:solidFill>
                  <a:srgbClr val="6DA6D1"/>
                </a:solidFill>
                <a:latin typeface="Myriad Pro" panose="020B0503030403020204" pitchFamily="34" charset="0"/>
              </a:rPr>
            </a:br>
            <a:endParaRPr lang="en-US" sz="3200" b="1" dirty="0"/>
          </a:p>
        </p:txBody>
      </p:sp>
    </p:spTree>
    <p:extLst>
      <p:ext uri="{BB962C8B-B14F-4D97-AF65-F5344CB8AC3E}">
        <p14:creationId xmlns:p14="http://schemas.microsoft.com/office/powerpoint/2010/main" val="9128777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034398" cy="3963887"/>
          </a:xfrm>
        </p:spPr>
        <p:txBody>
          <a:bodyPr>
            <a:normAutofit/>
          </a:bodyPr>
          <a:lstStyle/>
          <a:p>
            <a:pPr marL="0" indent="0">
              <a:buNone/>
            </a:pPr>
            <a:r>
              <a:rPr lang="tr-TR" sz="1800" dirty="0"/>
              <a:t>Sıvı hidrojen </a:t>
            </a:r>
            <a:r>
              <a:rPr lang="tr-TR" sz="1800" dirty="0">
                <a:sym typeface="Wingdings" panose="05000000000000000000" pitchFamily="2" charset="2"/>
              </a:rPr>
              <a:t> </a:t>
            </a:r>
            <a:r>
              <a:rPr lang="tr-TR" sz="1800" dirty="0"/>
              <a:t>yüksek basınçla likit hale getirilen hidrojen gazını tanımlıyor. </a:t>
            </a:r>
          </a:p>
          <a:p>
            <a:pPr marL="0" indent="0">
              <a:buNone/>
            </a:pPr>
            <a:r>
              <a:rPr lang="tr-TR" sz="1800" dirty="0">
                <a:sym typeface="Wingdings" panose="05000000000000000000" pitchFamily="2" charset="2"/>
              </a:rPr>
              <a:t> </a:t>
            </a:r>
            <a:r>
              <a:rPr lang="tr-TR" sz="1800" dirty="0"/>
              <a:t>Kolay taşınabilir, tanklar içerisinde depolanıyor. </a:t>
            </a:r>
          </a:p>
          <a:p>
            <a:pPr>
              <a:buFont typeface="Wingdings" panose="05000000000000000000" pitchFamily="2" charset="2"/>
              <a:buChar char="à"/>
            </a:pPr>
            <a:r>
              <a:rPr lang="tr-TR" sz="1800" dirty="0">
                <a:sym typeface="Wingdings" panose="05000000000000000000" pitchFamily="2" charset="2"/>
              </a:rPr>
              <a:t> Az yer kaplar </a:t>
            </a:r>
            <a:r>
              <a:rPr lang="tr-TR" sz="1800" dirty="0"/>
              <a:t>ve farklı alanlarda kullanılabilir</a:t>
            </a:r>
          </a:p>
          <a:p>
            <a:pPr>
              <a:buFont typeface="Wingdings" panose="05000000000000000000" pitchFamily="2" charset="2"/>
              <a:buChar char="à"/>
            </a:pPr>
            <a:r>
              <a:rPr lang="tr-TR" sz="1800" dirty="0"/>
              <a:t> Fiyatı, uygulanan yüksek teknolojik işlemler neticesinde hidrojen gazına göre daha yüksek</a:t>
            </a:r>
          </a:p>
          <a:p>
            <a:pPr marL="0" indent="0">
              <a:buNone/>
            </a:pPr>
            <a:r>
              <a:rPr lang="tr-TR" sz="1800" dirty="0">
                <a:sym typeface="Wingdings" panose="05000000000000000000" pitchFamily="2" charset="2"/>
              </a:rPr>
              <a:t> </a:t>
            </a:r>
            <a:r>
              <a:rPr lang="tr-TR" sz="1800" b="1" dirty="0">
                <a:sym typeface="Wingdings" panose="05000000000000000000" pitchFamily="2" charset="2"/>
              </a:rPr>
              <a:t>Kullanım alanları : </a:t>
            </a:r>
            <a:r>
              <a:rPr lang="tr-TR" sz="1800" dirty="0"/>
              <a:t>Havacılık, uzay ve gaz sanayii</a:t>
            </a:r>
          </a:p>
          <a:p>
            <a:r>
              <a:rPr lang="tr-TR" sz="1800" dirty="0"/>
              <a:t>Elektrikli ve hibrit araçlar (hidrojen yakıt hücresi)</a:t>
            </a:r>
          </a:p>
          <a:p>
            <a:r>
              <a:rPr lang="tr-TR" sz="1800" dirty="0"/>
              <a:t>Petrol rafineri tesislerinde petrolün doygunluk oranını artırıcı madde</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Hidrojen </a:t>
            </a:r>
            <a:endParaRPr lang="en-US" sz="3200" b="1" dirty="0"/>
          </a:p>
        </p:txBody>
      </p:sp>
      <p:pic>
        <p:nvPicPr>
          <p:cNvPr id="3" name="Picture 2">
            <a:extLst>
              <a:ext uri="{FF2B5EF4-FFF2-40B4-BE49-F238E27FC236}">
                <a16:creationId xmlns:a16="http://schemas.microsoft.com/office/drawing/2014/main" id="{BE1E2573-4D79-401C-B39F-FE6578034095}"/>
              </a:ext>
            </a:extLst>
          </p:cNvPr>
          <p:cNvPicPr>
            <a:picLocks noChangeAspect="1"/>
          </p:cNvPicPr>
          <p:nvPr/>
        </p:nvPicPr>
        <p:blipFill>
          <a:blip r:embed="rId3"/>
          <a:stretch>
            <a:fillRect/>
          </a:stretch>
        </p:blipFill>
        <p:spPr>
          <a:xfrm>
            <a:off x="6628641" y="2285999"/>
            <a:ext cx="5497057" cy="3039763"/>
          </a:xfrm>
          <a:prstGeom prst="rect">
            <a:avLst/>
          </a:prstGeom>
        </p:spPr>
      </p:pic>
    </p:spTree>
    <p:extLst>
      <p:ext uri="{BB962C8B-B14F-4D97-AF65-F5344CB8AC3E}">
        <p14:creationId xmlns:p14="http://schemas.microsoft.com/office/powerpoint/2010/main" val="27009854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Hidrojen </a:t>
            </a:r>
            <a:endParaRPr lang="en-US" sz="3200" b="1" dirty="0"/>
          </a:p>
        </p:txBody>
      </p:sp>
      <p:pic>
        <p:nvPicPr>
          <p:cNvPr id="6" name="Content Placeholder 5">
            <a:extLst>
              <a:ext uri="{FF2B5EF4-FFF2-40B4-BE49-F238E27FC236}">
                <a16:creationId xmlns:a16="http://schemas.microsoft.com/office/drawing/2014/main" id="{B777213D-A179-4F26-85FF-516AA31EE998}"/>
              </a:ext>
            </a:extLst>
          </p:cNvPr>
          <p:cNvPicPr>
            <a:picLocks noGrp="1" noChangeAspect="1"/>
          </p:cNvPicPr>
          <p:nvPr>
            <p:ph idx="1"/>
          </p:nvPr>
        </p:nvPicPr>
        <p:blipFill>
          <a:blip r:embed="rId3"/>
          <a:stretch>
            <a:fillRect/>
          </a:stretch>
        </p:blipFill>
        <p:spPr>
          <a:xfrm>
            <a:off x="125766" y="2168594"/>
            <a:ext cx="6841114" cy="3465270"/>
          </a:xfrm>
          <a:prstGeom prst="rect">
            <a:avLst/>
          </a:prstGeom>
        </p:spPr>
      </p:pic>
      <p:sp>
        <p:nvSpPr>
          <p:cNvPr id="7" name="Rectangle 6">
            <a:extLst>
              <a:ext uri="{FF2B5EF4-FFF2-40B4-BE49-F238E27FC236}">
                <a16:creationId xmlns:a16="http://schemas.microsoft.com/office/drawing/2014/main" id="{9685FDD1-1DB8-4DFA-8154-E82C78D6AEC5}"/>
              </a:ext>
            </a:extLst>
          </p:cNvPr>
          <p:cNvSpPr/>
          <p:nvPr/>
        </p:nvSpPr>
        <p:spPr>
          <a:xfrm>
            <a:off x="-59473" y="5808308"/>
            <a:ext cx="8441473" cy="276999"/>
          </a:xfrm>
          <a:prstGeom prst="rect">
            <a:avLst/>
          </a:prstGeom>
        </p:spPr>
        <p:txBody>
          <a:bodyPr wrap="square">
            <a:spAutoFit/>
          </a:bodyPr>
          <a:lstStyle/>
          <a:p>
            <a:r>
              <a:rPr lang="tr-TR" sz="1200" i="1" dirty="0"/>
              <a:t>Kaynak: </a:t>
            </a:r>
            <a:r>
              <a:rPr lang="tr-TR" sz="1200" i="1" dirty="0" err="1"/>
              <a:t>EnerjiSa</a:t>
            </a:r>
            <a:r>
              <a:rPr lang="tr-TR" sz="1200" i="1" dirty="0"/>
              <a:t>, 2024. </a:t>
            </a:r>
            <a:r>
              <a:rPr lang="en-US" sz="1200" i="1" dirty="0"/>
              <a:t>https://www.enerjisauretim.com.tr/blog/hidrojen-enerjisinin-gecmisi-bugunu-ve-yesil-gelecegi</a:t>
            </a:r>
          </a:p>
        </p:txBody>
      </p:sp>
      <p:sp>
        <p:nvSpPr>
          <p:cNvPr id="8" name="Rectangle 7">
            <a:extLst>
              <a:ext uri="{FF2B5EF4-FFF2-40B4-BE49-F238E27FC236}">
                <a16:creationId xmlns:a16="http://schemas.microsoft.com/office/drawing/2014/main" id="{36E2D46E-A607-440D-AA63-D3C504F239E9}"/>
              </a:ext>
            </a:extLst>
          </p:cNvPr>
          <p:cNvSpPr/>
          <p:nvPr/>
        </p:nvSpPr>
        <p:spPr>
          <a:xfrm>
            <a:off x="7164226" y="1283993"/>
            <a:ext cx="5027774" cy="4524315"/>
          </a:xfrm>
          <a:prstGeom prst="rect">
            <a:avLst/>
          </a:prstGeom>
        </p:spPr>
        <p:txBody>
          <a:bodyPr wrap="square">
            <a:spAutoFit/>
          </a:bodyPr>
          <a:lstStyle/>
          <a:p>
            <a:r>
              <a:rPr lang="en-US" sz="1200" b="1" dirty="0"/>
              <a:t>- </a:t>
            </a:r>
            <a:r>
              <a:rPr lang="en-US" sz="1200" b="1" dirty="0" err="1"/>
              <a:t>Termokimyasal</a:t>
            </a:r>
            <a:r>
              <a:rPr lang="en-US" sz="1200" b="1" dirty="0"/>
              <a:t> </a:t>
            </a:r>
            <a:r>
              <a:rPr lang="en-US" sz="1200" b="1" dirty="0" err="1"/>
              <a:t>Yöntem</a:t>
            </a:r>
            <a:r>
              <a:rPr lang="en-US" sz="1200" b="1" dirty="0"/>
              <a:t>:</a:t>
            </a:r>
          </a:p>
          <a:p>
            <a:r>
              <a:rPr lang="en-US" sz="1200" dirty="0"/>
              <a:t>  - </a:t>
            </a:r>
            <a:r>
              <a:rPr lang="en-US" sz="1200" dirty="0" err="1"/>
              <a:t>Kömür</a:t>
            </a:r>
            <a:r>
              <a:rPr lang="en-US" sz="1200" dirty="0"/>
              <a:t>, </a:t>
            </a:r>
            <a:r>
              <a:rPr lang="en-US" sz="1200" dirty="0" err="1"/>
              <a:t>doğal</a:t>
            </a:r>
            <a:r>
              <a:rPr lang="en-US" sz="1200" dirty="0"/>
              <a:t> </a:t>
            </a:r>
            <a:r>
              <a:rPr lang="en-US" sz="1200" dirty="0" err="1"/>
              <a:t>gaz</a:t>
            </a:r>
            <a:r>
              <a:rPr lang="en-US" sz="1200" dirty="0"/>
              <a:t>, </a:t>
            </a:r>
            <a:r>
              <a:rPr lang="en-US" sz="1200" dirty="0" err="1"/>
              <a:t>benzin</a:t>
            </a:r>
            <a:r>
              <a:rPr lang="en-US" sz="1200" dirty="0"/>
              <a:t> </a:t>
            </a:r>
            <a:r>
              <a:rPr lang="en-US" sz="1200" dirty="0" err="1"/>
              <a:t>gibi</a:t>
            </a:r>
            <a:r>
              <a:rPr lang="en-US" sz="1200" dirty="0"/>
              <a:t> </a:t>
            </a:r>
            <a:r>
              <a:rPr lang="en-US" sz="1200" dirty="0" err="1"/>
              <a:t>fosil</a:t>
            </a:r>
            <a:r>
              <a:rPr lang="en-US" sz="1200" dirty="0"/>
              <a:t> </a:t>
            </a:r>
            <a:r>
              <a:rPr lang="en-US" sz="1200" dirty="0" err="1"/>
              <a:t>yakıtlardan</a:t>
            </a:r>
            <a:r>
              <a:rPr lang="en-US" sz="1200" dirty="0"/>
              <a:t> </a:t>
            </a:r>
            <a:r>
              <a:rPr lang="en-US" sz="1200" dirty="0" err="1"/>
              <a:t>hidrojen</a:t>
            </a:r>
            <a:r>
              <a:rPr lang="en-US" sz="1200" dirty="0"/>
              <a:t> </a:t>
            </a:r>
            <a:r>
              <a:rPr lang="en-US" sz="1200" dirty="0" err="1"/>
              <a:t>elde</a:t>
            </a:r>
            <a:r>
              <a:rPr lang="en-US" sz="1200" dirty="0"/>
              <a:t> </a:t>
            </a:r>
            <a:r>
              <a:rPr lang="en-US" sz="1200" dirty="0" err="1"/>
              <a:t>edilir</a:t>
            </a:r>
            <a:r>
              <a:rPr lang="en-US" sz="1200" dirty="0"/>
              <a:t>.</a:t>
            </a:r>
          </a:p>
          <a:p>
            <a:r>
              <a:rPr lang="en-US" sz="1200" dirty="0"/>
              <a:t>  - </a:t>
            </a:r>
            <a:r>
              <a:rPr lang="en-US" sz="1200" dirty="0" err="1"/>
              <a:t>Yüksek</a:t>
            </a:r>
            <a:r>
              <a:rPr lang="en-US" sz="1200" dirty="0"/>
              <a:t> </a:t>
            </a:r>
            <a:r>
              <a:rPr lang="en-US" sz="1200" dirty="0" err="1"/>
              <a:t>karbon</a:t>
            </a:r>
            <a:r>
              <a:rPr lang="en-US" sz="1200" dirty="0"/>
              <a:t> </a:t>
            </a:r>
            <a:r>
              <a:rPr lang="en-US" sz="1200" dirty="0" err="1"/>
              <a:t>salınımı</a:t>
            </a:r>
            <a:r>
              <a:rPr lang="en-US" sz="1200" dirty="0"/>
              <a:t> </a:t>
            </a:r>
            <a:r>
              <a:rPr lang="en-US" sz="1200" dirty="0" err="1"/>
              <a:t>olmasına</a:t>
            </a:r>
            <a:r>
              <a:rPr lang="en-US" sz="1200" dirty="0"/>
              <a:t> </a:t>
            </a:r>
            <a:r>
              <a:rPr lang="en-US" sz="1200" dirty="0" err="1"/>
              <a:t>rağmen</a:t>
            </a:r>
            <a:r>
              <a:rPr lang="en-US" sz="1200" dirty="0"/>
              <a:t> </a:t>
            </a:r>
            <a:r>
              <a:rPr lang="en-US" sz="1200" dirty="0" err="1"/>
              <a:t>en</a:t>
            </a:r>
            <a:r>
              <a:rPr lang="en-US" sz="1200" dirty="0"/>
              <a:t> </a:t>
            </a:r>
            <a:r>
              <a:rPr lang="en-US" sz="1200" dirty="0" err="1"/>
              <a:t>erişilebilir</a:t>
            </a:r>
            <a:r>
              <a:rPr lang="en-US" sz="1200" dirty="0"/>
              <a:t> </a:t>
            </a:r>
            <a:r>
              <a:rPr lang="en-US" sz="1200" dirty="0" err="1"/>
              <a:t>yöntemdir</a:t>
            </a:r>
            <a:r>
              <a:rPr lang="en-US" sz="1200" dirty="0"/>
              <a:t>.</a:t>
            </a:r>
          </a:p>
          <a:p>
            <a:r>
              <a:rPr lang="en-US" sz="1200" dirty="0"/>
              <a:t>  - </a:t>
            </a:r>
            <a:r>
              <a:rPr lang="en-US" sz="1200" dirty="0" err="1"/>
              <a:t>Fosil</a:t>
            </a:r>
            <a:r>
              <a:rPr lang="en-US" sz="1200" dirty="0"/>
              <a:t> </a:t>
            </a:r>
            <a:r>
              <a:rPr lang="en-US" sz="1200" dirty="0" err="1"/>
              <a:t>yakıtın</a:t>
            </a:r>
            <a:r>
              <a:rPr lang="en-US" sz="1200" dirty="0"/>
              <a:t> </a:t>
            </a:r>
            <a:r>
              <a:rPr lang="en-US" sz="1200" dirty="0" err="1"/>
              <a:t>yüksek</a:t>
            </a:r>
            <a:r>
              <a:rPr lang="en-US" sz="1200" dirty="0"/>
              <a:t> </a:t>
            </a:r>
            <a:r>
              <a:rPr lang="en-US" sz="1200" dirty="0" err="1"/>
              <a:t>sıcaklıkta</a:t>
            </a:r>
            <a:r>
              <a:rPr lang="en-US" sz="1200" dirty="0"/>
              <a:t> </a:t>
            </a:r>
            <a:r>
              <a:rPr lang="en-US" sz="1200" dirty="0" err="1"/>
              <a:t>buhara</a:t>
            </a:r>
            <a:r>
              <a:rPr lang="en-US" sz="1200" dirty="0"/>
              <a:t> </a:t>
            </a:r>
            <a:r>
              <a:rPr lang="en-US" sz="1200" dirty="0" err="1"/>
              <a:t>tabi</a:t>
            </a:r>
            <a:r>
              <a:rPr lang="en-US" sz="1200" dirty="0"/>
              <a:t> </a:t>
            </a:r>
            <a:r>
              <a:rPr lang="en-US" sz="1200" dirty="0" err="1"/>
              <a:t>tutulmasıyla</a:t>
            </a:r>
            <a:r>
              <a:rPr lang="en-US" sz="1200" dirty="0"/>
              <a:t> </a:t>
            </a:r>
            <a:r>
              <a:rPr lang="en-US" sz="1200" dirty="0" err="1"/>
              <a:t>hidrojen</a:t>
            </a:r>
            <a:r>
              <a:rPr lang="en-US" sz="1200" dirty="0"/>
              <a:t> </a:t>
            </a:r>
            <a:r>
              <a:rPr lang="en-US" sz="1200" dirty="0" err="1"/>
              <a:t>üretilir</a:t>
            </a:r>
            <a:r>
              <a:rPr lang="en-US" sz="1200" dirty="0"/>
              <a:t>.</a:t>
            </a:r>
          </a:p>
          <a:p>
            <a:endParaRPr lang="en-US" sz="1200" dirty="0"/>
          </a:p>
          <a:p>
            <a:r>
              <a:rPr lang="en-US" sz="1200" b="1" dirty="0"/>
              <a:t>- </a:t>
            </a:r>
            <a:r>
              <a:rPr lang="en-US" sz="1200" b="1" dirty="0" err="1"/>
              <a:t>Elektroliz</a:t>
            </a:r>
            <a:r>
              <a:rPr lang="en-US" sz="1200" b="1" dirty="0"/>
              <a:t> </a:t>
            </a:r>
            <a:r>
              <a:rPr lang="en-US" sz="1200" b="1" dirty="0" err="1"/>
              <a:t>Yöntemi</a:t>
            </a:r>
            <a:r>
              <a:rPr lang="en-US" sz="1200" b="1" dirty="0"/>
              <a:t>:</a:t>
            </a:r>
          </a:p>
          <a:p>
            <a:r>
              <a:rPr lang="en-US" sz="1200" dirty="0"/>
              <a:t>  - </a:t>
            </a:r>
            <a:r>
              <a:rPr lang="en-US" sz="1200" dirty="0" err="1"/>
              <a:t>Suyun</a:t>
            </a:r>
            <a:r>
              <a:rPr lang="en-US" sz="1200" dirty="0"/>
              <a:t> </a:t>
            </a:r>
            <a:r>
              <a:rPr lang="en-US" sz="1200" dirty="0" err="1"/>
              <a:t>doğru</a:t>
            </a:r>
            <a:r>
              <a:rPr lang="en-US" sz="1200" dirty="0"/>
              <a:t> </a:t>
            </a:r>
            <a:r>
              <a:rPr lang="en-US" sz="1200" dirty="0" err="1"/>
              <a:t>akım</a:t>
            </a:r>
            <a:r>
              <a:rPr lang="en-US" sz="1200" dirty="0"/>
              <a:t> </a:t>
            </a:r>
            <a:r>
              <a:rPr lang="en-US" sz="1200" dirty="0" err="1"/>
              <a:t>kullanılarak</a:t>
            </a:r>
            <a:r>
              <a:rPr lang="en-US" sz="1200" dirty="0"/>
              <a:t> </a:t>
            </a:r>
            <a:r>
              <a:rPr lang="en-US" sz="1200" dirty="0" err="1"/>
              <a:t>hidrojen</a:t>
            </a:r>
            <a:r>
              <a:rPr lang="en-US" sz="1200" dirty="0"/>
              <a:t> </a:t>
            </a:r>
            <a:r>
              <a:rPr lang="en-US" sz="1200" dirty="0" err="1"/>
              <a:t>ve</a:t>
            </a:r>
            <a:r>
              <a:rPr lang="en-US" sz="1200" dirty="0"/>
              <a:t> </a:t>
            </a:r>
            <a:r>
              <a:rPr lang="en-US" sz="1200" dirty="0" err="1"/>
              <a:t>oksijene</a:t>
            </a:r>
            <a:r>
              <a:rPr lang="en-US" sz="1200" dirty="0"/>
              <a:t> </a:t>
            </a:r>
            <a:r>
              <a:rPr lang="en-US" sz="1200" dirty="0" err="1"/>
              <a:t>ayrılması</a:t>
            </a:r>
            <a:r>
              <a:rPr lang="en-US" sz="1200" dirty="0"/>
              <a:t> </a:t>
            </a:r>
            <a:r>
              <a:rPr lang="en-US" sz="1200" dirty="0" err="1"/>
              <a:t>esasına</a:t>
            </a:r>
            <a:r>
              <a:rPr lang="en-US" sz="1200" dirty="0"/>
              <a:t> </a:t>
            </a:r>
            <a:r>
              <a:rPr lang="en-US" sz="1200" dirty="0" err="1"/>
              <a:t>dayanır</a:t>
            </a:r>
            <a:r>
              <a:rPr lang="en-US" sz="1200" dirty="0"/>
              <a:t>.</a:t>
            </a:r>
          </a:p>
          <a:p>
            <a:r>
              <a:rPr lang="en-US" sz="1200" dirty="0"/>
              <a:t>  - </a:t>
            </a:r>
            <a:r>
              <a:rPr lang="en-US" sz="1200" dirty="0" err="1"/>
              <a:t>Elektrik</a:t>
            </a:r>
            <a:r>
              <a:rPr lang="en-US" sz="1200" dirty="0"/>
              <a:t> </a:t>
            </a:r>
            <a:r>
              <a:rPr lang="en-US" sz="1200" dirty="0" err="1"/>
              <a:t>enerjisi</a:t>
            </a:r>
            <a:r>
              <a:rPr lang="en-US" sz="1200" dirty="0"/>
              <a:t> </a:t>
            </a:r>
            <a:r>
              <a:rPr lang="en-US" sz="1200" dirty="0" err="1"/>
              <a:t>kullanarak</a:t>
            </a:r>
            <a:r>
              <a:rPr lang="en-US" sz="1200" dirty="0"/>
              <a:t> </a:t>
            </a:r>
            <a:r>
              <a:rPr lang="en-US" sz="1200" dirty="0" err="1"/>
              <a:t>sudan</a:t>
            </a:r>
            <a:r>
              <a:rPr lang="en-US" sz="1200" dirty="0"/>
              <a:t> </a:t>
            </a:r>
            <a:r>
              <a:rPr lang="en-US" sz="1200" dirty="0" err="1"/>
              <a:t>hidrojen</a:t>
            </a:r>
            <a:r>
              <a:rPr lang="en-US" sz="1200" dirty="0"/>
              <a:t> </a:t>
            </a:r>
            <a:r>
              <a:rPr lang="en-US" sz="1200" dirty="0" err="1"/>
              <a:t>üretir</a:t>
            </a:r>
            <a:r>
              <a:rPr lang="en-US" sz="1200" dirty="0"/>
              <a:t>.</a:t>
            </a:r>
          </a:p>
          <a:p>
            <a:r>
              <a:rPr lang="en-US" sz="1200" dirty="0"/>
              <a:t>  - </a:t>
            </a:r>
            <a:r>
              <a:rPr lang="en-US" sz="1200" dirty="0" err="1"/>
              <a:t>Teknolojik</a:t>
            </a:r>
            <a:r>
              <a:rPr lang="en-US" sz="1200" dirty="0"/>
              <a:t> </a:t>
            </a:r>
            <a:r>
              <a:rPr lang="en-US" sz="1200" dirty="0" err="1"/>
              <a:t>donanım</a:t>
            </a:r>
            <a:r>
              <a:rPr lang="en-US" sz="1200" dirty="0"/>
              <a:t> </a:t>
            </a:r>
            <a:r>
              <a:rPr lang="en-US" sz="1200" dirty="0" err="1"/>
              <a:t>ile</a:t>
            </a:r>
            <a:r>
              <a:rPr lang="en-US" sz="1200" dirty="0"/>
              <a:t> </a:t>
            </a:r>
            <a:r>
              <a:rPr lang="en-US" sz="1200" dirty="0" err="1"/>
              <a:t>hidrojen</a:t>
            </a:r>
            <a:r>
              <a:rPr lang="en-US" sz="1200" dirty="0"/>
              <a:t> </a:t>
            </a:r>
            <a:r>
              <a:rPr lang="en-US" sz="1200" dirty="0" err="1"/>
              <a:t>yakıtı</a:t>
            </a:r>
            <a:r>
              <a:rPr lang="en-US" sz="1200" dirty="0"/>
              <a:t> </a:t>
            </a:r>
            <a:r>
              <a:rPr lang="en-US" sz="1200" dirty="0" err="1"/>
              <a:t>üretmenin</a:t>
            </a:r>
            <a:r>
              <a:rPr lang="en-US" sz="1200" dirty="0"/>
              <a:t> </a:t>
            </a:r>
            <a:r>
              <a:rPr lang="en-US" sz="1200" dirty="0" err="1"/>
              <a:t>en</a:t>
            </a:r>
            <a:r>
              <a:rPr lang="en-US" sz="1200" dirty="0"/>
              <a:t> </a:t>
            </a:r>
            <a:r>
              <a:rPr lang="en-US" sz="1200" dirty="0" err="1"/>
              <a:t>basit</a:t>
            </a:r>
            <a:r>
              <a:rPr lang="en-US" sz="1200" dirty="0"/>
              <a:t> </a:t>
            </a:r>
            <a:r>
              <a:rPr lang="en-US" sz="1200" dirty="0" err="1"/>
              <a:t>yollarından</a:t>
            </a:r>
            <a:r>
              <a:rPr lang="en-US" sz="1200" dirty="0"/>
              <a:t> </a:t>
            </a:r>
            <a:r>
              <a:rPr lang="en-US" sz="1200" dirty="0" err="1"/>
              <a:t>biridir</a:t>
            </a:r>
            <a:r>
              <a:rPr lang="en-US" sz="1200" dirty="0"/>
              <a:t>.</a:t>
            </a:r>
            <a:endParaRPr lang="tr-TR" sz="1200" dirty="0"/>
          </a:p>
          <a:p>
            <a:endParaRPr lang="en-US" sz="1200" dirty="0"/>
          </a:p>
          <a:p>
            <a:r>
              <a:rPr lang="en-US" sz="1200" b="1" dirty="0"/>
              <a:t>-</a:t>
            </a:r>
            <a:r>
              <a:rPr lang="en-US" sz="1200" b="1" dirty="0" err="1"/>
              <a:t>Fotoelektrokimyasal</a:t>
            </a:r>
            <a:r>
              <a:rPr lang="en-US" sz="1200" b="1" dirty="0"/>
              <a:t> </a:t>
            </a:r>
            <a:r>
              <a:rPr lang="en-US" sz="1200" b="1" dirty="0" err="1"/>
              <a:t>Yöntem</a:t>
            </a:r>
            <a:r>
              <a:rPr lang="tr-TR" sz="1200" b="1" dirty="0"/>
              <a:t>: </a:t>
            </a:r>
            <a:endParaRPr lang="en-US" sz="1200" b="1" dirty="0"/>
          </a:p>
          <a:p>
            <a:r>
              <a:rPr lang="en-US" sz="1200" dirty="0"/>
              <a:t>  - </a:t>
            </a:r>
            <a:r>
              <a:rPr lang="en-US" sz="1200" dirty="0" err="1"/>
              <a:t>Güneş</a:t>
            </a:r>
            <a:r>
              <a:rPr lang="en-US" sz="1200" dirty="0"/>
              <a:t> </a:t>
            </a:r>
            <a:r>
              <a:rPr lang="en-US" sz="1200" dirty="0" err="1"/>
              <a:t>enerjisinden</a:t>
            </a:r>
            <a:r>
              <a:rPr lang="en-US" sz="1200" dirty="0"/>
              <a:t> </a:t>
            </a:r>
            <a:r>
              <a:rPr lang="en-US" sz="1200" dirty="0" err="1"/>
              <a:t>hidrojen</a:t>
            </a:r>
            <a:r>
              <a:rPr lang="en-US" sz="1200" dirty="0"/>
              <a:t> </a:t>
            </a:r>
            <a:r>
              <a:rPr lang="en-US" sz="1200" dirty="0" err="1"/>
              <a:t>elde</a:t>
            </a:r>
            <a:r>
              <a:rPr lang="en-US" sz="1200" dirty="0"/>
              <a:t> </a:t>
            </a:r>
            <a:r>
              <a:rPr lang="en-US" sz="1200" dirty="0" err="1"/>
              <a:t>etmeyi</a:t>
            </a:r>
            <a:r>
              <a:rPr lang="en-US" sz="1200" dirty="0"/>
              <a:t> </a:t>
            </a:r>
            <a:r>
              <a:rPr lang="en-US" sz="1200" dirty="0" err="1"/>
              <a:t>sağlar</a:t>
            </a:r>
            <a:r>
              <a:rPr lang="en-US" sz="1200" dirty="0"/>
              <a:t>.</a:t>
            </a:r>
          </a:p>
          <a:p>
            <a:r>
              <a:rPr lang="en-US" sz="1200" dirty="0"/>
              <a:t>  - </a:t>
            </a:r>
            <a:r>
              <a:rPr lang="en-US" sz="1200" dirty="0" err="1"/>
              <a:t>Suya</a:t>
            </a:r>
            <a:r>
              <a:rPr lang="en-US" sz="1200" dirty="0"/>
              <a:t> </a:t>
            </a:r>
            <a:r>
              <a:rPr lang="en-US" sz="1200" dirty="0" err="1"/>
              <a:t>batırılmış</a:t>
            </a:r>
            <a:r>
              <a:rPr lang="en-US" sz="1200" dirty="0"/>
              <a:t> </a:t>
            </a:r>
            <a:r>
              <a:rPr lang="en-US" sz="1200" dirty="0" err="1"/>
              <a:t>güneş</a:t>
            </a:r>
            <a:r>
              <a:rPr lang="en-US" sz="1200" dirty="0"/>
              <a:t> </a:t>
            </a:r>
            <a:r>
              <a:rPr lang="en-US" sz="1200" dirty="0" err="1"/>
              <a:t>pilleri</a:t>
            </a:r>
            <a:r>
              <a:rPr lang="en-US" sz="1200" dirty="0"/>
              <a:t> </a:t>
            </a:r>
            <a:r>
              <a:rPr lang="en-US" sz="1200" dirty="0" err="1"/>
              <a:t>kullanılarak</a:t>
            </a:r>
            <a:r>
              <a:rPr lang="en-US" sz="1200" dirty="0"/>
              <a:t> </a:t>
            </a:r>
            <a:r>
              <a:rPr lang="en-US" sz="1200" dirty="0" err="1"/>
              <a:t>hidrojen</a:t>
            </a:r>
            <a:r>
              <a:rPr lang="en-US" sz="1200" dirty="0"/>
              <a:t> </a:t>
            </a:r>
            <a:r>
              <a:rPr lang="en-US" sz="1200" dirty="0" err="1"/>
              <a:t>açığa</a:t>
            </a:r>
            <a:r>
              <a:rPr lang="en-US" sz="1200" dirty="0"/>
              <a:t> </a:t>
            </a:r>
            <a:r>
              <a:rPr lang="en-US" sz="1200" dirty="0" err="1"/>
              <a:t>çıkarılır</a:t>
            </a:r>
            <a:r>
              <a:rPr lang="en-US" sz="1200" dirty="0"/>
              <a:t>.</a:t>
            </a:r>
          </a:p>
          <a:p>
            <a:r>
              <a:rPr lang="en-US" sz="1200" dirty="0"/>
              <a:t>  - Normal </a:t>
            </a:r>
            <a:r>
              <a:rPr lang="en-US" sz="1200" dirty="0" err="1"/>
              <a:t>elektroliz</a:t>
            </a:r>
            <a:r>
              <a:rPr lang="en-US" sz="1200" dirty="0"/>
              <a:t> </a:t>
            </a:r>
            <a:r>
              <a:rPr lang="en-US" sz="1200" dirty="0" err="1"/>
              <a:t>yönteminden</a:t>
            </a:r>
            <a:r>
              <a:rPr lang="en-US" sz="1200" dirty="0"/>
              <a:t> </a:t>
            </a:r>
            <a:r>
              <a:rPr lang="en-US" sz="1200" dirty="0" err="1"/>
              <a:t>daha</a:t>
            </a:r>
            <a:r>
              <a:rPr lang="en-US" sz="1200" dirty="0"/>
              <a:t> </a:t>
            </a:r>
            <a:r>
              <a:rPr lang="en-US" sz="1200" dirty="0" err="1"/>
              <a:t>verimli</a:t>
            </a:r>
            <a:r>
              <a:rPr lang="en-US" sz="1200" dirty="0"/>
              <a:t> </a:t>
            </a:r>
            <a:r>
              <a:rPr lang="en-US" sz="1200" dirty="0" err="1"/>
              <a:t>olması</a:t>
            </a:r>
            <a:r>
              <a:rPr lang="en-US" sz="1200" dirty="0"/>
              <a:t> </a:t>
            </a:r>
            <a:r>
              <a:rPr lang="en-US" sz="1200" dirty="0" err="1"/>
              <a:t>hedeflenir</a:t>
            </a:r>
            <a:r>
              <a:rPr lang="en-US" sz="1200" dirty="0"/>
              <a:t>.</a:t>
            </a:r>
          </a:p>
          <a:p>
            <a:endParaRPr lang="en-US" sz="1200" dirty="0"/>
          </a:p>
          <a:p>
            <a:r>
              <a:rPr lang="en-US" sz="1200" b="1" dirty="0"/>
              <a:t>- </a:t>
            </a:r>
            <a:r>
              <a:rPr lang="en-US" sz="1200" b="1" dirty="0" err="1"/>
              <a:t>Fotobiyolojik</a:t>
            </a:r>
            <a:r>
              <a:rPr lang="en-US" sz="1200" b="1" dirty="0"/>
              <a:t> </a:t>
            </a:r>
            <a:r>
              <a:rPr lang="en-US" sz="1200" b="1" dirty="0" err="1"/>
              <a:t>Yöntem</a:t>
            </a:r>
            <a:r>
              <a:rPr lang="en-US" sz="1200" b="1" dirty="0"/>
              <a:t>:</a:t>
            </a:r>
          </a:p>
          <a:p>
            <a:r>
              <a:rPr lang="en-US" sz="1200" dirty="0"/>
              <a:t>  - </a:t>
            </a:r>
            <a:r>
              <a:rPr lang="en-US" sz="1200" dirty="0" err="1"/>
              <a:t>Doğal</a:t>
            </a:r>
            <a:r>
              <a:rPr lang="en-US" sz="1200" dirty="0"/>
              <a:t> </a:t>
            </a:r>
            <a:r>
              <a:rPr lang="en-US" sz="1200" dirty="0" err="1"/>
              <a:t>fotosentez</a:t>
            </a:r>
            <a:r>
              <a:rPr lang="en-US" sz="1200" dirty="0"/>
              <a:t> </a:t>
            </a:r>
            <a:r>
              <a:rPr lang="en-US" sz="1200" dirty="0" err="1"/>
              <a:t>faaliyetlerinden</a:t>
            </a:r>
            <a:r>
              <a:rPr lang="en-US" sz="1200" dirty="0"/>
              <a:t> </a:t>
            </a:r>
            <a:r>
              <a:rPr lang="en-US" sz="1200" dirty="0" err="1"/>
              <a:t>yararlanır</a:t>
            </a:r>
            <a:r>
              <a:rPr lang="en-US" sz="1200" dirty="0"/>
              <a:t>.</a:t>
            </a:r>
          </a:p>
          <a:p>
            <a:r>
              <a:rPr lang="en-US" sz="1200" dirty="0"/>
              <a:t>  - </a:t>
            </a:r>
            <a:r>
              <a:rPr lang="en-US" sz="1200" dirty="0" err="1"/>
              <a:t>Yeşil</a:t>
            </a:r>
            <a:r>
              <a:rPr lang="en-US" sz="1200" dirty="0"/>
              <a:t> </a:t>
            </a:r>
            <a:r>
              <a:rPr lang="en-US" sz="1200" dirty="0" err="1"/>
              <a:t>yosunlardan</a:t>
            </a:r>
            <a:r>
              <a:rPr lang="en-US" sz="1200" dirty="0"/>
              <a:t> </a:t>
            </a:r>
            <a:r>
              <a:rPr lang="en-US" sz="1200" dirty="0" err="1"/>
              <a:t>hidrojen</a:t>
            </a:r>
            <a:r>
              <a:rPr lang="en-US" sz="1200" dirty="0"/>
              <a:t> </a:t>
            </a:r>
            <a:r>
              <a:rPr lang="en-US" sz="1200" dirty="0" err="1"/>
              <a:t>üretimi</a:t>
            </a:r>
            <a:r>
              <a:rPr lang="en-US" sz="1200" dirty="0"/>
              <a:t> </a:t>
            </a:r>
            <a:r>
              <a:rPr lang="en-US" sz="1200" dirty="0" err="1"/>
              <a:t>sağlar</a:t>
            </a:r>
            <a:r>
              <a:rPr lang="en-US" sz="1200" dirty="0"/>
              <a:t>.</a:t>
            </a:r>
          </a:p>
          <a:p>
            <a:r>
              <a:rPr lang="en-US" sz="1200" dirty="0"/>
              <a:t>  - </a:t>
            </a:r>
            <a:r>
              <a:rPr lang="en-US" sz="1200" dirty="0" err="1"/>
              <a:t>Çevre</a:t>
            </a:r>
            <a:r>
              <a:rPr lang="en-US" sz="1200" dirty="0"/>
              <a:t> </a:t>
            </a:r>
            <a:r>
              <a:rPr lang="en-US" sz="1200" dirty="0" err="1"/>
              <a:t>dostu</a:t>
            </a:r>
            <a:r>
              <a:rPr lang="en-US" sz="1200" dirty="0"/>
              <a:t> </a:t>
            </a:r>
            <a:r>
              <a:rPr lang="en-US" sz="1200" dirty="0" err="1"/>
              <a:t>enerji</a:t>
            </a:r>
            <a:r>
              <a:rPr lang="en-US" sz="1200" dirty="0"/>
              <a:t> </a:t>
            </a:r>
            <a:r>
              <a:rPr lang="en-US" sz="1200" dirty="0" err="1"/>
              <a:t>üretimi</a:t>
            </a:r>
            <a:r>
              <a:rPr lang="en-US" sz="1200" dirty="0"/>
              <a:t> </a:t>
            </a:r>
            <a:r>
              <a:rPr lang="en-US" sz="1200" dirty="0" err="1"/>
              <a:t>için</a:t>
            </a:r>
            <a:r>
              <a:rPr lang="en-US" sz="1200" dirty="0"/>
              <a:t> </a:t>
            </a:r>
            <a:r>
              <a:rPr lang="en-US" sz="1200" dirty="0" err="1"/>
              <a:t>önemlidir</a:t>
            </a:r>
            <a:r>
              <a:rPr lang="en-US" sz="1200" dirty="0"/>
              <a:t>.</a:t>
            </a:r>
          </a:p>
          <a:p>
            <a:endParaRPr lang="en-US" sz="1200" dirty="0"/>
          </a:p>
          <a:p>
            <a:r>
              <a:rPr lang="en-US" sz="1200" b="1" dirty="0"/>
              <a:t>- </a:t>
            </a:r>
            <a:r>
              <a:rPr lang="en-US" sz="1200" b="1" dirty="0" err="1"/>
              <a:t>Hidrit</a:t>
            </a:r>
            <a:r>
              <a:rPr lang="en-US" sz="1200" b="1" dirty="0"/>
              <a:t> </a:t>
            </a:r>
            <a:r>
              <a:rPr lang="en-US" sz="1200" b="1" dirty="0" err="1"/>
              <a:t>Bileşiklerden</a:t>
            </a:r>
            <a:r>
              <a:rPr lang="en-US" sz="1200" b="1" dirty="0"/>
              <a:t> </a:t>
            </a:r>
            <a:r>
              <a:rPr lang="en-US" sz="1200" b="1" dirty="0" err="1"/>
              <a:t>Ayrıştırma</a:t>
            </a:r>
            <a:r>
              <a:rPr lang="en-US" sz="1200" b="1" dirty="0"/>
              <a:t> </a:t>
            </a:r>
            <a:r>
              <a:rPr lang="en-US" sz="1200" b="1" dirty="0" err="1"/>
              <a:t>Yöntemi</a:t>
            </a:r>
            <a:r>
              <a:rPr lang="en-US" sz="1200" b="1" dirty="0"/>
              <a:t>:</a:t>
            </a:r>
          </a:p>
          <a:p>
            <a:r>
              <a:rPr lang="en-US" sz="1200" dirty="0"/>
              <a:t>  - </a:t>
            </a:r>
            <a:r>
              <a:rPr lang="en-US" sz="1200" dirty="0" err="1"/>
              <a:t>Laboratuvar</a:t>
            </a:r>
            <a:r>
              <a:rPr lang="en-US" sz="1200" dirty="0"/>
              <a:t> </a:t>
            </a:r>
            <a:r>
              <a:rPr lang="en-US" sz="1200" dirty="0" err="1"/>
              <a:t>ortamında</a:t>
            </a:r>
            <a:r>
              <a:rPr lang="en-US" sz="1200" dirty="0"/>
              <a:t> </a:t>
            </a:r>
            <a:r>
              <a:rPr lang="en-US" sz="1200" dirty="0" err="1"/>
              <a:t>hidrojen</a:t>
            </a:r>
            <a:r>
              <a:rPr lang="en-US" sz="1200" dirty="0"/>
              <a:t> </a:t>
            </a:r>
            <a:r>
              <a:rPr lang="en-US" sz="1200" dirty="0" err="1"/>
              <a:t>üretme</a:t>
            </a:r>
            <a:r>
              <a:rPr lang="en-US" sz="1200" dirty="0"/>
              <a:t> </a:t>
            </a:r>
            <a:r>
              <a:rPr lang="en-US" sz="1200" dirty="0" err="1"/>
              <a:t>metodudur</a:t>
            </a:r>
            <a:r>
              <a:rPr lang="en-US" sz="1200" dirty="0"/>
              <a:t>.</a:t>
            </a:r>
          </a:p>
          <a:p>
            <a:r>
              <a:rPr lang="en-US" sz="1200" dirty="0"/>
              <a:t>  - </a:t>
            </a:r>
            <a:r>
              <a:rPr lang="en-US" sz="1200" dirty="0" err="1"/>
              <a:t>Çeşitli</a:t>
            </a:r>
            <a:r>
              <a:rPr lang="en-US" sz="1200" dirty="0"/>
              <a:t> </a:t>
            </a:r>
            <a:r>
              <a:rPr lang="en-US" sz="1200" dirty="0" err="1"/>
              <a:t>doğal</a:t>
            </a:r>
            <a:r>
              <a:rPr lang="en-US" sz="1200" dirty="0"/>
              <a:t> </a:t>
            </a:r>
            <a:r>
              <a:rPr lang="en-US" sz="1200" dirty="0" err="1"/>
              <a:t>materyaller</a:t>
            </a:r>
            <a:r>
              <a:rPr lang="en-US" sz="1200" dirty="0"/>
              <a:t> </a:t>
            </a:r>
            <a:r>
              <a:rPr lang="en-US" sz="1200" dirty="0" err="1"/>
              <a:t>işlenerek</a:t>
            </a:r>
            <a:r>
              <a:rPr lang="en-US" sz="1200" dirty="0"/>
              <a:t> </a:t>
            </a:r>
            <a:r>
              <a:rPr lang="en-US" sz="1200" dirty="0" err="1"/>
              <a:t>hidrojen</a:t>
            </a:r>
            <a:r>
              <a:rPr lang="en-US" sz="1200" dirty="0"/>
              <a:t> </a:t>
            </a:r>
            <a:r>
              <a:rPr lang="en-US" sz="1200" dirty="0" err="1"/>
              <a:t>açığa</a:t>
            </a:r>
            <a:r>
              <a:rPr lang="en-US" sz="1200" dirty="0"/>
              <a:t> </a:t>
            </a:r>
            <a:r>
              <a:rPr lang="en-US" sz="1200" dirty="0" err="1"/>
              <a:t>çıkarılır</a:t>
            </a:r>
            <a:r>
              <a:rPr lang="en-US" sz="1200" dirty="0"/>
              <a:t>.</a:t>
            </a:r>
          </a:p>
        </p:txBody>
      </p:sp>
    </p:spTree>
    <p:extLst>
      <p:ext uri="{BB962C8B-B14F-4D97-AF65-F5344CB8AC3E}">
        <p14:creationId xmlns:p14="http://schemas.microsoft.com/office/powerpoint/2010/main" val="39699933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Hidrojen </a:t>
            </a:r>
            <a:endParaRPr lang="en-US" sz="3200" b="1" dirty="0"/>
          </a:p>
        </p:txBody>
      </p:sp>
      <p:sp>
        <p:nvSpPr>
          <p:cNvPr id="7" name="Rectangle 6">
            <a:extLst>
              <a:ext uri="{FF2B5EF4-FFF2-40B4-BE49-F238E27FC236}">
                <a16:creationId xmlns:a16="http://schemas.microsoft.com/office/drawing/2014/main" id="{9685FDD1-1DB8-4DFA-8154-E82C78D6AEC5}"/>
              </a:ext>
            </a:extLst>
          </p:cNvPr>
          <p:cNvSpPr/>
          <p:nvPr/>
        </p:nvSpPr>
        <p:spPr>
          <a:xfrm>
            <a:off x="-59473" y="5808308"/>
            <a:ext cx="8441473" cy="276999"/>
          </a:xfrm>
          <a:prstGeom prst="rect">
            <a:avLst/>
          </a:prstGeom>
        </p:spPr>
        <p:txBody>
          <a:bodyPr wrap="square">
            <a:spAutoFit/>
          </a:bodyPr>
          <a:lstStyle/>
          <a:p>
            <a:r>
              <a:rPr lang="tr-TR" sz="1200" i="1" dirty="0"/>
              <a:t>Kaynak: </a:t>
            </a:r>
            <a:r>
              <a:rPr lang="tr-TR" sz="1200" i="1" dirty="0" err="1"/>
              <a:t>EnerjiSa</a:t>
            </a:r>
            <a:r>
              <a:rPr lang="tr-TR" sz="1200" i="1" dirty="0"/>
              <a:t>, 2024. </a:t>
            </a:r>
            <a:r>
              <a:rPr lang="en-US" sz="1200" i="1" dirty="0"/>
              <a:t>https://www.enerjisauretim.com.tr/blog/hidrojen-enerjisinin-gecmisi-bugunu-ve-yesil-gelecegi</a:t>
            </a:r>
          </a:p>
        </p:txBody>
      </p:sp>
      <p:pic>
        <p:nvPicPr>
          <p:cNvPr id="4" name="Content Placeholder 3">
            <a:extLst>
              <a:ext uri="{FF2B5EF4-FFF2-40B4-BE49-F238E27FC236}">
                <a16:creationId xmlns:a16="http://schemas.microsoft.com/office/drawing/2014/main" id="{1AEC9DB0-EACB-49C5-A872-06FDEA968D47}"/>
              </a:ext>
            </a:extLst>
          </p:cNvPr>
          <p:cNvPicPr>
            <a:picLocks noGrp="1" noChangeAspect="1"/>
          </p:cNvPicPr>
          <p:nvPr>
            <p:ph idx="1"/>
          </p:nvPr>
        </p:nvPicPr>
        <p:blipFill>
          <a:blip r:embed="rId3"/>
          <a:stretch>
            <a:fillRect/>
          </a:stretch>
        </p:blipFill>
        <p:spPr>
          <a:xfrm>
            <a:off x="3914663" y="1727883"/>
            <a:ext cx="4362674" cy="4102311"/>
          </a:xfrm>
          <a:prstGeom prst="rect">
            <a:avLst/>
          </a:prstGeom>
        </p:spPr>
      </p:pic>
    </p:spTree>
    <p:extLst>
      <p:ext uri="{BB962C8B-B14F-4D97-AF65-F5344CB8AC3E}">
        <p14:creationId xmlns:p14="http://schemas.microsoft.com/office/powerpoint/2010/main" val="32033879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5999356" cy="3963887"/>
          </a:xfrm>
        </p:spPr>
        <p:txBody>
          <a:bodyPr>
            <a:normAutofit/>
          </a:bodyPr>
          <a:lstStyle/>
          <a:p>
            <a:r>
              <a:rPr lang="tr-TR" sz="1800" b="1" dirty="0"/>
              <a:t>Ulusal hidrojen stratejisine göre, Türkiye </a:t>
            </a:r>
            <a:r>
              <a:rPr lang="tr-TR" sz="1800" dirty="0"/>
              <a:t>2030’a kadar 2 GW, 2035’e kadar 5 GW, 2053’e kadar ise 70 GW hidrojen üretim kapasitesine ulaşmayı hedefliyor.</a:t>
            </a:r>
          </a:p>
          <a:p>
            <a:endParaRPr lang="tr-TR" sz="1800" dirty="0"/>
          </a:p>
          <a:p>
            <a:r>
              <a:rPr lang="tr-TR" sz="1800" dirty="0"/>
              <a:t>Yeşil hidrojen üretim maliyetini 2035 yılına kadar 2,4 ABD/</a:t>
            </a:r>
            <a:r>
              <a:rPr lang="tr-TR" sz="1800" dirty="0" err="1"/>
              <a:t>kgH'nin</a:t>
            </a:r>
            <a:r>
              <a:rPr lang="tr-TR" sz="1800" dirty="0"/>
              <a:t> altına ve 2053 yılına 2 kadar 1,2 ABD/</a:t>
            </a:r>
            <a:r>
              <a:rPr lang="tr-TR" sz="1800" dirty="0" err="1"/>
              <a:t>kgH'nin</a:t>
            </a:r>
            <a:r>
              <a:rPr lang="tr-TR" sz="1800" dirty="0"/>
              <a:t> altına düşürmek, </a:t>
            </a:r>
          </a:p>
          <a:p>
            <a:r>
              <a:rPr lang="tr-TR" sz="1800" dirty="0" err="1"/>
              <a:t>Elektrolizörün</a:t>
            </a:r>
            <a:r>
              <a:rPr lang="tr-TR" sz="1800" dirty="0"/>
              <a:t> kurulu güç kapasitesinin 2030'da 2 </a:t>
            </a:r>
            <a:r>
              <a:rPr lang="tr-TR" sz="1800" dirty="0" err="1"/>
              <a:t>GW'a</a:t>
            </a:r>
            <a:r>
              <a:rPr lang="tr-TR" sz="1800" dirty="0"/>
              <a:t>, 2035'te 5 </a:t>
            </a:r>
            <a:r>
              <a:rPr lang="tr-TR" sz="1800" dirty="0" err="1"/>
              <a:t>GW'a</a:t>
            </a:r>
            <a:r>
              <a:rPr lang="tr-TR" sz="1800" dirty="0"/>
              <a:t> ve 2053'te 70 </a:t>
            </a:r>
            <a:r>
              <a:rPr lang="tr-TR" sz="1800" dirty="0" err="1"/>
              <a:t>GW'a</a:t>
            </a:r>
            <a:r>
              <a:rPr lang="tr-TR" sz="1800" dirty="0"/>
              <a:t> ulaşmasını sağlamak</a:t>
            </a:r>
          </a:p>
          <a:p>
            <a:pPr marL="0" indent="0">
              <a:buNone/>
            </a:pPr>
            <a:r>
              <a:rPr lang="tr-TR" sz="1800" dirty="0"/>
              <a:t>hedeflenmektedir.</a:t>
            </a:r>
          </a:p>
          <a:p>
            <a:endParaRPr lang="tr-TR" sz="1800" dirty="0"/>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Hidrojen </a:t>
            </a:r>
            <a:endParaRPr lang="en-US" sz="3200" b="1" dirty="0"/>
          </a:p>
        </p:txBody>
      </p:sp>
      <p:sp>
        <p:nvSpPr>
          <p:cNvPr id="2" name="Rectangle 1">
            <a:extLst>
              <a:ext uri="{FF2B5EF4-FFF2-40B4-BE49-F238E27FC236}">
                <a16:creationId xmlns:a16="http://schemas.microsoft.com/office/drawing/2014/main" id="{470C1C9F-DA82-4C9C-A64A-E0F2A0E029FA}"/>
              </a:ext>
            </a:extLst>
          </p:cNvPr>
          <p:cNvSpPr/>
          <p:nvPr/>
        </p:nvSpPr>
        <p:spPr>
          <a:xfrm>
            <a:off x="0" y="5722065"/>
            <a:ext cx="9051073" cy="307777"/>
          </a:xfrm>
          <a:prstGeom prst="rect">
            <a:avLst/>
          </a:prstGeom>
        </p:spPr>
        <p:txBody>
          <a:bodyPr wrap="square">
            <a:spAutoFit/>
          </a:bodyPr>
          <a:lstStyle/>
          <a:p>
            <a:r>
              <a:rPr lang="en-US" sz="1400" i="1" dirty="0" err="1"/>
              <a:t>Kaynak</a:t>
            </a:r>
            <a:r>
              <a:rPr lang="en-US" sz="1400" i="1" dirty="0"/>
              <a:t>: T.C. </a:t>
            </a:r>
            <a:r>
              <a:rPr lang="en-US" sz="1400" i="1" dirty="0" err="1"/>
              <a:t>Enerji</a:t>
            </a:r>
            <a:r>
              <a:rPr lang="en-US" sz="1400" i="1" dirty="0"/>
              <a:t> </a:t>
            </a:r>
            <a:r>
              <a:rPr lang="en-US" sz="1400" i="1" dirty="0" err="1"/>
              <a:t>ve</a:t>
            </a:r>
            <a:r>
              <a:rPr lang="en-US" sz="1400" i="1" dirty="0"/>
              <a:t> </a:t>
            </a:r>
            <a:r>
              <a:rPr lang="en-US" sz="1400" i="1" dirty="0" err="1"/>
              <a:t>Tabii</a:t>
            </a:r>
            <a:r>
              <a:rPr lang="en-US" sz="1400" i="1" dirty="0"/>
              <a:t> </a:t>
            </a:r>
            <a:r>
              <a:rPr lang="en-US" sz="1400" i="1" dirty="0" err="1"/>
              <a:t>Kaynaklar</a:t>
            </a:r>
            <a:r>
              <a:rPr lang="en-US" sz="1400" i="1" dirty="0"/>
              <a:t> </a:t>
            </a:r>
            <a:r>
              <a:rPr lang="en-US" sz="1400" i="1" dirty="0" err="1"/>
              <a:t>Bakanlığı</a:t>
            </a:r>
            <a:r>
              <a:rPr lang="en-US" sz="1400" i="1" dirty="0"/>
              <a:t>. 2023.  </a:t>
            </a:r>
            <a:r>
              <a:rPr lang="en-US" sz="1400" i="1" dirty="0" err="1"/>
              <a:t>Türkiye</a:t>
            </a:r>
            <a:r>
              <a:rPr lang="en-US" sz="1400" i="1" dirty="0"/>
              <a:t> </a:t>
            </a:r>
            <a:r>
              <a:rPr lang="en-US" sz="1400" i="1" dirty="0" err="1"/>
              <a:t>Hidrojen</a:t>
            </a:r>
            <a:r>
              <a:rPr lang="en-US" sz="1400" i="1" dirty="0"/>
              <a:t> </a:t>
            </a:r>
            <a:r>
              <a:rPr lang="en-US" sz="1400" i="1" dirty="0" err="1"/>
              <a:t>Teknolojileri</a:t>
            </a:r>
            <a:r>
              <a:rPr lang="en-US" sz="1400" i="1" dirty="0"/>
              <a:t> </a:t>
            </a:r>
            <a:r>
              <a:rPr lang="en-US" sz="1400" i="1" dirty="0" err="1"/>
              <a:t>Stratejisi</a:t>
            </a:r>
            <a:r>
              <a:rPr lang="en-US" sz="1400" i="1" dirty="0"/>
              <a:t> </a:t>
            </a:r>
            <a:r>
              <a:rPr lang="en-US" sz="1400" i="1" dirty="0" err="1"/>
              <a:t>ve</a:t>
            </a:r>
            <a:r>
              <a:rPr lang="en-US" sz="1400" i="1" dirty="0"/>
              <a:t> </a:t>
            </a:r>
            <a:r>
              <a:rPr lang="en-US" sz="1400" i="1" dirty="0" err="1"/>
              <a:t>Yol</a:t>
            </a:r>
            <a:r>
              <a:rPr lang="en-US" sz="1400" i="1" dirty="0"/>
              <a:t> </a:t>
            </a:r>
            <a:r>
              <a:rPr lang="en-US" sz="1400" i="1" dirty="0" err="1"/>
              <a:t>Haritası</a:t>
            </a:r>
            <a:endParaRPr lang="en-US" sz="1400" i="1" dirty="0"/>
          </a:p>
        </p:txBody>
      </p:sp>
      <p:pic>
        <p:nvPicPr>
          <p:cNvPr id="5" name="Picture 4">
            <a:extLst>
              <a:ext uri="{FF2B5EF4-FFF2-40B4-BE49-F238E27FC236}">
                <a16:creationId xmlns:a16="http://schemas.microsoft.com/office/drawing/2014/main" id="{6FEF3E15-F6EA-4D22-A1BC-D023D9AFB91E}"/>
              </a:ext>
            </a:extLst>
          </p:cNvPr>
          <p:cNvPicPr>
            <a:picLocks noChangeAspect="1"/>
          </p:cNvPicPr>
          <p:nvPr/>
        </p:nvPicPr>
        <p:blipFill>
          <a:blip r:embed="rId3"/>
          <a:stretch>
            <a:fillRect/>
          </a:stretch>
        </p:blipFill>
        <p:spPr>
          <a:xfrm>
            <a:off x="6040449" y="2024443"/>
            <a:ext cx="6151551" cy="3598768"/>
          </a:xfrm>
          <a:prstGeom prst="rect">
            <a:avLst/>
          </a:prstGeom>
        </p:spPr>
      </p:pic>
    </p:spTree>
    <p:extLst>
      <p:ext uri="{BB962C8B-B14F-4D97-AF65-F5344CB8AC3E}">
        <p14:creationId xmlns:p14="http://schemas.microsoft.com/office/powerpoint/2010/main" val="42861545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8E26282-6178-43B9-9866-5C7494A60F11}"/>
              </a:ext>
            </a:extLst>
          </p:cNvPr>
          <p:cNvSpPr>
            <a:spLocks noGrp="1"/>
          </p:cNvSpPr>
          <p:nvPr>
            <p:ph type="title"/>
          </p:nvPr>
        </p:nvSpPr>
        <p:spPr>
          <a:xfrm>
            <a:off x="831850" y="1709739"/>
            <a:ext cx="10515600" cy="1500188"/>
          </a:xfrm>
        </p:spPr>
        <p:txBody>
          <a:bodyPr>
            <a:normAutofit/>
          </a:bodyPr>
          <a:lstStyle/>
          <a:p>
            <a:pPr algn="ctr"/>
            <a:r>
              <a:rPr lang="tr-TR" sz="4000" b="1" dirty="0"/>
              <a:t>Dinlediğiniz için teşekkürler </a:t>
            </a:r>
            <a:endParaRPr lang="en-US" sz="4000" b="1" dirty="0"/>
          </a:p>
        </p:txBody>
      </p:sp>
      <p:pic>
        <p:nvPicPr>
          <p:cNvPr id="6" name="Picture 5">
            <a:extLst>
              <a:ext uri="{FF2B5EF4-FFF2-40B4-BE49-F238E27FC236}">
                <a16:creationId xmlns:a16="http://schemas.microsoft.com/office/drawing/2014/main" id="{995C6DE5-3670-41F9-A8A0-F5E1595225EE}"/>
              </a:ext>
            </a:extLst>
          </p:cNvPr>
          <p:cNvPicPr>
            <a:picLocks noChangeAspect="1"/>
          </p:cNvPicPr>
          <p:nvPr/>
        </p:nvPicPr>
        <p:blipFill>
          <a:blip r:embed="rId2"/>
          <a:stretch>
            <a:fillRect/>
          </a:stretch>
        </p:blipFill>
        <p:spPr>
          <a:xfrm>
            <a:off x="5105717" y="3515361"/>
            <a:ext cx="2143125" cy="2143125"/>
          </a:xfrm>
          <a:prstGeom prst="rect">
            <a:avLst/>
          </a:prstGeom>
        </p:spPr>
      </p:pic>
      <p:sp>
        <p:nvSpPr>
          <p:cNvPr id="5" name="Text Placeholder 4">
            <a:extLst>
              <a:ext uri="{FF2B5EF4-FFF2-40B4-BE49-F238E27FC236}">
                <a16:creationId xmlns:a16="http://schemas.microsoft.com/office/drawing/2014/main" id="{B9D496EA-9B00-4517-9976-D5434F1866A0}"/>
              </a:ext>
            </a:extLst>
          </p:cNvPr>
          <p:cNvSpPr>
            <a:spLocks noGrp="1"/>
          </p:cNvSpPr>
          <p:nvPr>
            <p:ph type="body" idx="1"/>
          </p:nvPr>
        </p:nvSpPr>
        <p:spPr>
          <a:xfrm>
            <a:off x="831850" y="3515361"/>
            <a:ext cx="10515600" cy="2574290"/>
          </a:xfrm>
        </p:spPr>
        <p:txBody>
          <a:bodyPr/>
          <a:lstStyle/>
          <a:p>
            <a:endParaRPr lang="en-US" dirty="0"/>
          </a:p>
        </p:txBody>
      </p:sp>
    </p:spTree>
    <p:extLst>
      <p:ext uri="{BB962C8B-B14F-4D97-AF65-F5344CB8AC3E}">
        <p14:creationId xmlns:p14="http://schemas.microsoft.com/office/powerpoint/2010/main" val="36723391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Enerji Üretimi ve Hedefler</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59473" y="5808308"/>
            <a:ext cx="9906000" cy="276999"/>
          </a:xfrm>
          <a:prstGeom prst="rect">
            <a:avLst/>
          </a:prstGeom>
        </p:spPr>
        <p:txBody>
          <a:bodyPr wrap="square">
            <a:spAutoFit/>
          </a:bodyPr>
          <a:lstStyle/>
          <a:p>
            <a:r>
              <a:rPr lang="tr-TR" sz="1200" i="1" dirty="0"/>
              <a:t>Kaynak: T.C. Enerji ve Tabii Kaynaklar Bakanlığı, 2022. Türkiye Ulusal Enerji Verimliliği 2030 Stratejisi ve II. Ulusal  Enerji Verimliliği Eylem Planı </a:t>
            </a:r>
            <a:endParaRPr lang="en-US" sz="1200" i="1" dirty="0"/>
          </a:p>
        </p:txBody>
      </p:sp>
      <p:pic>
        <p:nvPicPr>
          <p:cNvPr id="3" name="Picture 2">
            <a:extLst>
              <a:ext uri="{FF2B5EF4-FFF2-40B4-BE49-F238E27FC236}">
                <a16:creationId xmlns:a16="http://schemas.microsoft.com/office/drawing/2014/main" id="{1DFDF5A2-6557-4DE5-A3EC-3468BB7F9F0F}"/>
              </a:ext>
            </a:extLst>
          </p:cNvPr>
          <p:cNvPicPr>
            <a:picLocks noChangeAspect="1"/>
          </p:cNvPicPr>
          <p:nvPr/>
        </p:nvPicPr>
        <p:blipFill>
          <a:blip r:embed="rId3"/>
          <a:stretch>
            <a:fillRect/>
          </a:stretch>
        </p:blipFill>
        <p:spPr>
          <a:xfrm>
            <a:off x="5199257" y="1898971"/>
            <a:ext cx="5989556" cy="3906980"/>
          </a:xfrm>
          <a:prstGeom prst="rect">
            <a:avLst/>
          </a:prstGeom>
        </p:spPr>
      </p:pic>
    </p:spTree>
    <p:extLst>
      <p:ext uri="{BB962C8B-B14F-4D97-AF65-F5344CB8AC3E}">
        <p14:creationId xmlns:p14="http://schemas.microsoft.com/office/powerpoint/2010/main" val="2829699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Enerji Üretimi ve Hedefler</a:t>
            </a:r>
            <a:endParaRPr lang="tr-TR" sz="360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6576997" y="5901336"/>
            <a:ext cx="8441473" cy="276999"/>
          </a:xfrm>
          <a:prstGeom prst="rect">
            <a:avLst/>
          </a:prstGeom>
        </p:spPr>
        <p:txBody>
          <a:bodyPr wrap="square">
            <a:spAutoFit/>
          </a:bodyPr>
          <a:lstStyle/>
          <a:p>
            <a:r>
              <a:rPr lang="tr-TR" sz="1200" i="1" dirty="0"/>
              <a:t>Kaynak: T.C. Enerji ve Tabii Kaynaklar Bakanlığı, 2022. Türkiye </a:t>
            </a:r>
            <a:r>
              <a:rPr lang="tr-TR" sz="1200" i="1" dirty="0" err="1"/>
              <a:t>Ulıusal</a:t>
            </a:r>
            <a:r>
              <a:rPr lang="tr-TR" sz="1200" i="1" dirty="0"/>
              <a:t> Enerji Planı </a:t>
            </a:r>
            <a:endParaRPr lang="en-US" sz="1200" i="1" dirty="0"/>
          </a:p>
        </p:txBody>
      </p:sp>
      <p:pic>
        <p:nvPicPr>
          <p:cNvPr id="2" name="Picture 1">
            <a:extLst>
              <a:ext uri="{FF2B5EF4-FFF2-40B4-BE49-F238E27FC236}">
                <a16:creationId xmlns:a16="http://schemas.microsoft.com/office/drawing/2014/main" id="{98433E15-D533-4A43-B499-A137C25033CE}"/>
              </a:ext>
            </a:extLst>
          </p:cNvPr>
          <p:cNvPicPr>
            <a:picLocks noChangeAspect="1"/>
          </p:cNvPicPr>
          <p:nvPr/>
        </p:nvPicPr>
        <p:blipFill>
          <a:blip r:embed="rId3"/>
          <a:stretch>
            <a:fillRect/>
          </a:stretch>
        </p:blipFill>
        <p:spPr>
          <a:xfrm>
            <a:off x="4678215" y="2460362"/>
            <a:ext cx="7513785" cy="3520238"/>
          </a:xfrm>
          <a:prstGeom prst="rect">
            <a:avLst/>
          </a:prstGeom>
        </p:spPr>
      </p:pic>
      <p:sp>
        <p:nvSpPr>
          <p:cNvPr id="7" name="Content Placeholder 3">
            <a:extLst>
              <a:ext uri="{FF2B5EF4-FFF2-40B4-BE49-F238E27FC236}">
                <a16:creationId xmlns:a16="http://schemas.microsoft.com/office/drawing/2014/main" id="{CEEB0CA3-C40C-4FFE-A306-3963459515FB}"/>
              </a:ext>
            </a:extLst>
          </p:cNvPr>
          <p:cNvSpPr txBox="1">
            <a:spLocks/>
          </p:cNvSpPr>
          <p:nvPr/>
        </p:nvSpPr>
        <p:spPr>
          <a:xfrm>
            <a:off x="169719" y="2519680"/>
            <a:ext cx="4634574"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r>
              <a:rPr lang="en-US" sz="1400" dirty="0"/>
              <a:t>2020 </a:t>
            </a:r>
            <a:r>
              <a:rPr lang="tr-TR" sz="1400" dirty="0"/>
              <a:t>yılı birincil enerji tüketimi</a:t>
            </a:r>
            <a:r>
              <a:rPr lang="en-US" sz="1400" dirty="0"/>
              <a:t> </a:t>
            </a:r>
            <a:r>
              <a:rPr lang="tr-TR" sz="1400" dirty="0">
                <a:sym typeface="Wingdings" panose="05000000000000000000" pitchFamily="2" charset="2"/>
              </a:rPr>
              <a:t></a:t>
            </a:r>
            <a:r>
              <a:rPr lang="tr-TR" sz="1400" dirty="0"/>
              <a:t> 147,2 </a:t>
            </a:r>
            <a:r>
              <a:rPr lang="tr-TR" sz="1400" dirty="0" err="1"/>
              <a:t>Mtep</a:t>
            </a:r>
            <a:r>
              <a:rPr lang="tr-TR" sz="1400" dirty="0"/>
              <a:t> olarak gerçekleşmiştir. </a:t>
            </a:r>
          </a:p>
          <a:p>
            <a:pPr marL="285750" indent="-285750" algn="l">
              <a:buFont typeface="Arial" panose="020B0604020202020204" pitchFamily="34" charset="0"/>
              <a:buChar char="•"/>
            </a:pPr>
            <a:r>
              <a:rPr lang="tr-TR" sz="1400" dirty="0"/>
              <a:t>2035 yılına kadar birincil enerji tüketimi 205,3 </a:t>
            </a:r>
            <a:r>
              <a:rPr lang="tr-TR" sz="1400" dirty="0" err="1"/>
              <a:t>Mtep’e</a:t>
            </a:r>
            <a:r>
              <a:rPr lang="tr-TR" sz="1400" dirty="0"/>
              <a:t> yükselmektedir. </a:t>
            </a:r>
          </a:p>
          <a:p>
            <a:pPr marL="285750" indent="-285750" algn="l">
              <a:buFont typeface="Arial" panose="020B0604020202020204" pitchFamily="34" charset="0"/>
              <a:buChar char="•"/>
            </a:pPr>
            <a:r>
              <a:rPr lang="tr-TR" sz="1400" dirty="0"/>
              <a:t>2000-2020 döneminde yıllık ortalama %3,1 oranında artış göstermiş olan birincil enerji tüketimi, 2020-2035 döneminde %2,2 düzeyinde artmaktadır.</a:t>
            </a:r>
          </a:p>
          <a:p>
            <a:pPr marL="285750" indent="-285750" algn="l">
              <a:buFont typeface="Arial" panose="020B0604020202020204" pitchFamily="34" charset="0"/>
              <a:buChar char="•"/>
            </a:pPr>
            <a:r>
              <a:rPr lang="tr-TR" sz="1400" dirty="0"/>
              <a:t>2020 yılında 1,7 tep/kişi olan kişi başı birincil enerji tüketimi 2,1 tep/kişi düzeyine çıkmaktadır. </a:t>
            </a:r>
          </a:p>
        </p:txBody>
      </p:sp>
      <p:sp>
        <p:nvSpPr>
          <p:cNvPr id="3" name="TextBox 2">
            <a:extLst>
              <a:ext uri="{FF2B5EF4-FFF2-40B4-BE49-F238E27FC236}">
                <a16:creationId xmlns:a16="http://schemas.microsoft.com/office/drawing/2014/main" id="{EE574E93-2B66-4B5D-A35B-E2C52CCDBD93}"/>
              </a:ext>
            </a:extLst>
          </p:cNvPr>
          <p:cNvSpPr txBox="1"/>
          <p:nvPr/>
        </p:nvSpPr>
        <p:spPr>
          <a:xfrm>
            <a:off x="6688603" y="2268188"/>
            <a:ext cx="3874417" cy="369332"/>
          </a:xfrm>
          <a:prstGeom prst="rect">
            <a:avLst/>
          </a:prstGeom>
          <a:noFill/>
        </p:spPr>
        <p:txBody>
          <a:bodyPr wrap="square" rtlCol="0">
            <a:spAutoFit/>
          </a:bodyPr>
          <a:lstStyle/>
          <a:p>
            <a:r>
              <a:rPr lang="tr-TR" b="1" dirty="0"/>
              <a:t>Türkiye Birincil Enerji Tüketimi (</a:t>
            </a:r>
            <a:r>
              <a:rPr lang="tr-TR" b="1" dirty="0" err="1"/>
              <a:t>Mtep</a:t>
            </a:r>
            <a:r>
              <a:rPr lang="tr-TR" b="1" dirty="0"/>
              <a:t>)</a:t>
            </a:r>
            <a:endParaRPr lang="en-US" b="1" dirty="0"/>
          </a:p>
        </p:txBody>
      </p:sp>
    </p:spTree>
    <p:extLst>
      <p:ext uri="{BB962C8B-B14F-4D97-AF65-F5344CB8AC3E}">
        <p14:creationId xmlns:p14="http://schemas.microsoft.com/office/powerpoint/2010/main" val="11668804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Enerji Üretimi ve Hedefler</a:t>
            </a:r>
            <a:endParaRPr lang="tr-TR" sz="360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59473" y="5808308"/>
            <a:ext cx="8441473" cy="276999"/>
          </a:xfrm>
          <a:prstGeom prst="rect">
            <a:avLst/>
          </a:prstGeom>
        </p:spPr>
        <p:txBody>
          <a:bodyPr wrap="square">
            <a:spAutoFit/>
          </a:bodyPr>
          <a:lstStyle/>
          <a:p>
            <a:r>
              <a:rPr lang="tr-TR" sz="1200" i="1" dirty="0"/>
              <a:t>Kaynak: T.C. Enerji ve Tabii Kaynaklar Bakanlığı, 2022. Türkiye </a:t>
            </a:r>
            <a:r>
              <a:rPr lang="tr-TR" sz="1200" i="1" dirty="0" err="1"/>
              <a:t>Ulıusal</a:t>
            </a:r>
            <a:r>
              <a:rPr lang="tr-TR" sz="1200" i="1" dirty="0"/>
              <a:t> Enerji Planı </a:t>
            </a:r>
            <a:endParaRPr lang="en-US" sz="1200" i="1" dirty="0"/>
          </a:p>
        </p:txBody>
      </p:sp>
      <p:pic>
        <p:nvPicPr>
          <p:cNvPr id="3" name="Picture 2">
            <a:extLst>
              <a:ext uri="{FF2B5EF4-FFF2-40B4-BE49-F238E27FC236}">
                <a16:creationId xmlns:a16="http://schemas.microsoft.com/office/drawing/2014/main" id="{C7FF83F0-A512-4F15-9A86-F0548F4C774A}"/>
              </a:ext>
            </a:extLst>
          </p:cNvPr>
          <p:cNvPicPr>
            <a:picLocks noChangeAspect="1"/>
          </p:cNvPicPr>
          <p:nvPr/>
        </p:nvPicPr>
        <p:blipFill rotWithShape="1">
          <a:blip r:embed="rId3"/>
          <a:srcRect b="8041"/>
          <a:stretch/>
        </p:blipFill>
        <p:spPr>
          <a:xfrm>
            <a:off x="4285893" y="2483425"/>
            <a:ext cx="7816286" cy="3582714"/>
          </a:xfrm>
          <a:prstGeom prst="rect">
            <a:avLst/>
          </a:prstGeom>
        </p:spPr>
      </p:pic>
      <p:sp>
        <p:nvSpPr>
          <p:cNvPr id="2" name="Rectangle 1">
            <a:extLst>
              <a:ext uri="{FF2B5EF4-FFF2-40B4-BE49-F238E27FC236}">
                <a16:creationId xmlns:a16="http://schemas.microsoft.com/office/drawing/2014/main" id="{EA8864DE-995F-476D-99BC-A2A94FA429D7}"/>
              </a:ext>
            </a:extLst>
          </p:cNvPr>
          <p:cNvSpPr/>
          <p:nvPr/>
        </p:nvSpPr>
        <p:spPr>
          <a:xfrm>
            <a:off x="214451" y="2410260"/>
            <a:ext cx="4197293" cy="3416320"/>
          </a:xfrm>
          <a:prstGeom prst="rect">
            <a:avLst/>
          </a:prstGeom>
        </p:spPr>
        <p:txBody>
          <a:bodyPr wrap="square">
            <a:spAutoFit/>
          </a:bodyPr>
          <a:lstStyle/>
          <a:p>
            <a:pPr marL="285750" indent="-285750">
              <a:buFont typeface="Arial" panose="020B0604020202020204" pitchFamily="34" charset="0"/>
              <a:buChar char="•"/>
            </a:pPr>
            <a:r>
              <a:rPr lang="tr-TR" dirty="0"/>
              <a:t>2020 yılında %16,7 olan birincil enerji tüketimi içindeki yenilenebilir enerji kaynaklarının payı 2035 yılına kadar %23,7 bandına yükselmektedir. </a:t>
            </a:r>
          </a:p>
          <a:p>
            <a:pPr marL="285750" indent="-285750">
              <a:buFont typeface="Arial" panose="020B0604020202020204" pitchFamily="34" charset="0"/>
              <a:buChar char="•"/>
            </a:pPr>
            <a:r>
              <a:rPr lang="tr-TR" dirty="0"/>
              <a:t>Nükleer enerji ise 2035 yılına kadar %5,9’luk paya ulaşmaktadır. 2020 yılında %83,3 olan fosil kaynakların payı 2035 yılına kadar %70,4 olarak gerçekleşmektedir.</a:t>
            </a:r>
          </a:p>
          <a:p>
            <a:pPr marL="285750" indent="-285750">
              <a:buFont typeface="Arial" panose="020B0604020202020204" pitchFamily="34" charset="0"/>
              <a:buChar char="•"/>
            </a:pPr>
            <a:r>
              <a:rPr lang="tr-TR" dirty="0"/>
              <a:t>Kömürün payı %21,4’e inerken, petrol %26,5, doğal gaz %22,5’e gerilemektedir.</a:t>
            </a:r>
          </a:p>
        </p:txBody>
      </p:sp>
      <p:sp>
        <p:nvSpPr>
          <p:cNvPr id="9" name="TextBox 8">
            <a:extLst>
              <a:ext uri="{FF2B5EF4-FFF2-40B4-BE49-F238E27FC236}">
                <a16:creationId xmlns:a16="http://schemas.microsoft.com/office/drawing/2014/main" id="{7BDB4EB5-27DA-4FEE-91C1-8A400D1EDEDD}"/>
              </a:ext>
            </a:extLst>
          </p:cNvPr>
          <p:cNvSpPr txBox="1"/>
          <p:nvPr/>
        </p:nvSpPr>
        <p:spPr>
          <a:xfrm>
            <a:off x="5752391" y="2259768"/>
            <a:ext cx="5034119" cy="369332"/>
          </a:xfrm>
          <a:prstGeom prst="rect">
            <a:avLst/>
          </a:prstGeom>
          <a:noFill/>
        </p:spPr>
        <p:txBody>
          <a:bodyPr wrap="square" rtlCol="0">
            <a:spAutoFit/>
          </a:bodyPr>
          <a:lstStyle/>
          <a:p>
            <a:r>
              <a:rPr lang="tr-TR" b="1" dirty="0"/>
              <a:t>Kaynaklara Göre Birincil Enerji Tüketiminin Dağılımı </a:t>
            </a:r>
            <a:endParaRPr lang="en-US" b="1" dirty="0"/>
          </a:p>
        </p:txBody>
      </p:sp>
    </p:spTree>
    <p:extLst>
      <p:ext uri="{BB962C8B-B14F-4D97-AF65-F5344CB8AC3E}">
        <p14:creationId xmlns:p14="http://schemas.microsoft.com/office/powerpoint/2010/main" val="3716401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Enerji Üretimi ve Hedefler</a:t>
            </a:r>
            <a:endParaRPr lang="tr-TR" sz="360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9" name="TextBox 8">
            <a:extLst>
              <a:ext uri="{FF2B5EF4-FFF2-40B4-BE49-F238E27FC236}">
                <a16:creationId xmlns:a16="http://schemas.microsoft.com/office/drawing/2014/main" id="{7BDB4EB5-27DA-4FEE-91C1-8A400D1EDEDD}"/>
              </a:ext>
            </a:extLst>
          </p:cNvPr>
          <p:cNvSpPr txBox="1"/>
          <p:nvPr/>
        </p:nvSpPr>
        <p:spPr>
          <a:xfrm>
            <a:off x="5696635" y="3404292"/>
            <a:ext cx="5034119" cy="923330"/>
          </a:xfrm>
          <a:prstGeom prst="rect">
            <a:avLst/>
          </a:prstGeom>
          <a:noFill/>
        </p:spPr>
        <p:txBody>
          <a:bodyPr wrap="square" rtlCol="0">
            <a:spAutoFit/>
          </a:bodyPr>
          <a:lstStyle/>
          <a:p>
            <a:r>
              <a:rPr lang="tr-TR" b="1" dirty="0"/>
              <a:t>Kaynaklara Göre Birincil Enerji Üretiminin Dağılımı  (</a:t>
            </a:r>
            <a:r>
              <a:rPr lang="en-US" b="1" dirty="0"/>
              <a:t>kWh </a:t>
            </a:r>
            <a:r>
              <a:rPr lang="tr-TR" b="1" dirty="0"/>
              <a:t>ve </a:t>
            </a:r>
            <a:r>
              <a:rPr lang="en-US" b="1" dirty="0"/>
              <a:t>%, 2023)</a:t>
            </a:r>
          </a:p>
          <a:p>
            <a:endParaRPr lang="en-US" b="1" dirty="0"/>
          </a:p>
        </p:txBody>
      </p:sp>
      <p:pic>
        <p:nvPicPr>
          <p:cNvPr id="6" name="Picture 5">
            <a:extLst>
              <a:ext uri="{FF2B5EF4-FFF2-40B4-BE49-F238E27FC236}">
                <a16:creationId xmlns:a16="http://schemas.microsoft.com/office/drawing/2014/main" id="{DB6A88F1-F2A1-42C7-BC10-87E64137B53D}"/>
              </a:ext>
            </a:extLst>
          </p:cNvPr>
          <p:cNvPicPr>
            <a:picLocks noChangeAspect="1"/>
          </p:cNvPicPr>
          <p:nvPr/>
        </p:nvPicPr>
        <p:blipFill>
          <a:blip r:embed="rId3"/>
          <a:stretch>
            <a:fillRect/>
          </a:stretch>
        </p:blipFill>
        <p:spPr>
          <a:xfrm>
            <a:off x="295796" y="2444434"/>
            <a:ext cx="5207268" cy="3181514"/>
          </a:xfrm>
          <a:prstGeom prst="rect">
            <a:avLst/>
          </a:prstGeom>
        </p:spPr>
      </p:pic>
    </p:spTree>
    <p:extLst>
      <p:ext uri="{BB962C8B-B14F-4D97-AF65-F5344CB8AC3E}">
        <p14:creationId xmlns:p14="http://schemas.microsoft.com/office/powerpoint/2010/main" val="35710570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Enerji Üretimi ve Hedefler</a:t>
            </a:r>
            <a:endParaRPr lang="tr-TR" sz="360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59473" y="5808308"/>
            <a:ext cx="8441473" cy="276999"/>
          </a:xfrm>
          <a:prstGeom prst="rect">
            <a:avLst/>
          </a:prstGeom>
        </p:spPr>
        <p:txBody>
          <a:bodyPr wrap="square">
            <a:spAutoFit/>
          </a:bodyPr>
          <a:lstStyle/>
          <a:p>
            <a:r>
              <a:rPr lang="tr-TR" sz="1200" i="1" dirty="0"/>
              <a:t>Kaynak: T.C. Enerji ve Tabii Kaynaklar Bakanlığı, 2022. Türkiye </a:t>
            </a:r>
            <a:r>
              <a:rPr lang="tr-TR" sz="1200" i="1" dirty="0" err="1"/>
              <a:t>Ulıusal</a:t>
            </a:r>
            <a:r>
              <a:rPr lang="tr-TR" sz="1200" i="1" dirty="0"/>
              <a:t> Enerji Planı </a:t>
            </a:r>
            <a:endParaRPr lang="en-US" sz="1200" i="1" dirty="0"/>
          </a:p>
        </p:txBody>
      </p:sp>
      <p:sp>
        <p:nvSpPr>
          <p:cNvPr id="2" name="Rectangle 1">
            <a:extLst>
              <a:ext uri="{FF2B5EF4-FFF2-40B4-BE49-F238E27FC236}">
                <a16:creationId xmlns:a16="http://schemas.microsoft.com/office/drawing/2014/main" id="{EA8864DE-995F-476D-99BC-A2A94FA429D7}"/>
              </a:ext>
            </a:extLst>
          </p:cNvPr>
          <p:cNvSpPr/>
          <p:nvPr/>
        </p:nvSpPr>
        <p:spPr>
          <a:xfrm>
            <a:off x="214451" y="2691506"/>
            <a:ext cx="5366217" cy="2862322"/>
          </a:xfrm>
          <a:prstGeom prst="rect">
            <a:avLst/>
          </a:prstGeom>
        </p:spPr>
        <p:txBody>
          <a:bodyPr wrap="square">
            <a:spAutoFit/>
          </a:bodyPr>
          <a:lstStyle/>
          <a:p>
            <a:pPr marL="285750" indent="-285750">
              <a:buFont typeface="Arial" panose="020B0604020202020204" pitchFamily="34" charset="0"/>
              <a:buChar char="•"/>
            </a:pPr>
            <a:r>
              <a:rPr lang="tr-TR" dirty="0"/>
              <a:t>Yenilenebilir enerji kaynakları (</a:t>
            </a:r>
            <a:r>
              <a:rPr lang="en-US" dirty="0"/>
              <a:t>2020</a:t>
            </a:r>
            <a:r>
              <a:rPr lang="tr-TR" dirty="0"/>
              <a:t>) </a:t>
            </a:r>
            <a:r>
              <a:rPr lang="tr-TR" dirty="0">
                <a:sym typeface="Wingdings" panose="05000000000000000000" pitchFamily="2" charset="2"/>
              </a:rPr>
              <a:t> </a:t>
            </a:r>
            <a:r>
              <a:rPr lang="en-US" dirty="0" err="1"/>
              <a:t>elektrik</a:t>
            </a:r>
            <a:r>
              <a:rPr lang="en-US" dirty="0"/>
              <a:t> </a:t>
            </a:r>
            <a:r>
              <a:rPr lang="en-US" dirty="0" err="1"/>
              <a:t>üretiminde</a:t>
            </a:r>
            <a:r>
              <a:rPr lang="en-US" dirty="0"/>
              <a:t> %11,7 </a:t>
            </a:r>
            <a:r>
              <a:rPr lang="tr-TR" dirty="0"/>
              <a:t> </a:t>
            </a:r>
            <a:r>
              <a:rPr lang="tr-TR" dirty="0">
                <a:sym typeface="Wingdings" panose="05000000000000000000" pitchFamily="2" charset="2"/>
              </a:rPr>
              <a:t> 2035 yılına kadar kademeli olarak </a:t>
            </a:r>
            <a:r>
              <a:rPr lang="en-US" dirty="0"/>
              <a:t>%34,3’e </a:t>
            </a:r>
            <a:r>
              <a:rPr lang="en-US" dirty="0" err="1"/>
              <a:t>yükselmektedir</a:t>
            </a:r>
            <a:r>
              <a:rPr lang="en-US" dirty="0"/>
              <a:t>. </a:t>
            </a:r>
            <a:endParaRPr lang="tr-TR" dirty="0"/>
          </a:p>
          <a:p>
            <a:pPr marL="285750" indent="-285750">
              <a:buFont typeface="Arial" panose="020B0604020202020204" pitchFamily="34" charset="0"/>
              <a:buChar char="•"/>
            </a:pPr>
            <a:r>
              <a:rPr lang="en-US" dirty="0" err="1"/>
              <a:t>Mevcut</a:t>
            </a:r>
            <a:r>
              <a:rPr lang="en-US" dirty="0"/>
              <a:t> </a:t>
            </a:r>
            <a:r>
              <a:rPr lang="en-US" dirty="0" err="1"/>
              <a:t>durumda</a:t>
            </a:r>
            <a:r>
              <a:rPr lang="en-US" dirty="0"/>
              <a:t> </a:t>
            </a:r>
            <a:r>
              <a:rPr lang="en-US" dirty="0" err="1"/>
              <a:t>kurulu</a:t>
            </a:r>
            <a:r>
              <a:rPr lang="en-US" dirty="0"/>
              <a:t> </a:t>
            </a:r>
            <a:r>
              <a:rPr lang="en-US" dirty="0" err="1"/>
              <a:t>güç</a:t>
            </a:r>
            <a:r>
              <a:rPr lang="en-US" dirty="0"/>
              <a:t> </a:t>
            </a:r>
            <a:r>
              <a:rPr lang="en-US" dirty="0" err="1"/>
              <a:t>içinde</a:t>
            </a:r>
            <a:r>
              <a:rPr lang="en-US" dirty="0"/>
              <a:t> </a:t>
            </a:r>
            <a:r>
              <a:rPr lang="en-US" dirty="0" err="1"/>
              <a:t>en</a:t>
            </a:r>
            <a:r>
              <a:rPr lang="en-US" dirty="0"/>
              <a:t> </a:t>
            </a:r>
            <a:r>
              <a:rPr lang="en-US" dirty="0" err="1"/>
              <a:t>fazla</a:t>
            </a:r>
            <a:r>
              <a:rPr lang="en-US" dirty="0"/>
              <a:t> </a:t>
            </a:r>
            <a:r>
              <a:rPr lang="en-US" dirty="0" err="1"/>
              <a:t>paya</a:t>
            </a:r>
            <a:r>
              <a:rPr lang="en-US" dirty="0"/>
              <a:t> </a:t>
            </a:r>
            <a:r>
              <a:rPr lang="en-US" dirty="0" err="1"/>
              <a:t>sahip</a:t>
            </a:r>
            <a:r>
              <a:rPr lang="en-US" dirty="0"/>
              <a:t> </a:t>
            </a:r>
            <a:r>
              <a:rPr lang="en-US" dirty="0" err="1"/>
              <a:t>olan</a:t>
            </a:r>
            <a:r>
              <a:rPr lang="en-US" dirty="0"/>
              <a:t> </a:t>
            </a:r>
            <a:r>
              <a:rPr lang="en-US" dirty="0" err="1"/>
              <a:t>hidroelektrik</a:t>
            </a:r>
            <a:r>
              <a:rPr lang="en-US" dirty="0"/>
              <a:t> </a:t>
            </a:r>
            <a:r>
              <a:rPr lang="en-US" dirty="0" err="1"/>
              <a:t>santrallerin</a:t>
            </a:r>
            <a:r>
              <a:rPr lang="en-US" dirty="0"/>
              <a:t> </a:t>
            </a:r>
            <a:r>
              <a:rPr lang="en-US" dirty="0" err="1"/>
              <a:t>payı</a:t>
            </a:r>
            <a:r>
              <a:rPr lang="en-US" dirty="0"/>
              <a:t>, </a:t>
            </a:r>
            <a:r>
              <a:rPr lang="en-US" dirty="0" err="1"/>
              <a:t>maksimum</a:t>
            </a:r>
            <a:r>
              <a:rPr lang="en-US" dirty="0"/>
              <a:t> </a:t>
            </a:r>
            <a:r>
              <a:rPr lang="en-US" dirty="0" err="1"/>
              <a:t>kurulu</a:t>
            </a:r>
            <a:r>
              <a:rPr lang="en-US" dirty="0"/>
              <a:t> </a:t>
            </a:r>
            <a:r>
              <a:rPr lang="en-US" dirty="0" err="1"/>
              <a:t>güç</a:t>
            </a:r>
            <a:r>
              <a:rPr lang="en-US" dirty="0"/>
              <a:t> </a:t>
            </a:r>
            <a:r>
              <a:rPr lang="en-US" dirty="0" err="1"/>
              <a:t>potansiyeline</a:t>
            </a:r>
            <a:r>
              <a:rPr lang="en-US" dirty="0"/>
              <a:t> </a:t>
            </a:r>
            <a:r>
              <a:rPr lang="en-US" dirty="0" err="1"/>
              <a:t>yaklaşmış</a:t>
            </a:r>
            <a:r>
              <a:rPr lang="en-US" dirty="0"/>
              <a:t> </a:t>
            </a:r>
            <a:r>
              <a:rPr lang="en-US" dirty="0" err="1"/>
              <a:t>olmalarının</a:t>
            </a:r>
            <a:r>
              <a:rPr lang="en-US" dirty="0"/>
              <a:t> </a:t>
            </a:r>
            <a:r>
              <a:rPr lang="en-US" dirty="0" err="1"/>
              <a:t>ve</a:t>
            </a:r>
            <a:r>
              <a:rPr lang="en-US" dirty="0"/>
              <a:t> </a:t>
            </a:r>
            <a:r>
              <a:rPr lang="en-US" dirty="0" err="1"/>
              <a:t>toplam</a:t>
            </a:r>
            <a:r>
              <a:rPr lang="en-US" dirty="0"/>
              <a:t> </a:t>
            </a:r>
            <a:r>
              <a:rPr lang="en-US" dirty="0" err="1"/>
              <a:t>elektrik</a:t>
            </a:r>
            <a:r>
              <a:rPr lang="en-US" dirty="0"/>
              <a:t> </a:t>
            </a:r>
            <a:r>
              <a:rPr lang="en-US" dirty="0" err="1"/>
              <a:t>üretimindeki</a:t>
            </a:r>
            <a:r>
              <a:rPr lang="en-US" dirty="0"/>
              <a:t> </a:t>
            </a:r>
            <a:r>
              <a:rPr lang="en-US" dirty="0" err="1"/>
              <a:t>artışın</a:t>
            </a:r>
            <a:r>
              <a:rPr lang="en-US" dirty="0"/>
              <a:t> </a:t>
            </a:r>
            <a:r>
              <a:rPr lang="en-US" dirty="0" err="1"/>
              <a:t>etkisiyle</a:t>
            </a:r>
            <a:r>
              <a:rPr lang="en-US" dirty="0"/>
              <a:t> 2035 </a:t>
            </a:r>
            <a:r>
              <a:rPr lang="en-US" dirty="0" err="1"/>
              <a:t>yılında</a:t>
            </a:r>
            <a:r>
              <a:rPr lang="en-US" dirty="0"/>
              <a:t> %17,3 </a:t>
            </a:r>
            <a:r>
              <a:rPr lang="en-US" dirty="0" err="1"/>
              <a:t>olmaktadır</a:t>
            </a:r>
            <a:r>
              <a:rPr lang="tr-TR" dirty="0"/>
              <a:t> (</a:t>
            </a:r>
            <a:r>
              <a:rPr lang="en-US" dirty="0"/>
              <a:t>35,1 GW</a:t>
            </a:r>
            <a:r>
              <a:rPr lang="tr-TR" dirty="0"/>
              <a:t>)</a:t>
            </a:r>
          </a:p>
          <a:p>
            <a:pPr marL="285750" indent="-285750">
              <a:buFont typeface="Arial" panose="020B0604020202020204" pitchFamily="34" charset="0"/>
              <a:buChar char="•"/>
            </a:pPr>
            <a:r>
              <a:rPr lang="en-US" dirty="0"/>
              <a:t>2035 </a:t>
            </a:r>
            <a:r>
              <a:rPr lang="tr-TR" dirty="0">
                <a:sym typeface="Wingdings" panose="05000000000000000000" pitchFamily="2" charset="2"/>
              </a:rPr>
              <a:t> Yenilenebilir enerjinin toplam payı </a:t>
            </a:r>
            <a:r>
              <a:rPr lang="en-US" dirty="0"/>
              <a:t>%64,7</a:t>
            </a:r>
            <a:endParaRPr lang="tr-TR" dirty="0"/>
          </a:p>
          <a:p>
            <a:pPr marL="285750" indent="-285750">
              <a:buFont typeface="Arial" panose="020B0604020202020204" pitchFamily="34" charset="0"/>
              <a:buChar char="•"/>
            </a:pPr>
            <a:endParaRPr lang="en-US" dirty="0"/>
          </a:p>
        </p:txBody>
      </p:sp>
      <p:pic>
        <p:nvPicPr>
          <p:cNvPr id="9" name="Picture 8">
            <a:extLst>
              <a:ext uri="{FF2B5EF4-FFF2-40B4-BE49-F238E27FC236}">
                <a16:creationId xmlns:a16="http://schemas.microsoft.com/office/drawing/2014/main" id="{A2E7D832-44A5-44B8-9CD2-9D4818FD828C}"/>
              </a:ext>
            </a:extLst>
          </p:cNvPr>
          <p:cNvPicPr>
            <a:picLocks noChangeAspect="1"/>
          </p:cNvPicPr>
          <p:nvPr/>
        </p:nvPicPr>
        <p:blipFill>
          <a:blip r:embed="rId3"/>
          <a:stretch>
            <a:fillRect/>
          </a:stretch>
        </p:blipFill>
        <p:spPr>
          <a:xfrm>
            <a:off x="5432083" y="2136611"/>
            <a:ext cx="6369377" cy="3810196"/>
          </a:xfrm>
          <a:prstGeom prst="rect">
            <a:avLst/>
          </a:prstGeom>
        </p:spPr>
      </p:pic>
    </p:spTree>
    <p:extLst>
      <p:ext uri="{BB962C8B-B14F-4D97-AF65-F5344CB8AC3E}">
        <p14:creationId xmlns:p14="http://schemas.microsoft.com/office/powerpoint/2010/main" val="9950053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r>
              <a:rPr lang="tr-TR" sz="1800" dirty="0">
                <a:latin typeface="Myriad Pro" panose="020B0503030403020204"/>
              </a:rPr>
              <a:t>Hidroelektrik santraller </a:t>
            </a:r>
          </a:p>
          <a:p>
            <a:r>
              <a:rPr lang="tr-TR" sz="1800" dirty="0">
                <a:latin typeface="Myriad Pro" panose="020B0503030403020204"/>
              </a:rPr>
              <a:t>Biyoenerji </a:t>
            </a:r>
          </a:p>
          <a:p>
            <a:r>
              <a:rPr lang="tr-TR" sz="1800" dirty="0" err="1">
                <a:latin typeface="Myriad Pro" panose="020B0503030403020204"/>
              </a:rPr>
              <a:t>Biyoyakıtlar</a:t>
            </a:r>
            <a:endParaRPr lang="tr-TR" sz="1800" dirty="0">
              <a:latin typeface="Myriad Pro" panose="020B0503030403020204"/>
            </a:endParaRPr>
          </a:p>
          <a:p>
            <a:r>
              <a:rPr lang="tr-TR" sz="1800" dirty="0" err="1">
                <a:latin typeface="Myriad Pro" panose="020B0503030403020204"/>
              </a:rPr>
              <a:t>Biyobazlı</a:t>
            </a:r>
            <a:r>
              <a:rPr lang="tr-TR" sz="1800" dirty="0">
                <a:latin typeface="Myriad Pro" panose="020B0503030403020204"/>
              </a:rPr>
              <a:t> ürünler</a:t>
            </a:r>
          </a:p>
          <a:p>
            <a:r>
              <a:rPr lang="tr-TR" sz="1800" dirty="0">
                <a:latin typeface="Myriad Pro" panose="020B0503030403020204"/>
              </a:rPr>
              <a:t>Jeotermal Enerji </a:t>
            </a:r>
          </a:p>
          <a:p>
            <a:r>
              <a:rPr lang="tr-TR" sz="1800" dirty="0">
                <a:latin typeface="Myriad Pro" panose="020B0503030403020204"/>
              </a:rPr>
              <a:t>Güneş enerjisi </a:t>
            </a:r>
          </a:p>
          <a:p>
            <a:r>
              <a:rPr lang="tr-TR" sz="1800" dirty="0">
                <a:latin typeface="Myriad Pro" panose="020B0503030403020204"/>
              </a:rPr>
              <a:t>Rüzgar Enerjisi </a:t>
            </a:r>
          </a:p>
          <a:p>
            <a:r>
              <a:rPr lang="tr-TR" sz="1800" dirty="0">
                <a:latin typeface="Myriad Pro" panose="020B0503030403020204"/>
              </a:rPr>
              <a:t>Hidrojen enerjisi </a:t>
            </a:r>
          </a:p>
          <a:p>
            <a:r>
              <a:rPr lang="tr-TR" sz="1800" dirty="0">
                <a:latin typeface="Myriad Pro" panose="020B0503030403020204"/>
              </a:rPr>
              <a:t>…</a:t>
            </a:r>
          </a:p>
          <a:p>
            <a:pPr marL="0" indent="0">
              <a:buNone/>
            </a:pPr>
            <a:endParaRPr lang="tr-TR" sz="1800" dirty="0">
              <a:latin typeface="Myriad Pro" panose="020B0503030403020204"/>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1084697"/>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Yenilenebilir enerji kaynakları nelerdir?</a:t>
            </a:r>
            <a:br>
              <a:rPr lang="tr-TR" sz="3200" b="1" dirty="0">
                <a:solidFill>
                  <a:srgbClr val="6DA6D1"/>
                </a:solidFill>
                <a:latin typeface="Myriad Pro" panose="020B0503030403020204" pitchFamily="34" charset="0"/>
              </a:rPr>
            </a:br>
            <a:endParaRPr lang="en-US" sz="3200" b="1" dirty="0"/>
          </a:p>
        </p:txBody>
      </p:sp>
      <p:pic>
        <p:nvPicPr>
          <p:cNvPr id="2" name="Picture 1">
            <a:extLst>
              <a:ext uri="{FF2B5EF4-FFF2-40B4-BE49-F238E27FC236}">
                <a16:creationId xmlns:a16="http://schemas.microsoft.com/office/drawing/2014/main" id="{BE2AAE51-7A57-48DA-B8CC-332C47368E07}"/>
              </a:ext>
            </a:extLst>
          </p:cNvPr>
          <p:cNvPicPr>
            <a:picLocks noChangeAspect="1"/>
          </p:cNvPicPr>
          <p:nvPr/>
        </p:nvPicPr>
        <p:blipFill>
          <a:blip r:embed="rId3"/>
          <a:stretch>
            <a:fillRect/>
          </a:stretch>
        </p:blipFill>
        <p:spPr>
          <a:xfrm>
            <a:off x="6318901" y="2079876"/>
            <a:ext cx="5734483" cy="3063372"/>
          </a:xfrm>
          <a:prstGeom prst="rect">
            <a:avLst/>
          </a:prstGeom>
        </p:spPr>
      </p:pic>
    </p:spTree>
    <p:extLst>
      <p:ext uri="{BB962C8B-B14F-4D97-AF65-F5344CB8AC3E}">
        <p14:creationId xmlns:p14="http://schemas.microsoft.com/office/powerpoint/2010/main" val="3103668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Enerji Üretimi ve Hedefler</a:t>
            </a:r>
            <a:endParaRPr lang="tr-TR" sz="360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59473" y="5808308"/>
            <a:ext cx="8441473" cy="276999"/>
          </a:xfrm>
          <a:prstGeom prst="rect">
            <a:avLst/>
          </a:prstGeom>
        </p:spPr>
        <p:txBody>
          <a:bodyPr wrap="square">
            <a:spAutoFit/>
          </a:bodyPr>
          <a:lstStyle/>
          <a:p>
            <a:r>
              <a:rPr lang="tr-TR" sz="1200" i="1" dirty="0"/>
              <a:t>Kaynak: T.C. Enerji ve Tabii Kaynaklar Bakanlığı, 2022. Türkiye Ulusal Enerji Planı </a:t>
            </a:r>
            <a:endParaRPr lang="en-US" sz="1200" i="1" dirty="0"/>
          </a:p>
        </p:txBody>
      </p:sp>
      <p:sp>
        <p:nvSpPr>
          <p:cNvPr id="2" name="Rectangle 1">
            <a:extLst>
              <a:ext uri="{FF2B5EF4-FFF2-40B4-BE49-F238E27FC236}">
                <a16:creationId xmlns:a16="http://schemas.microsoft.com/office/drawing/2014/main" id="{4A79B73E-0C1C-4CA0-8587-59D786817EA7}"/>
              </a:ext>
            </a:extLst>
          </p:cNvPr>
          <p:cNvSpPr/>
          <p:nvPr/>
        </p:nvSpPr>
        <p:spPr>
          <a:xfrm>
            <a:off x="295796" y="2643655"/>
            <a:ext cx="5397994" cy="2308324"/>
          </a:xfrm>
          <a:prstGeom prst="rect">
            <a:avLst/>
          </a:prstGeom>
        </p:spPr>
        <p:txBody>
          <a:bodyPr wrap="square">
            <a:spAutoFit/>
          </a:bodyPr>
          <a:lstStyle/>
          <a:p>
            <a:pPr marL="285750" indent="-285750">
              <a:buFont typeface="Arial" panose="020B0604020202020204" pitchFamily="34" charset="0"/>
              <a:buChar char="•"/>
            </a:pPr>
            <a:r>
              <a:rPr lang="en-US" dirty="0"/>
              <a:t>2021-2035 </a:t>
            </a:r>
            <a:r>
              <a:rPr lang="en-US" dirty="0" err="1"/>
              <a:t>döneminde</a:t>
            </a:r>
            <a:r>
              <a:rPr lang="en-US" dirty="0"/>
              <a:t> </a:t>
            </a:r>
            <a:r>
              <a:rPr lang="en-US" dirty="0" err="1"/>
              <a:t>devreye</a:t>
            </a:r>
            <a:r>
              <a:rPr lang="en-US" dirty="0"/>
              <a:t> </a:t>
            </a:r>
            <a:r>
              <a:rPr lang="en-US" dirty="0" err="1"/>
              <a:t>alınması</a:t>
            </a:r>
            <a:r>
              <a:rPr lang="en-US" dirty="0"/>
              <a:t> </a:t>
            </a:r>
            <a:r>
              <a:rPr lang="en-US" dirty="0" err="1"/>
              <a:t>gereken</a:t>
            </a:r>
            <a:r>
              <a:rPr lang="en-US" dirty="0"/>
              <a:t> </a:t>
            </a:r>
            <a:r>
              <a:rPr lang="en-US" dirty="0" err="1"/>
              <a:t>yeni</a:t>
            </a:r>
            <a:r>
              <a:rPr lang="en-US" dirty="0"/>
              <a:t> </a:t>
            </a:r>
            <a:r>
              <a:rPr lang="en-US" dirty="0" err="1"/>
              <a:t>kapasite</a:t>
            </a:r>
            <a:r>
              <a:rPr lang="en-US" dirty="0"/>
              <a:t> </a:t>
            </a:r>
            <a:r>
              <a:rPr lang="en-US" dirty="0" err="1"/>
              <a:t>miktarı</a:t>
            </a:r>
            <a:r>
              <a:rPr lang="en-US" dirty="0"/>
              <a:t> </a:t>
            </a:r>
            <a:r>
              <a:rPr lang="tr-TR" dirty="0">
                <a:sym typeface="Wingdings" panose="05000000000000000000" pitchFamily="2" charset="2"/>
              </a:rPr>
              <a:t> </a:t>
            </a:r>
            <a:r>
              <a:rPr lang="en-US" dirty="0"/>
              <a:t>96,9 GW </a:t>
            </a:r>
            <a:r>
              <a:rPr lang="en-US" dirty="0" err="1"/>
              <a:t>düzeyindedir</a:t>
            </a:r>
            <a:r>
              <a:rPr lang="en-US" dirty="0"/>
              <a:t>.  </a:t>
            </a:r>
            <a:endParaRPr lang="tr-TR" dirty="0"/>
          </a:p>
          <a:p>
            <a:pPr marL="285750" indent="-285750">
              <a:buFont typeface="Arial" panose="020B0604020202020204" pitchFamily="34" charset="0"/>
              <a:buChar char="•"/>
            </a:pPr>
            <a:r>
              <a:rPr lang="en-US" dirty="0"/>
              <a:t>2021-2025 </a:t>
            </a:r>
            <a:r>
              <a:rPr lang="en-US" dirty="0" err="1"/>
              <a:t>döneminde</a:t>
            </a:r>
            <a:r>
              <a:rPr lang="en-US" dirty="0"/>
              <a:t> 21,6 GW</a:t>
            </a:r>
            <a:endParaRPr lang="tr-TR" dirty="0"/>
          </a:p>
          <a:p>
            <a:pPr marL="285750" indent="-285750">
              <a:buFont typeface="Arial" panose="020B0604020202020204" pitchFamily="34" charset="0"/>
              <a:buChar char="•"/>
            </a:pPr>
            <a:r>
              <a:rPr lang="en-US" dirty="0"/>
              <a:t>2026-2030 </a:t>
            </a:r>
            <a:r>
              <a:rPr lang="en-US" dirty="0" err="1"/>
              <a:t>döneminde</a:t>
            </a:r>
            <a:r>
              <a:rPr lang="en-US" dirty="0"/>
              <a:t> 34,3 GW, </a:t>
            </a:r>
            <a:endParaRPr lang="tr-TR" dirty="0"/>
          </a:p>
          <a:p>
            <a:pPr marL="285750" indent="-285750">
              <a:buFont typeface="Arial" panose="020B0604020202020204" pitchFamily="34" charset="0"/>
              <a:buChar char="•"/>
            </a:pPr>
            <a:r>
              <a:rPr lang="en-US" dirty="0"/>
              <a:t>2031-2035 </a:t>
            </a:r>
            <a:r>
              <a:rPr lang="en-US" dirty="0" err="1"/>
              <a:t>döneminde</a:t>
            </a:r>
            <a:r>
              <a:rPr lang="en-US" dirty="0"/>
              <a:t> </a:t>
            </a:r>
            <a:r>
              <a:rPr lang="en-US" dirty="0" err="1"/>
              <a:t>ise</a:t>
            </a:r>
            <a:r>
              <a:rPr lang="en-US" dirty="0"/>
              <a:t> 41,0 GW </a:t>
            </a:r>
            <a:endParaRPr lang="tr-TR" dirty="0"/>
          </a:p>
          <a:p>
            <a:pPr marL="285750" indent="-285750">
              <a:buFont typeface="Arial" panose="020B0604020202020204" pitchFamily="34" charset="0"/>
              <a:buChar char="•"/>
            </a:pPr>
            <a:r>
              <a:rPr lang="tr-TR" dirty="0"/>
              <a:t>B</a:t>
            </a:r>
            <a:r>
              <a:rPr lang="en-US" dirty="0" err="1"/>
              <a:t>üyük</a:t>
            </a:r>
            <a:r>
              <a:rPr lang="en-US" dirty="0"/>
              <a:t> </a:t>
            </a:r>
            <a:r>
              <a:rPr lang="en-US" dirty="0" err="1"/>
              <a:t>çoğunluğu</a:t>
            </a:r>
            <a:r>
              <a:rPr lang="en-US" dirty="0"/>
              <a:t> </a:t>
            </a:r>
            <a:r>
              <a:rPr lang="en-US" dirty="0" err="1"/>
              <a:t>güneş</a:t>
            </a:r>
            <a:r>
              <a:rPr lang="en-US" dirty="0"/>
              <a:t> </a:t>
            </a:r>
            <a:r>
              <a:rPr lang="en-US" dirty="0" err="1"/>
              <a:t>ve</a:t>
            </a:r>
            <a:r>
              <a:rPr lang="en-US" dirty="0"/>
              <a:t> </a:t>
            </a:r>
            <a:r>
              <a:rPr lang="en-US" dirty="0" err="1"/>
              <a:t>rüzgar</a:t>
            </a:r>
            <a:r>
              <a:rPr lang="en-US" dirty="0"/>
              <a:t> </a:t>
            </a:r>
            <a:r>
              <a:rPr lang="en-US" dirty="0" err="1"/>
              <a:t>enerjisi</a:t>
            </a:r>
            <a:r>
              <a:rPr lang="en-US" dirty="0"/>
              <a:t> </a:t>
            </a:r>
            <a:r>
              <a:rPr lang="en-US" dirty="0" err="1"/>
              <a:t>olmak</a:t>
            </a:r>
            <a:r>
              <a:rPr lang="en-US" dirty="0"/>
              <a:t> </a:t>
            </a:r>
            <a:r>
              <a:rPr lang="en-US" dirty="0" err="1"/>
              <a:t>üzere</a:t>
            </a:r>
            <a:r>
              <a:rPr lang="en-US" dirty="0"/>
              <a:t>, %74,3’ü </a:t>
            </a:r>
            <a:r>
              <a:rPr lang="en-US" dirty="0" err="1"/>
              <a:t>yenilenebilir</a:t>
            </a:r>
            <a:r>
              <a:rPr lang="en-US" dirty="0"/>
              <a:t> </a:t>
            </a:r>
            <a:r>
              <a:rPr lang="en-US" dirty="0" err="1"/>
              <a:t>enerji</a:t>
            </a:r>
            <a:r>
              <a:rPr lang="en-US" dirty="0"/>
              <a:t> </a:t>
            </a:r>
            <a:r>
              <a:rPr lang="en-US" dirty="0" err="1"/>
              <a:t>kaynaklarından</a:t>
            </a:r>
            <a:r>
              <a:rPr lang="en-US" dirty="0"/>
              <a:t> </a:t>
            </a:r>
            <a:r>
              <a:rPr lang="en-US" dirty="0" err="1"/>
              <a:t>oluşmaktadır</a:t>
            </a:r>
            <a:r>
              <a:rPr lang="en-US" dirty="0"/>
              <a:t>. </a:t>
            </a:r>
            <a:endParaRPr lang="tr-TR" dirty="0"/>
          </a:p>
        </p:txBody>
      </p:sp>
      <p:pic>
        <p:nvPicPr>
          <p:cNvPr id="3" name="Picture 2">
            <a:extLst>
              <a:ext uri="{FF2B5EF4-FFF2-40B4-BE49-F238E27FC236}">
                <a16:creationId xmlns:a16="http://schemas.microsoft.com/office/drawing/2014/main" id="{808E3522-192C-47E4-B2D2-0CE1A4FD6D6A}"/>
              </a:ext>
            </a:extLst>
          </p:cNvPr>
          <p:cNvPicPr>
            <a:picLocks noChangeAspect="1"/>
          </p:cNvPicPr>
          <p:nvPr/>
        </p:nvPicPr>
        <p:blipFill rotWithShape="1">
          <a:blip r:embed="rId3"/>
          <a:srcRect b="8814"/>
          <a:stretch/>
        </p:blipFill>
        <p:spPr>
          <a:xfrm>
            <a:off x="5698264" y="2159759"/>
            <a:ext cx="6401129" cy="3787048"/>
          </a:xfrm>
          <a:prstGeom prst="rect">
            <a:avLst/>
          </a:prstGeom>
        </p:spPr>
      </p:pic>
      <p:sp>
        <p:nvSpPr>
          <p:cNvPr id="8" name="TextBox 7">
            <a:extLst>
              <a:ext uri="{FF2B5EF4-FFF2-40B4-BE49-F238E27FC236}">
                <a16:creationId xmlns:a16="http://schemas.microsoft.com/office/drawing/2014/main" id="{22FA1593-7A5A-4F6D-B2D7-F99FA6BE2D28}"/>
              </a:ext>
            </a:extLst>
          </p:cNvPr>
          <p:cNvSpPr txBox="1"/>
          <p:nvPr/>
        </p:nvSpPr>
        <p:spPr>
          <a:xfrm>
            <a:off x="6528961" y="1976100"/>
            <a:ext cx="5570432" cy="369332"/>
          </a:xfrm>
          <a:prstGeom prst="rect">
            <a:avLst/>
          </a:prstGeom>
          <a:noFill/>
        </p:spPr>
        <p:txBody>
          <a:bodyPr wrap="square" rtlCol="0">
            <a:spAutoFit/>
          </a:bodyPr>
          <a:lstStyle/>
          <a:p>
            <a:r>
              <a:rPr lang="tr-TR" b="1" dirty="0"/>
              <a:t>Beşer Yıllık Dönemlerde Devreye Alınan Yeni Kapasite</a:t>
            </a:r>
            <a:endParaRPr lang="en-US" b="1" dirty="0"/>
          </a:p>
        </p:txBody>
      </p:sp>
    </p:spTree>
    <p:extLst>
      <p:ext uri="{BB962C8B-B14F-4D97-AF65-F5344CB8AC3E}">
        <p14:creationId xmlns:p14="http://schemas.microsoft.com/office/powerpoint/2010/main" val="12485072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Enerji Üretimi ve Hedefler</a:t>
            </a:r>
            <a:endParaRPr lang="tr-TR" sz="360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59473" y="5808308"/>
            <a:ext cx="8441473" cy="276999"/>
          </a:xfrm>
          <a:prstGeom prst="rect">
            <a:avLst/>
          </a:prstGeom>
        </p:spPr>
        <p:txBody>
          <a:bodyPr wrap="square">
            <a:spAutoFit/>
          </a:bodyPr>
          <a:lstStyle/>
          <a:p>
            <a:r>
              <a:rPr lang="tr-TR" sz="1200" i="1" dirty="0"/>
              <a:t>Kaynak: T.C. Enerji ve Tabii Kaynaklar Bakanlığı, 2022. Türkiye Ulusal Enerji Planı </a:t>
            </a:r>
            <a:endParaRPr lang="en-US" sz="1200" i="1" dirty="0"/>
          </a:p>
        </p:txBody>
      </p:sp>
      <p:pic>
        <p:nvPicPr>
          <p:cNvPr id="7" name="Picture 6">
            <a:extLst>
              <a:ext uri="{FF2B5EF4-FFF2-40B4-BE49-F238E27FC236}">
                <a16:creationId xmlns:a16="http://schemas.microsoft.com/office/drawing/2014/main" id="{AA47FFE9-3AB4-4FBB-8EEE-289449372352}"/>
              </a:ext>
            </a:extLst>
          </p:cNvPr>
          <p:cNvPicPr>
            <a:picLocks noChangeAspect="1"/>
          </p:cNvPicPr>
          <p:nvPr/>
        </p:nvPicPr>
        <p:blipFill>
          <a:blip r:embed="rId3"/>
          <a:stretch>
            <a:fillRect/>
          </a:stretch>
        </p:blipFill>
        <p:spPr>
          <a:xfrm>
            <a:off x="5583569" y="2691183"/>
            <a:ext cx="6608431" cy="3255624"/>
          </a:xfrm>
          <a:prstGeom prst="rect">
            <a:avLst/>
          </a:prstGeom>
        </p:spPr>
      </p:pic>
      <p:sp>
        <p:nvSpPr>
          <p:cNvPr id="3" name="Rectangle 2">
            <a:extLst>
              <a:ext uri="{FF2B5EF4-FFF2-40B4-BE49-F238E27FC236}">
                <a16:creationId xmlns:a16="http://schemas.microsoft.com/office/drawing/2014/main" id="{BF7206A1-556F-46A8-A896-7F0E7CFD9F66}"/>
              </a:ext>
            </a:extLst>
          </p:cNvPr>
          <p:cNvSpPr/>
          <p:nvPr/>
        </p:nvSpPr>
        <p:spPr>
          <a:xfrm>
            <a:off x="-59473" y="3016763"/>
            <a:ext cx="6096000" cy="923330"/>
          </a:xfrm>
          <a:prstGeom prst="rect">
            <a:avLst/>
          </a:prstGeom>
        </p:spPr>
        <p:txBody>
          <a:bodyPr>
            <a:spAutoFit/>
          </a:bodyPr>
          <a:lstStyle/>
          <a:p>
            <a:r>
              <a:rPr lang="tr-TR" dirty="0"/>
              <a:t>Ulaştırma sektörü </a:t>
            </a:r>
            <a:r>
              <a:rPr lang="tr-TR" dirty="0">
                <a:sym typeface="Wingdings" panose="05000000000000000000" pitchFamily="2" charset="2"/>
              </a:rPr>
              <a:t> nihai enerji tüketimi (2020)   % 25.5</a:t>
            </a:r>
          </a:p>
          <a:p>
            <a:endParaRPr lang="tr-TR" dirty="0">
              <a:sym typeface="Wingdings" panose="05000000000000000000" pitchFamily="2" charset="2"/>
            </a:endParaRPr>
          </a:p>
          <a:p>
            <a:r>
              <a:rPr lang="tr-TR" dirty="0">
                <a:sym typeface="Wingdings" panose="05000000000000000000" pitchFamily="2" charset="2"/>
              </a:rPr>
              <a:t>                                 2035  % 26.4 </a:t>
            </a:r>
            <a:endParaRPr lang="en-US" dirty="0"/>
          </a:p>
        </p:txBody>
      </p:sp>
      <p:sp>
        <p:nvSpPr>
          <p:cNvPr id="9" name="TextBox 8">
            <a:extLst>
              <a:ext uri="{FF2B5EF4-FFF2-40B4-BE49-F238E27FC236}">
                <a16:creationId xmlns:a16="http://schemas.microsoft.com/office/drawing/2014/main" id="{AC0E2849-3E13-4ABD-9ADB-2D57DE1DCA20}"/>
              </a:ext>
            </a:extLst>
          </p:cNvPr>
          <p:cNvSpPr txBox="1"/>
          <p:nvPr/>
        </p:nvSpPr>
        <p:spPr>
          <a:xfrm>
            <a:off x="6494053" y="2321851"/>
            <a:ext cx="5034119" cy="369332"/>
          </a:xfrm>
          <a:prstGeom prst="rect">
            <a:avLst/>
          </a:prstGeom>
          <a:noFill/>
        </p:spPr>
        <p:txBody>
          <a:bodyPr wrap="square" rtlCol="0">
            <a:spAutoFit/>
          </a:bodyPr>
          <a:lstStyle/>
          <a:p>
            <a:r>
              <a:rPr lang="tr-TR" b="1" dirty="0"/>
              <a:t>Sektörlere Göre Nihai Enerji Tüketiminin Dağılımı </a:t>
            </a:r>
            <a:endParaRPr lang="en-US" b="1" dirty="0"/>
          </a:p>
        </p:txBody>
      </p:sp>
    </p:spTree>
    <p:extLst>
      <p:ext uri="{BB962C8B-B14F-4D97-AF65-F5344CB8AC3E}">
        <p14:creationId xmlns:p14="http://schemas.microsoft.com/office/powerpoint/2010/main" val="33101747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Enerji Üretimi ve Hedefler</a:t>
            </a:r>
            <a:endParaRPr lang="tr-TR" sz="360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59473" y="5808308"/>
            <a:ext cx="8441473" cy="276999"/>
          </a:xfrm>
          <a:prstGeom prst="rect">
            <a:avLst/>
          </a:prstGeom>
        </p:spPr>
        <p:txBody>
          <a:bodyPr wrap="square">
            <a:spAutoFit/>
          </a:bodyPr>
          <a:lstStyle/>
          <a:p>
            <a:r>
              <a:rPr lang="tr-TR" sz="1200" i="1" dirty="0"/>
              <a:t>Kaynak: T.C. Enerji ve Tabii Kaynaklar Bakanlığı, 2022. Türkiye Ulusal Enerji Planı </a:t>
            </a:r>
            <a:endParaRPr lang="en-US" sz="1200" i="1" dirty="0"/>
          </a:p>
        </p:txBody>
      </p:sp>
      <p:sp>
        <p:nvSpPr>
          <p:cNvPr id="2" name="Rectangle 1">
            <a:extLst>
              <a:ext uri="{FF2B5EF4-FFF2-40B4-BE49-F238E27FC236}">
                <a16:creationId xmlns:a16="http://schemas.microsoft.com/office/drawing/2014/main" id="{4A79B73E-0C1C-4CA0-8587-59D786817EA7}"/>
              </a:ext>
            </a:extLst>
          </p:cNvPr>
          <p:cNvSpPr/>
          <p:nvPr/>
        </p:nvSpPr>
        <p:spPr>
          <a:xfrm>
            <a:off x="295796" y="2611316"/>
            <a:ext cx="5603031" cy="2308324"/>
          </a:xfrm>
          <a:prstGeom prst="rect">
            <a:avLst/>
          </a:prstGeom>
        </p:spPr>
        <p:txBody>
          <a:bodyPr wrap="square">
            <a:spAutoFit/>
          </a:bodyPr>
          <a:lstStyle/>
          <a:p>
            <a:pPr marL="285750" indent="-285750">
              <a:buFont typeface="Arial" panose="020B0604020202020204" pitchFamily="34" charset="0"/>
              <a:buChar char="•"/>
            </a:pPr>
            <a:r>
              <a:rPr lang="en-US" dirty="0"/>
              <a:t>2000-2020 </a:t>
            </a:r>
            <a:r>
              <a:rPr lang="en-US" dirty="0" err="1"/>
              <a:t>döneminde</a:t>
            </a:r>
            <a:r>
              <a:rPr lang="en-US" dirty="0"/>
              <a:t> </a:t>
            </a:r>
            <a:r>
              <a:rPr lang="en-US" dirty="0" err="1"/>
              <a:t>yılda</a:t>
            </a:r>
            <a:r>
              <a:rPr lang="en-US" dirty="0"/>
              <a:t> </a:t>
            </a:r>
            <a:r>
              <a:rPr lang="en-US" dirty="0" err="1"/>
              <a:t>ortalama</a:t>
            </a:r>
            <a:r>
              <a:rPr lang="en-US" dirty="0"/>
              <a:t> %4,4 </a:t>
            </a:r>
            <a:r>
              <a:rPr lang="en-US" dirty="0" err="1"/>
              <a:t>oranında</a:t>
            </a:r>
            <a:r>
              <a:rPr lang="en-US" dirty="0"/>
              <a:t> </a:t>
            </a:r>
            <a:r>
              <a:rPr lang="en-US" dirty="0" err="1"/>
              <a:t>artarak</a:t>
            </a:r>
            <a:r>
              <a:rPr lang="en-US" dirty="0"/>
              <a:t> 128 </a:t>
            </a:r>
            <a:r>
              <a:rPr lang="en-US" dirty="0" err="1"/>
              <a:t>TWh’ten</a:t>
            </a:r>
            <a:r>
              <a:rPr lang="en-US" dirty="0"/>
              <a:t> 306,1 </a:t>
            </a:r>
            <a:r>
              <a:rPr lang="en-US" dirty="0" err="1"/>
              <a:t>TWh’e</a:t>
            </a:r>
            <a:r>
              <a:rPr lang="en-US" dirty="0"/>
              <a:t> </a:t>
            </a:r>
            <a:r>
              <a:rPr lang="en-US" dirty="0" err="1"/>
              <a:t>yükselen</a:t>
            </a:r>
            <a:r>
              <a:rPr lang="en-US" dirty="0"/>
              <a:t> </a:t>
            </a:r>
            <a:r>
              <a:rPr lang="en-US" dirty="0" err="1"/>
              <a:t>elektrik</a:t>
            </a:r>
            <a:r>
              <a:rPr lang="en-US" dirty="0"/>
              <a:t> </a:t>
            </a:r>
            <a:r>
              <a:rPr lang="en-US" dirty="0" err="1"/>
              <a:t>tüketimi</a:t>
            </a:r>
            <a:r>
              <a:rPr lang="tr-TR" dirty="0"/>
              <a:t> </a:t>
            </a:r>
            <a:r>
              <a:rPr lang="tr-TR" dirty="0">
                <a:sym typeface="Wingdings" panose="05000000000000000000" pitchFamily="2" charset="2"/>
              </a:rPr>
              <a:t> </a:t>
            </a:r>
            <a:r>
              <a:rPr lang="en-US" dirty="0"/>
              <a:t> 2035 </a:t>
            </a:r>
            <a:r>
              <a:rPr lang="en-US" dirty="0" err="1"/>
              <a:t>yılına</a:t>
            </a:r>
            <a:r>
              <a:rPr lang="en-US" dirty="0"/>
              <a:t> </a:t>
            </a:r>
            <a:r>
              <a:rPr lang="en-US" dirty="0" err="1"/>
              <a:t>kadar</a:t>
            </a:r>
            <a:r>
              <a:rPr lang="en-US" dirty="0"/>
              <a:t> </a:t>
            </a:r>
            <a:r>
              <a:rPr lang="en-US" dirty="0" err="1"/>
              <a:t>yıllık</a:t>
            </a:r>
            <a:r>
              <a:rPr lang="en-US" dirty="0"/>
              <a:t> </a:t>
            </a:r>
            <a:r>
              <a:rPr lang="en-US" dirty="0" err="1"/>
              <a:t>ortalama</a:t>
            </a:r>
            <a:r>
              <a:rPr lang="en-US" dirty="0"/>
              <a:t> %3,5 </a:t>
            </a:r>
            <a:r>
              <a:rPr lang="en-US" dirty="0" err="1"/>
              <a:t>düzeyinde</a:t>
            </a:r>
            <a:r>
              <a:rPr lang="en-US" dirty="0"/>
              <a:t> </a:t>
            </a:r>
            <a:r>
              <a:rPr lang="en-US" dirty="0" err="1"/>
              <a:t>artarak</a:t>
            </a:r>
            <a:r>
              <a:rPr lang="en-US" dirty="0"/>
              <a:t> 510,5 </a:t>
            </a:r>
            <a:r>
              <a:rPr lang="en-US" dirty="0" err="1"/>
              <a:t>TWh</a:t>
            </a:r>
            <a:r>
              <a:rPr lang="en-US" dirty="0"/>
              <a:t> </a:t>
            </a:r>
            <a:r>
              <a:rPr lang="en-US" dirty="0" err="1"/>
              <a:t>seviyesine</a:t>
            </a:r>
            <a:r>
              <a:rPr lang="en-US" dirty="0"/>
              <a:t> </a:t>
            </a:r>
            <a:r>
              <a:rPr lang="en-US" dirty="0" err="1"/>
              <a:t>ulaşmaktadır</a:t>
            </a:r>
            <a:r>
              <a:rPr lang="en-US" dirty="0"/>
              <a:t>.  </a:t>
            </a:r>
            <a:endParaRPr lang="tr-TR" dirty="0"/>
          </a:p>
          <a:p>
            <a:pPr marL="285750" indent="-285750">
              <a:buFont typeface="Arial" panose="020B0604020202020204" pitchFamily="34" charset="0"/>
              <a:buChar char="•"/>
            </a:pPr>
            <a:r>
              <a:rPr lang="en-US" dirty="0" err="1"/>
              <a:t>Tahmin</a:t>
            </a:r>
            <a:r>
              <a:rPr lang="en-US" dirty="0"/>
              <a:t> </a:t>
            </a:r>
            <a:r>
              <a:rPr lang="en-US" dirty="0" err="1"/>
              <a:t>dönemi</a:t>
            </a:r>
            <a:r>
              <a:rPr lang="en-US" dirty="0"/>
              <a:t> </a:t>
            </a:r>
            <a:r>
              <a:rPr lang="en-US" dirty="0" err="1"/>
              <a:t>boyunca</a:t>
            </a:r>
            <a:r>
              <a:rPr lang="en-US" dirty="0"/>
              <a:t> </a:t>
            </a:r>
            <a:r>
              <a:rPr lang="en-US" dirty="0" err="1"/>
              <a:t>yıllık</a:t>
            </a:r>
            <a:r>
              <a:rPr lang="en-US" dirty="0"/>
              <a:t> </a:t>
            </a:r>
            <a:r>
              <a:rPr lang="en-US" dirty="0" err="1"/>
              <a:t>bazda</a:t>
            </a:r>
            <a:r>
              <a:rPr lang="en-US" dirty="0"/>
              <a:t> </a:t>
            </a:r>
            <a:r>
              <a:rPr lang="en-US" dirty="0" err="1"/>
              <a:t>sanayi</a:t>
            </a:r>
            <a:r>
              <a:rPr lang="en-US" dirty="0"/>
              <a:t> </a:t>
            </a:r>
            <a:r>
              <a:rPr lang="en-US" dirty="0" err="1"/>
              <a:t>sektöründe</a:t>
            </a:r>
            <a:r>
              <a:rPr lang="en-US" dirty="0"/>
              <a:t> %3,7, </a:t>
            </a:r>
            <a:r>
              <a:rPr lang="en-US" dirty="0" err="1"/>
              <a:t>meskenlerde</a:t>
            </a:r>
            <a:r>
              <a:rPr lang="en-US" dirty="0"/>
              <a:t> %2,3, </a:t>
            </a:r>
            <a:r>
              <a:rPr lang="en-US" dirty="0" err="1"/>
              <a:t>hizmetler</a:t>
            </a:r>
            <a:r>
              <a:rPr lang="en-US" dirty="0"/>
              <a:t> </a:t>
            </a:r>
            <a:r>
              <a:rPr lang="en-US" dirty="0" err="1"/>
              <a:t>sektöründe</a:t>
            </a:r>
            <a:r>
              <a:rPr lang="en-US" dirty="0"/>
              <a:t> %2,2 </a:t>
            </a:r>
            <a:r>
              <a:rPr lang="en-US" dirty="0" err="1"/>
              <a:t>yıllık</a:t>
            </a:r>
            <a:r>
              <a:rPr lang="en-US" dirty="0"/>
              <a:t> </a:t>
            </a:r>
            <a:r>
              <a:rPr lang="en-US" dirty="0" err="1"/>
              <a:t>ortalama</a:t>
            </a:r>
            <a:r>
              <a:rPr lang="en-US" dirty="0"/>
              <a:t> </a:t>
            </a:r>
            <a:r>
              <a:rPr lang="en-US" dirty="0" err="1"/>
              <a:t>elektrik</a:t>
            </a:r>
            <a:r>
              <a:rPr lang="en-US" dirty="0"/>
              <a:t> </a:t>
            </a:r>
            <a:r>
              <a:rPr lang="en-US" dirty="0" err="1"/>
              <a:t>tüketim</a:t>
            </a:r>
            <a:r>
              <a:rPr lang="en-US" dirty="0"/>
              <a:t> </a:t>
            </a:r>
            <a:r>
              <a:rPr lang="en-US" dirty="0" err="1"/>
              <a:t>artışı</a:t>
            </a:r>
            <a:r>
              <a:rPr lang="en-US" dirty="0"/>
              <a:t> </a:t>
            </a:r>
            <a:r>
              <a:rPr lang="en-US" dirty="0" err="1"/>
              <a:t>olacağı</a:t>
            </a:r>
            <a:r>
              <a:rPr lang="en-US" dirty="0"/>
              <a:t> </a:t>
            </a:r>
            <a:r>
              <a:rPr lang="en-US" dirty="0" err="1"/>
              <a:t>öngörülmektedir</a:t>
            </a:r>
            <a:r>
              <a:rPr lang="en-US" dirty="0"/>
              <a:t>.  </a:t>
            </a:r>
          </a:p>
        </p:txBody>
      </p:sp>
      <p:pic>
        <p:nvPicPr>
          <p:cNvPr id="3" name="Picture 2">
            <a:extLst>
              <a:ext uri="{FF2B5EF4-FFF2-40B4-BE49-F238E27FC236}">
                <a16:creationId xmlns:a16="http://schemas.microsoft.com/office/drawing/2014/main" id="{20A00482-42D0-484F-9594-A33EACCC2133}"/>
              </a:ext>
            </a:extLst>
          </p:cNvPr>
          <p:cNvPicPr>
            <a:picLocks noChangeAspect="1"/>
          </p:cNvPicPr>
          <p:nvPr/>
        </p:nvPicPr>
        <p:blipFill rotWithShape="1">
          <a:blip r:embed="rId3"/>
          <a:srcRect b="6848"/>
          <a:stretch/>
        </p:blipFill>
        <p:spPr>
          <a:xfrm>
            <a:off x="5898827" y="2040149"/>
            <a:ext cx="6293173" cy="3768159"/>
          </a:xfrm>
          <a:prstGeom prst="rect">
            <a:avLst/>
          </a:prstGeom>
        </p:spPr>
      </p:pic>
      <p:sp>
        <p:nvSpPr>
          <p:cNvPr id="8" name="TextBox 7">
            <a:extLst>
              <a:ext uri="{FF2B5EF4-FFF2-40B4-BE49-F238E27FC236}">
                <a16:creationId xmlns:a16="http://schemas.microsoft.com/office/drawing/2014/main" id="{F0EB98A2-4826-4A23-AEE7-561EA449083B}"/>
              </a:ext>
            </a:extLst>
          </p:cNvPr>
          <p:cNvSpPr txBox="1"/>
          <p:nvPr/>
        </p:nvSpPr>
        <p:spPr>
          <a:xfrm>
            <a:off x="7625270" y="1846522"/>
            <a:ext cx="5034119" cy="369332"/>
          </a:xfrm>
          <a:prstGeom prst="rect">
            <a:avLst/>
          </a:prstGeom>
          <a:noFill/>
        </p:spPr>
        <p:txBody>
          <a:bodyPr wrap="square" rtlCol="0">
            <a:spAutoFit/>
          </a:bodyPr>
          <a:lstStyle/>
          <a:p>
            <a:r>
              <a:rPr lang="tr-TR" b="1" dirty="0"/>
              <a:t>Sektörlere Göre Elektrik Tüketimi</a:t>
            </a:r>
            <a:endParaRPr lang="en-US" b="1" dirty="0"/>
          </a:p>
        </p:txBody>
      </p:sp>
    </p:spTree>
    <p:extLst>
      <p:ext uri="{BB962C8B-B14F-4D97-AF65-F5344CB8AC3E}">
        <p14:creationId xmlns:p14="http://schemas.microsoft.com/office/powerpoint/2010/main" val="9254612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Enerji Üretimi ve Hedefler</a:t>
            </a:r>
            <a:endParaRPr lang="tr-TR" sz="360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59473" y="5808308"/>
            <a:ext cx="8441473" cy="276999"/>
          </a:xfrm>
          <a:prstGeom prst="rect">
            <a:avLst/>
          </a:prstGeom>
        </p:spPr>
        <p:txBody>
          <a:bodyPr wrap="square">
            <a:spAutoFit/>
          </a:bodyPr>
          <a:lstStyle/>
          <a:p>
            <a:r>
              <a:rPr lang="tr-TR" sz="1200" i="1" dirty="0"/>
              <a:t>Kaynak: T.C. Enerji ve Tabii Kaynaklar Bakanlığı, 2022. Türkiye Ulusal Enerji Planı </a:t>
            </a:r>
            <a:endParaRPr lang="en-US" sz="1200" i="1" dirty="0"/>
          </a:p>
        </p:txBody>
      </p:sp>
      <p:pic>
        <p:nvPicPr>
          <p:cNvPr id="3" name="Picture 2">
            <a:extLst>
              <a:ext uri="{FF2B5EF4-FFF2-40B4-BE49-F238E27FC236}">
                <a16:creationId xmlns:a16="http://schemas.microsoft.com/office/drawing/2014/main" id="{09C93B78-8A35-47DC-9289-1000B5177410}"/>
              </a:ext>
            </a:extLst>
          </p:cNvPr>
          <p:cNvPicPr>
            <a:picLocks noChangeAspect="1"/>
          </p:cNvPicPr>
          <p:nvPr/>
        </p:nvPicPr>
        <p:blipFill>
          <a:blip r:embed="rId3"/>
          <a:stretch>
            <a:fillRect/>
          </a:stretch>
        </p:blipFill>
        <p:spPr>
          <a:xfrm>
            <a:off x="3036629" y="2459190"/>
            <a:ext cx="5131064" cy="1733639"/>
          </a:xfrm>
          <a:prstGeom prst="rect">
            <a:avLst/>
          </a:prstGeom>
        </p:spPr>
      </p:pic>
      <p:pic>
        <p:nvPicPr>
          <p:cNvPr id="6" name="Picture 5">
            <a:extLst>
              <a:ext uri="{FF2B5EF4-FFF2-40B4-BE49-F238E27FC236}">
                <a16:creationId xmlns:a16="http://schemas.microsoft.com/office/drawing/2014/main" id="{92C34FBA-66E4-49C5-AA58-603B2BDC7C25}"/>
              </a:ext>
            </a:extLst>
          </p:cNvPr>
          <p:cNvPicPr>
            <a:picLocks noChangeAspect="1"/>
          </p:cNvPicPr>
          <p:nvPr/>
        </p:nvPicPr>
        <p:blipFill>
          <a:blip r:embed="rId4"/>
          <a:stretch>
            <a:fillRect/>
          </a:stretch>
        </p:blipFill>
        <p:spPr>
          <a:xfrm>
            <a:off x="2983945" y="4168980"/>
            <a:ext cx="5067560" cy="1619333"/>
          </a:xfrm>
          <a:prstGeom prst="rect">
            <a:avLst/>
          </a:prstGeom>
        </p:spPr>
      </p:pic>
    </p:spTree>
    <p:extLst>
      <p:ext uri="{BB962C8B-B14F-4D97-AF65-F5344CB8AC3E}">
        <p14:creationId xmlns:p14="http://schemas.microsoft.com/office/powerpoint/2010/main" val="32621838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Enerji Üretimi ve Hedefler</a:t>
            </a:r>
            <a:endParaRPr lang="tr-TR" sz="360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2" name="Rectangle 1">
            <a:extLst>
              <a:ext uri="{FF2B5EF4-FFF2-40B4-BE49-F238E27FC236}">
                <a16:creationId xmlns:a16="http://schemas.microsoft.com/office/drawing/2014/main" id="{4A79B73E-0C1C-4CA0-8587-59D786817EA7}"/>
              </a:ext>
            </a:extLst>
          </p:cNvPr>
          <p:cNvSpPr/>
          <p:nvPr/>
        </p:nvSpPr>
        <p:spPr>
          <a:xfrm>
            <a:off x="295796" y="2769993"/>
            <a:ext cx="11279748" cy="3416320"/>
          </a:xfrm>
          <a:prstGeom prst="rect">
            <a:avLst/>
          </a:prstGeom>
        </p:spPr>
        <p:txBody>
          <a:bodyPr wrap="square">
            <a:spAutoFit/>
          </a:bodyPr>
          <a:lstStyle/>
          <a:p>
            <a:endParaRPr lang="tr-TR" dirty="0"/>
          </a:p>
          <a:p>
            <a:r>
              <a:rPr lang="en-US" b="1" dirty="0"/>
              <a:t>12. </a:t>
            </a:r>
            <a:r>
              <a:rPr lang="en-US" b="1" dirty="0" err="1"/>
              <a:t>Kalkınma</a:t>
            </a:r>
            <a:r>
              <a:rPr lang="en-US" b="1" dirty="0"/>
              <a:t> </a:t>
            </a:r>
            <a:r>
              <a:rPr lang="en-US" b="1" dirty="0" err="1"/>
              <a:t>Planı’nda</a:t>
            </a:r>
            <a:r>
              <a:rPr lang="en-US" b="1" dirty="0"/>
              <a:t> </a:t>
            </a:r>
            <a:r>
              <a:rPr lang="tr-TR" b="1" dirty="0"/>
              <a:t> </a:t>
            </a:r>
            <a:r>
              <a:rPr lang="tr-TR" dirty="0">
                <a:sym typeface="Wingdings" panose="05000000000000000000" pitchFamily="2" charset="2"/>
              </a:rPr>
              <a:t> </a:t>
            </a:r>
            <a:r>
              <a:rPr lang="en-US" dirty="0" err="1"/>
              <a:t>ulaştırma</a:t>
            </a:r>
            <a:r>
              <a:rPr lang="en-US" dirty="0"/>
              <a:t> </a:t>
            </a:r>
            <a:r>
              <a:rPr lang="en-US" dirty="0" err="1"/>
              <a:t>ve</a:t>
            </a:r>
            <a:r>
              <a:rPr lang="en-US" dirty="0"/>
              <a:t> </a:t>
            </a:r>
            <a:r>
              <a:rPr lang="en-US" dirty="0" err="1"/>
              <a:t>lojistik</a:t>
            </a:r>
            <a:r>
              <a:rPr lang="en-US" dirty="0"/>
              <a:t> </a:t>
            </a:r>
            <a:r>
              <a:rPr lang="en-US" dirty="0" err="1"/>
              <a:t>sektöründe</a:t>
            </a:r>
            <a:r>
              <a:rPr lang="en-US" dirty="0"/>
              <a:t> </a:t>
            </a:r>
            <a:r>
              <a:rPr lang="en-US" dirty="0" err="1"/>
              <a:t>çevresel</a:t>
            </a:r>
            <a:r>
              <a:rPr lang="en-US" dirty="0"/>
              <a:t> </a:t>
            </a:r>
            <a:r>
              <a:rPr lang="en-US" dirty="0" err="1"/>
              <a:t>etkilerin</a:t>
            </a:r>
            <a:r>
              <a:rPr lang="en-US" dirty="0"/>
              <a:t> </a:t>
            </a:r>
            <a:r>
              <a:rPr lang="en-US" dirty="0" err="1"/>
              <a:t>ve</a:t>
            </a:r>
            <a:r>
              <a:rPr lang="en-US" dirty="0"/>
              <a:t> </a:t>
            </a:r>
            <a:r>
              <a:rPr lang="en-US" dirty="0" err="1"/>
              <a:t>maliyetlerin</a:t>
            </a:r>
            <a:r>
              <a:rPr lang="en-US" dirty="0"/>
              <a:t> </a:t>
            </a:r>
            <a:r>
              <a:rPr lang="en-US" dirty="0" err="1"/>
              <a:t>en</a:t>
            </a:r>
            <a:r>
              <a:rPr lang="en-US" dirty="0"/>
              <a:t> </a:t>
            </a:r>
            <a:r>
              <a:rPr lang="en-US" dirty="0" err="1"/>
              <a:t>aza</a:t>
            </a:r>
            <a:r>
              <a:rPr lang="en-US" dirty="0"/>
              <a:t> </a:t>
            </a:r>
            <a:r>
              <a:rPr lang="en-US" dirty="0" err="1"/>
              <a:t>indirilmesi</a:t>
            </a:r>
            <a:r>
              <a:rPr lang="en-US" dirty="0"/>
              <a:t> </a:t>
            </a:r>
            <a:r>
              <a:rPr lang="en-US" dirty="0" err="1"/>
              <a:t>ile</a:t>
            </a:r>
            <a:r>
              <a:rPr lang="en-US" dirty="0"/>
              <a:t> </a:t>
            </a:r>
            <a:r>
              <a:rPr lang="en-US" dirty="0" err="1"/>
              <a:t>enerji</a:t>
            </a:r>
            <a:r>
              <a:rPr lang="en-US" dirty="0"/>
              <a:t> </a:t>
            </a:r>
            <a:r>
              <a:rPr lang="en-US" dirty="0" err="1"/>
              <a:t>verimliliğinin</a:t>
            </a:r>
            <a:r>
              <a:rPr lang="en-US" dirty="0"/>
              <a:t> </a:t>
            </a:r>
            <a:r>
              <a:rPr lang="en-US" dirty="0" err="1"/>
              <a:t>artırılması</a:t>
            </a:r>
            <a:r>
              <a:rPr lang="en-US" dirty="0"/>
              <a:t> </a:t>
            </a:r>
            <a:r>
              <a:rPr lang="en-US" dirty="0" err="1"/>
              <a:t>amacıyla</a:t>
            </a:r>
            <a:r>
              <a:rPr lang="en-US" dirty="0"/>
              <a:t> </a:t>
            </a:r>
            <a:r>
              <a:rPr lang="en-US" dirty="0" err="1"/>
              <a:t>demiryolu</a:t>
            </a:r>
            <a:r>
              <a:rPr lang="en-US" dirty="0"/>
              <a:t> </a:t>
            </a:r>
            <a:r>
              <a:rPr lang="en-US" dirty="0" err="1"/>
              <a:t>ve</a:t>
            </a:r>
            <a:r>
              <a:rPr lang="en-US" dirty="0"/>
              <a:t> </a:t>
            </a:r>
            <a:r>
              <a:rPr lang="en-US" dirty="0" err="1"/>
              <a:t>denizyolu</a:t>
            </a:r>
            <a:r>
              <a:rPr lang="en-US" dirty="0"/>
              <a:t> </a:t>
            </a:r>
            <a:r>
              <a:rPr lang="en-US" dirty="0" err="1"/>
              <a:t>taşımacılığına</a:t>
            </a:r>
            <a:r>
              <a:rPr lang="en-US" dirty="0"/>
              <a:t> </a:t>
            </a:r>
            <a:r>
              <a:rPr lang="en-US" dirty="0" err="1"/>
              <a:t>öncelik</a:t>
            </a:r>
            <a:r>
              <a:rPr lang="en-US" dirty="0"/>
              <a:t> </a:t>
            </a:r>
            <a:r>
              <a:rPr lang="en-US" dirty="0" err="1"/>
              <a:t>verilmesi</a:t>
            </a:r>
            <a:r>
              <a:rPr lang="en-US" dirty="0"/>
              <a:t>,</a:t>
            </a:r>
            <a:endParaRPr lang="tr-TR" dirty="0"/>
          </a:p>
          <a:p>
            <a:pPr marL="285750" indent="-285750">
              <a:buFont typeface="Wingdings" panose="05000000000000000000" pitchFamily="2" charset="2"/>
              <a:buChar char="à"/>
            </a:pPr>
            <a:r>
              <a:rPr lang="en-US" dirty="0" err="1"/>
              <a:t>kent</a:t>
            </a:r>
            <a:r>
              <a:rPr lang="en-US" dirty="0"/>
              <a:t> </a:t>
            </a:r>
            <a:r>
              <a:rPr lang="en-US" dirty="0" err="1"/>
              <a:t>içi</a:t>
            </a:r>
            <a:r>
              <a:rPr lang="en-US" dirty="0"/>
              <a:t> </a:t>
            </a:r>
            <a:r>
              <a:rPr lang="en-US" dirty="0" err="1"/>
              <a:t>ulaşımda</a:t>
            </a:r>
            <a:r>
              <a:rPr lang="en-US" dirty="0"/>
              <a:t> </a:t>
            </a:r>
            <a:r>
              <a:rPr lang="en-US" dirty="0" err="1"/>
              <a:t>ise</a:t>
            </a:r>
            <a:r>
              <a:rPr lang="en-US" dirty="0"/>
              <a:t> </a:t>
            </a:r>
            <a:r>
              <a:rPr lang="en-US" dirty="0" err="1"/>
              <a:t>maliyet</a:t>
            </a:r>
            <a:r>
              <a:rPr lang="en-US" dirty="0"/>
              <a:t> </a:t>
            </a:r>
            <a:r>
              <a:rPr lang="en-US" dirty="0" err="1"/>
              <a:t>etkin</a:t>
            </a:r>
            <a:r>
              <a:rPr lang="en-US" dirty="0"/>
              <a:t>, </a:t>
            </a:r>
            <a:r>
              <a:rPr lang="en-US" dirty="0" err="1"/>
              <a:t>temiz</a:t>
            </a:r>
            <a:r>
              <a:rPr lang="en-US" dirty="0"/>
              <a:t> </a:t>
            </a:r>
            <a:r>
              <a:rPr lang="en-US" dirty="0" err="1"/>
              <a:t>ve</a:t>
            </a:r>
            <a:r>
              <a:rPr lang="en-US" dirty="0"/>
              <a:t> </a:t>
            </a:r>
            <a:r>
              <a:rPr lang="en-US" dirty="0" err="1"/>
              <a:t>enerji</a:t>
            </a:r>
            <a:r>
              <a:rPr lang="en-US" dirty="0"/>
              <a:t> </a:t>
            </a:r>
            <a:r>
              <a:rPr lang="en-US" dirty="0" err="1"/>
              <a:t>verimli</a:t>
            </a:r>
            <a:r>
              <a:rPr lang="en-US" dirty="0"/>
              <a:t> </a:t>
            </a:r>
            <a:r>
              <a:rPr lang="en-US" dirty="0" err="1"/>
              <a:t>sürdürülebilir</a:t>
            </a:r>
            <a:r>
              <a:rPr lang="en-US" dirty="0"/>
              <a:t> </a:t>
            </a:r>
            <a:r>
              <a:rPr lang="en-US" dirty="0" err="1"/>
              <a:t>sistemlerin</a:t>
            </a:r>
            <a:r>
              <a:rPr lang="en-US" dirty="0"/>
              <a:t> </a:t>
            </a:r>
            <a:r>
              <a:rPr lang="en-US" dirty="0" err="1"/>
              <a:t>oluşturulması</a:t>
            </a:r>
            <a:r>
              <a:rPr lang="en-US" dirty="0"/>
              <a:t> </a:t>
            </a:r>
            <a:r>
              <a:rPr lang="en-US" dirty="0" err="1"/>
              <a:t>temel</a:t>
            </a:r>
            <a:r>
              <a:rPr lang="en-US" dirty="0"/>
              <a:t> </a:t>
            </a:r>
            <a:r>
              <a:rPr lang="en-US" dirty="0" err="1"/>
              <a:t>amaçlar</a:t>
            </a:r>
            <a:r>
              <a:rPr lang="en-US" dirty="0"/>
              <a:t> </a:t>
            </a:r>
            <a:r>
              <a:rPr lang="en-US" dirty="0" err="1"/>
              <a:t>olarak</a:t>
            </a:r>
            <a:r>
              <a:rPr lang="en-US" dirty="0"/>
              <a:t> </a:t>
            </a:r>
            <a:r>
              <a:rPr lang="en-US" dirty="0" err="1"/>
              <a:t>sayılmıştır</a:t>
            </a:r>
            <a:r>
              <a:rPr lang="en-US" dirty="0"/>
              <a:t>. </a:t>
            </a:r>
            <a:endParaRPr lang="tr-TR" dirty="0"/>
          </a:p>
          <a:p>
            <a:pPr marL="285750" indent="-285750">
              <a:buFont typeface="Wingdings" panose="05000000000000000000" pitchFamily="2" charset="2"/>
              <a:buChar char="à"/>
            </a:pPr>
            <a:endParaRPr lang="tr-TR" dirty="0"/>
          </a:p>
          <a:p>
            <a:r>
              <a:rPr lang="en-US" b="1" dirty="0" err="1"/>
              <a:t>Enerji</a:t>
            </a:r>
            <a:r>
              <a:rPr lang="en-US" b="1" dirty="0"/>
              <a:t> </a:t>
            </a:r>
            <a:r>
              <a:rPr lang="en-US" b="1" dirty="0" err="1"/>
              <a:t>Verimliliği</a:t>
            </a:r>
            <a:r>
              <a:rPr lang="en-US" b="1" dirty="0"/>
              <a:t> </a:t>
            </a:r>
            <a:r>
              <a:rPr lang="en-US" b="1" dirty="0" err="1"/>
              <a:t>Strateji</a:t>
            </a:r>
            <a:r>
              <a:rPr lang="en-US" b="1" dirty="0"/>
              <a:t> </a:t>
            </a:r>
            <a:r>
              <a:rPr lang="en-US" b="1" dirty="0" err="1"/>
              <a:t>Belgesi</a:t>
            </a:r>
            <a:r>
              <a:rPr lang="tr-TR" b="1" dirty="0"/>
              <a:t> </a:t>
            </a:r>
            <a:r>
              <a:rPr lang="en-US" dirty="0"/>
              <a:t> (2012-2023) </a:t>
            </a:r>
            <a:r>
              <a:rPr lang="tr-TR" dirty="0"/>
              <a:t> </a:t>
            </a:r>
            <a:r>
              <a:rPr lang="tr-TR" dirty="0">
                <a:sym typeface="Wingdings" panose="05000000000000000000" pitchFamily="2" charset="2"/>
              </a:rPr>
              <a:t> </a:t>
            </a:r>
            <a:r>
              <a:rPr lang="en-US" dirty="0" err="1"/>
              <a:t>motorlu</a:t>
            </a:r>
            <a:r>
              <a:rPr lang="en-US" dirty="0"/>
              <a:t> </a:t>
            </a:r>
            <a:r>
              <a:rPr lang="en-US" dirty="0" err="1"/>
              <a:t>taşıtların</a:t>
            </a:r>
            <a:r>
              <a:rPr lang="en-US" dirty="0"/>
              <a:t> </a:t>
            </a:r>
            <a:r>
              <a:rPr lang="en-US" dirty="0" err="1"/>
              <a:t>birim</a:t>
            </a:r>
            <a:r>
              <a:rPr lang="en-US" dirty="0"/>
              <a:t> </a:t>
            </a:r>
            <a:r>
              <a:rPr lang="en-US" dirty="0" err="1"/>
              <a:t>fosil</a:t>
            </a:r>
            <a:r>
              <a:rPr lang="en-US" dirty="0"/>
              <a:t> </a:t>
            </a:r>
            <a:r>
              <a:rPr lang="en-US" dirty="0" err="1"/>
              <a:t>yakıt</a:t>
            </a:r>
            <a:r>
              <a:rPr lang="en-US" dirty="0"/>
              <a:t> </a:t>
            </a:r>
            <a:r>
              <a:rPr lang="en-US" dirty="0" err="1"/>
              <a:t>tüketimini</a:t>
            </a:r>
            <a:r>
              <a:rPr lang="en-US" dirty="0"/>
              <a:t> </a:t>
            </a:r>
            <a:r>
              <a:rPr lang="en-US" dirty="0" err="1"/>
              <a:t>azaltmak</a:t>
            </a:r>
            <a:endParaRPr lang="tr-TR" dirty="0"/>
          </a:p>
          <a:p>
            <a:r>
              <a:rPr lang="tr-TR" dirty="0"/>
              <a:t> </a:t>
            </a:r>
            <a:r>
              <a:rPr lang="tr-TR" dirty="0">
                <a:sym typeface="Wingdings" panose="05000000000000000000" pitchFamily="2" charset="2"/>
              </a:rPr>
              <a:t> </a:t>
            </a:r>
            <a:r>
              <a:rPr lang="en-US" dirty="0" err="1"/>
              <a:t>kara</a:t>
            </a:r>
            <a:r>
              <a:rPr lang="en-US" dirty="0"/>
              <a:t>, </a:t>
            </a:r>
            <a:r>
              <a:rPr lang="en-US" dirty="0" err="1"/>
              <a:t>deniz</a:t>
            </a:r>
            <a:r>
              <a:rPr lang="en-US" dirty="0"/>
              <a:t> </a:t>
            </a:r>
            <a:r>
              <a:rPr lang="en-US" dirty="0" err="1"/>
              <a:t>ve</a:t>
            </a:r>
            <a:r>
              <a:rPr lang="en-US" dirty="0"/>
              <a:t> </a:t>
            </a:r>
            <a:r>
              <a:rPr lang="en-US" dirty="0" err="1"/>
              <a:t>demir</a:t>
            </a:r>
            <a:r>
              <a:rPr lang="en-US" dirty="0"/>
              <a:t> </a:t>
            </a:r>
            <a:r>
              <a:rPr lang="en-US" dirty="0" err="1"/>
              <a:t>yollarında</a:t>
            </a:r>
            <a:r>
              <a:rPr lang="en-US" dirty="0"/>
              <a:t> </a:t>
            </a:r>
            <a:r>
              <a:rPr lang="en-US" dirty="0" err="1"/>
              <a:t>toplu</a:t>
            </a:r>
            <a:r>
              <a:rPr lang="en-US" dirty="0"/>
              <a:t> </a:t>
            </a:r>
            <a:r>
              <a:rPr lang="en-US" dirty="0" err="1"/>
              <a:t>taşıma</a:t>
            </a:r>
            <a:r>
              <a:rPr lang="en-US" dirty="0"/>
              <a:t> </a:t>
            </a:r>
            <a:r>
              <a:rPr lang="en-US" dirty="0" err="1"/>
              <a:t>payını</a:t>
            </a:r>
            <a:r>
              <a:rPr lang="en-US" dirty="0"/>
              <a:t> </a:t>
            </a:r>
            <a:r>
              <a:rPr lang="en-US" dirty="0" err="1"/>
              <a:t>artırmak</a:t>
            </a:r>
            <a:r>
              <a:rPr lang="en-US" dirty="0"/>
              <a:t> </a:t>
            </a:r>
            <a:r>
              <a:rPr lang="en-US" dirty="0" err="1"/>
              <a:t>ve</a:t>
            </a:r>
            <a:r>
              <a:rPr lang="en-US" dirty="0"/>
              <a:t> </a:t>
            </a:r>
            <a:r>
              <a:rPr lang="en-US" dirty="0" err="1"/>
              <a:t>kent</a:t>
            </a:r>
            <a:r>
              <a:rPr lang="en-US" dirty="0"/>
              <a:t> </a:t>
            </a:r>
            <a:r>
              <a:rPr lang="en-US" dirty="0" err="1"/>
              <a:t>içi</a:t>
            </a:r>
            <a:r>
              <a:rPr lang="en-US" dirty="0"/>
              <a:t> </a:t>
            </a:r>
            <a:r>
              <a:rPr lang="en-US" dirty="0" err="1"/>
              <a:t>ulaşımda</a:t>
            </a:r>
            <a:r>
              <a:rPr lang="en-US" dirty="0"/>
              <a:t> </a:t>
            </a:r>
            <a:r>
              <a:rPr lang="en-US" dirty="0" err="1"/>
              <a:t>gereksiz</a:t>
            </a:r>
            <a:r>
              <a:rPr lang="en-US" dirty="0"/>
              <a:t> </a:t>
            </a:r>
            <a:r>
              <a:rPr lang="en-US" dirty="0" err="1"/>
              <a:t>yakıt</a:t>
            </a:r>
            <a:r>
              <a:rPr lang="en-US" dirty="0"/>
              <a:t> </a:t>
            </a:r>
            <a:r>
              <a:rPr lang="en-US" dirty="0" err="1"/>
              <a:t>sarfiyatını</a:t>
            </a:r>
            <a:r>
              <a:rPr lang="en-US" dirty="0"/>
              <a:t> </a:t>
            </a:r>
            <a:r>
              <a:rPr lang="en-US" dirty="0" err="1"/>
              <a:t>önlemek</a:t>
            </a:r>
            <a:endParaRPr lang="tr-TR" dirty="0"/>
          </a:p>
          <a:p>
            <a:endParaRPr lang="tr-TR" dirty="0"/>
          </a:p>
          <a:p>
            <a:r>
              <a:rPr lang="tr-TR" b="1" dirty="0"/>
              <a:t>Türkiye Hidrojen Teknolojileri Stratejisi ve Yol Haritası </a:t>
            </a:r>
            <a:r>
              <a:rPr lang="tr-TR" b="1" dirty="0">
                <a:sym typeface="Wingdings" panose="05000000000000000000" pitchFamily="2" charset="2"/>
              </a:rPr>
              <a:t> </a:t>
            </a:r>
            <a:r>
              <a:rPr lang="tr-TR" dirty="0">
                <a:sym typeface="Wingdings" panose="05000000000000000000" pitchFamily="2" charset="2"/>
              </a:rPr>
              <a:t>yeşil hidrojenin üretiminden son kullanımına kadar etkin bir değer zinciri oluşturmak ve 2053 Net Sıfır hedefine katkı sağlamak amaçlanmaktadır</a:t>
            </a:r>
            <a:endParaRPr lang="tr-TR" dirty="0"/>
          </a:p>
          <a:p>
            <a:endParaRPr lang="en-US" dirty="0"/>
          </a:p>
        </p:txBody>
      </p:sp>
    </p:spTree>
    <p:extLst>
      <p:ext uri="{BB962C8B-B14F-4D97-AF65-F5344CB8AC3E}">
        <p14:creationId xmlns:p14="http://schemas.microsoft.com/office/powerpoint/2010/main" val="8623412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Enerji Üretimi ve Hedefler</a:t>
            </a:r>
            <a:endParaRPr lang="tr-TR" sz="360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2" name="Rectangle 1">
            <a:extLst>
              <a:ext uri="{FF2B5EF4-FFF2-40B4-BE49-F238E27FC236}">
                <a16:creationId xmlns:a16="http://schemas.microsoft.com/office/drawing/2014/main" id="{4A79B73E-0C1C-4CA0-8587-59D786817EA7}"/>
              </a:ext>
            </a:extLst>
          </p:cNvPr>
          <p:cNvSpPr/>
          <p:nvPr/>
        </p:nvSpPr>
        <p:spPr>
          <a:xfrm>
            <a:off x="295796" y="2480543"/>
            <a:ext cx="11279748" cy="4001095"/>
          </a:xfrm>
          <a:prstGeom prst="rect">
            <a:avLst/>
          </a:prstGeom>
        </p:spPr>
        <p:txBody>
          <a:bodyPr wrap="square">
            <a:spAutoFit/>
          </a:bodyPr>
          <a:lstStyle/>
          <a:p>
            <a:r>
              <a:rPr lang="en-US" sz="2000" b="1" u="sng" dirty="0" err="1"/>
              <a:t>Türkiye</a:t>
            </a:r>
            <a:r>
              <a:rPr lang="en-US" sz="2000" b="1" u="sng" dirty="0"/>
              <a:t> </a:t>
            </a:r>
            <a:r>
              <a:rPr lang="en-US" sz="2000" b="1" u="sng" dirty="0" err="1"/>
              <a:t>Ulusal</a:t>
            </a:r>
            <a:r>
              <a:rPr lang="en-US" sz="2000" b="1" u="sng" dirty="0"/>
              <a:t> </a:t>
            </a:r>
            <a:r>
              <a:rPr lang="en-US" sz="2000" b="1" u="sng" dirty="0" err="1"/>
              <a:t>Enerji</a:t>
            </a:r>
            <a:r>
              <a:rPr lang="en-US" sz="2000" b="1" u="sng" dirty="0"/>
              <a:t> </a:t>
            </a:r>
            <a:r>
              <a:rPr lang="en-US" sz="2000" b="1" u="sng" dirty="0" err="1"/>
              <a:t>Verimliliği</a:t>
            </a:r>
            <a:r>
              <a:rPr lang="en-US" sz="2000" b="1" u="sng" dirty="0"/>
              <a:t> 2030 </a:t>
            </a:r>
            <a:r>
              <a:rPr lang="en-US" sz="2000" b="1" u="sng" dirty="0" err="1"/>
              <a:t>Stratejisi</a:t>
            </a:r>
            <a:r>
              <a:rPr lang="en-US" sz="2000" b="1" u="sng" dirty="0"/>
              <a:t> </a:t>
            </a:r>
            <a:r>
              <a:rPr lang="en-US" sz="2000" b="1" u="sng" dirty="0" err="1"/>
              <a:t>ve</a:t>
            </a:r>
            <a:r>
              <a:rPr lang="en-US" sz="2000" b="1" u="sng" dirty="0"/>
              <a:t> II. </a:t>
            </a:r>
            <a:r>
              <a:rPr lang="en-US" sz="2000" b="1" u="sng" dirty="0" err="1"/>
              <a:t>Ulusal</a:t>
            </a:r>
            <a:r>
              <a:rPr lang="en-US" sz="2000" b="1" u="sng" dirty="0"/>
              <a:t>  </a:t>
            </a:r>
            <a:r>
              <a:rPr lang="en-US" sz="2000" b="1" u="sng" dirty="0" err="1"/>
              <a:t>Enerji</a:t>
            </a:r>
            <a:r>
              <a:rPr lang="en-US" sz="2000" b="1" u="sng" dirty="0"/>
              <a:t> </a:t>
            </a:r>
            <a:r>
              <a:rPr lang="en-US" sz="2000" b="1" u="sng" dirty="0" err="1"/>
              <a:t>Verimliliği</a:t>
            </a:r>
            <a:r>
              <a:rPr lang="en-US" sz="2000" b="1" u="sng" dirty="0"/>
              <a:t> </a:t>
            </a:r>
            <a:r>
              <a:rPr lang="en-US" sz="2000" b="1" u="sng" dirty="0" err="1"/>
              <a:t>Eylem</a:t>
            </a:r>
            <a:r>
              <a:rPr lang="en-US" sz="2000" b="1" u="sng" dirty="0"/>
              <a:t> </a:t>
            </a:r>
            <a:r>
              <a:rPr lang="en-US" sz="2000" b="1" u="sng" dirty="0" err="1"/>
              <a:t>Planı</a:t>
            </a:r>
            <a:r>
              <a:rPr lang="en-US" sz="2000" b="1" u="sng" dirty="0"/>
              <a:t> </a:t>
            </a:r>
            <a:r>
              <a:rPr lang="tr-TR" sz="2000" b="1" u="sng" dirty="0"/>
              <a:t> </a:t>
            </a:r>
            <a:r>
              <a:rPr lang="tr-TR" b="1" dirty="0">
                <a:sym typeface="Wingdings" panose="05000000000000000000" pitchFamily="2" charset="2"/>
              </a:rPr>
              <a:t> </a:t>
            </a:r>
            <a:r>
              <a:rPr lang="en-US" b="1" dirty="0" err="1"/>
              <a:t>Ulaştırma</a:t>
            </a:r>
            <a:r>
              <a:rPr lang="en-US" b="1" dirty="0"/>
              <a:t> </a:t>
            </a:r>
            <a:r>
              <a:rPr lang="en-US" b="1" dirty="0" err="1"/>
              <a:t>sektörü</a:t>
            </a:r>
            <a:r>
              <a:rPr lang="en-US" b="1" dirty="0"/>
              <a:t> </a:t>
            </a:r>
            <a:endParaRPr lang="tr-TR" b="1" dirty="0"/>
          </a:p>
          <a:p>
            <a:pPr marL="285750" indent="-285750">
              <a:buFont typeface="Wingdings" panose="05000000000000000000" pitchFamily="2" charset="2"/>
              <a:buChar char="à"/>
            </a:pPr>
            <a:r>
              <a:rPr lang="en-US" dirty="0" err="1"/>
              <a:t>Enerji</a:t>
            </a:r>
            <a:r>
              <a:rPr lang="en-US" dirty="0"/>
              <a:t> </a:t>
            </a:r>
            <a:r>
              <a:rPr lang="en-US" dirty="0" err="1"/>
              <a:t>talebindeki</a:t>
            </a:r>
            <a:r>
              <a:rPr lang="en-US" dirty="0"/>
              <a:t> </a:t>
            </a:r>
            <a:r>
              <a:rPr lang="en-US" dirty="0" err="1"/>
              <a:t>yıllık</a:t>
            </a:r>
            <a:r>
              <a:rPr lang="en-US" dirty="0"/>
              <a:t> </a:t>
            </a:r>
            <a:r>
              <a:rPr lang="en-US" dirty="0" err="1"/>
              <a:t>ortalama</a:t>
            </a:r>
            <a:r>
              <a:rPr lang="en-US" dirty="0"/>
              <a:t> </a:t>
            </a:r>
            <a:r>
              <a:rPr lang="en-US" dirty="0" err="1"/>
              <a:t>artış</a:t>
            </a:r>
            <a:r>
              <a:rPr lang="en-US" dirty="0"/>
              <a:t> </a:t>
            </a:r>
            <a:r>
              <a:rPr lang="en-US" dirty="0" err="1"/>
              <a:t>oranı</a:t>
            </a:r>
            <a:r>
              <a:rPr lang="en-US" dirty="0"/>
              <a:t> %4,7 </a:t>
            </a:r>
            <a:r>
              <a:rPr lang="en-US" dirty="0" err="1"/>
              <a:t>olarak</a:t>
            </a:r>
            <a:r>
              <a:rPr lang="en-US" dirty="0"/>
              <a:t> </a:t>
            </a:r>
            <a:r>
              <a:rPr lang="en-US" dirty="0" err="1"/>
              <a:t>kaydedilen</a:t>
            </a:r>
            <a:r>
              <a:rPr lang="en-US" dirty="0"/>
              <a:t> </a:t>
            </a:r>
            <a:r>
              <a:rPr lang="en-US" dirty="0" err="1"/>
              <a:t>sektörün</a:t>
            </a:r>
            <a:r>
              <a:rPr lang="en-US" dirty="0"/>
              <a:t> </a:t>
            </a:r>
            <a:r>
              <a:rPr lang="en-US" dirty="0" err="1"/>
              <a:t>nihai</a:t>
            </a:r>
            <a:r>
              <a:rPr lang="en-US" dirty="0"/>
              <a:t> </a:t>
            </a:r>
            <a:r>
              <a:rPr lang="en-US" dirty="0" err="1"/>
              <a:t>enerji</a:t>
            </a:r>
            <a:r>
              <a:rPr lang="en-US" dirty="0"/>
              <a:t> </a:t>
            </a:r>
            <a:r>
              <a:rPr lang="en-US" dirty="0" err="1"/>
              <a:t>tüketimindeki</a:t>
            </a:r>
            <a:r>
              <a:rPr lang="en-US" dirty="0"/>
              <a:t> </a:t>
            </a:r>
            <a:r>
              <a:rPr lang="en-US" dirty="0" err="1"/>
              <a:t>payı</a:t>
            </a:r>
            <a:r>
              <a:rPr lang="en-US" dirty="0"/>
              <a:t> 2022 </a:t>
            </a:r>
            <a:r>
              <a:rPr lang="en-US" dirty="0" err="1"/>
              <a:t>yılında</a:t>
            </a:r>
            <a:r>
              <a:rPr lang="en-US" dirty="0"/>
              <a:t> %25,3 </a:t>
            </a:r>
            <a:r>
              <a:rPr lang="en-US" dirty="0" err="1"/>
              <a:t>olarak</a:t>
            </a:r>
            <a:r>
              <a:rPr lang="en-US" dirty="0"/>
              <a:t> </a:t>
            </a:r>
            <a:r>
              <a:rPr lang="en-US" dirty="0" err="1"/>
              <a:t>gerçekleşmiştir</a:t>
            </a:r>
            <a:r>
              <a:rPr lang="en-US" dirty="0"/>
              <a:t>. </a:t>
            </a:r>
            <a:r>
              <a:rPr lang="tr-TR" dirty="0"/>
              <a:t> </a:t>
            </a:r>
          </a:p>
          <a:p>
            <a:pPr marL="285750" indent="-285750">
              <a:buFont typeface="Wingdings" panose="05000000000000000000" pitchFamily="2" charset="2"/>
              <a:buChar char="à"/>
            </a:pPr>
            <a:endParaRPr lang="tr-TR" dirty="0"/>
          </a:p>
          <a:p>
            <a:r>
              <a:rPr lang="en-US" b="1" dirty="0"/>
              <a:t>2017-2023</a:t>
            </a:r>
            <a:r>
              <a:rPr lang="en-US" dirty="0"/>
              <a:t> </a:t>
            </a:r>
            <a:r>
              <a:rPr lang="en-US" dirty="0" err="1"/>
              <a:t>arasını</a:t>
            </a:r>
            <a:r>
              <a:rPr lang="en-US" dirty="0"/>
              <a:t> </a:t>
            </a:r>
            <a:r>
              <a:rPr lang="en-US" dirty="0" err="1"/>
              <a:t>kapsayan</a:t>
            </a:r>
            <a:r>
              <a:rPr lang="en-US" dirty="0"/>
              <a:t> </a:t>
            </a:r>
            <a:r>
              <a:rPr lang="en-US" b="1" dirty="0"/>
              <a:t>I. UEVEP </a:t>
            </a:r>
            <a:r>
              <a:rPr lang="en-US" b="1" dirty="0" err="1"/>
              <a:t>uygulama</a:t>
            </a:r>
            <a:r>
              <a:rPr lang="en-US" b="1" dirty="0"/>
              <a:t> </a:t>
            </a:r>
            <a:r>
              <a:rPr lang="en-US" b="1" dirty="0" err="1"/>
              <a:t>döneminde</a:t>
            </a:r>
            <a:r>
              <a:rPr lang="tr-TR" b="1" dirty="0"/>
              <a:t> </a:t>
            </a:r>
            <a:r>
              <a:rPr lang="tr-TR" dirty="0">
                <a:sym typeface="Wingdings" panose="05000000000000000000" pitchFamily="2" charset="2"/>
              </a:rPr>
              <a:t> </a:t>
            </a:r>
            <a:r>
              <a:rPr lang="en-US" dirty="0"/>
              <a:t> 9 </a:t>
            </a:r>
            <a:r>
              <a:rPr lang="en-US" dirty="0" err="1"/>
              <a:t>eylem</a:t>
            </a:r>
            <a:r>
              <a:rPr lang="en-US" dirty="0"/>
              <a:t> </a:t>
            </a:r>
            <a:r>
              <a:rPr lang="en-US" dirty="0" err="1"/>
              <a:t>altında</a:t>
            </a:r>
            <a:r>
              <a:rPr lang="en-US" dirty="0"/>
              <a:t> </a:t>
            </a:r>
            <a:r>
              <a:rPr lang="en-US" dirty="0" err="1"/>
              <a:t>yapılan</a:t>
            </a:r>
            <a:r>
              <a:rPr lang="en-US" dirty="0"/>
              <a:t> </a:t>
            </a:r>
            <a:r>
              <a:rPr lang="en-US" dirty="0" err="1"/>
              <a:t>çalışmalar</a:t>
            </a:r>
            <a:r>
              <a:rPr lang="en-US" dirty="0"/>
              <a:t> </a:t>
            </a:r>
            <a:r>
              <a:rPr lang="en-US" dirty="0" err="1"/>
              <a:t>ile</a:t>
            </a:r>
            <a:r>
              <a:rPr lang="en-US" dirty="0"/>
              <a:t> </a:t>
            </a:r>
            <a:r>
              <a:rPr lang="en-US" dirty="0" err="1"/>
              <a:t>ulaştırma</a:t>
            </a:r>
            <a:r>
              <a:rPr lang="en-US" dirty="0"/>
              <a:t> </a:t>
            </a:r>
            <a:r>
              <a:rPr lang="en-US" dirty="0" err="1"/>
              <a:t>sektöründe</a:t>
            </a:r>
            <a:r>
              <a:rPr lang="en-US" dirty="0"/>
              <a:t> 1,2 MTEP, </a:t>
            </a:r>
            <a:r>
              <a:rPr lang="en-US" dirty="0" err="1"/>
              <a:t>kümülatif</a:t>
            </a:r>
            <a:r>
              <a:rPr lang="en-US" dirty="0"/>
              <a:t> </a:t>
            </a:r>
            <a:r>
              <a:rPr lang="en-US" dirty="0" err="1"/>
              <a:t>olarak</a:t>
            </a:r>
            <a:r>
              <a:rPr lang="en-US" dirty="0"/>
              <a:t> 4,2 MTEP </a:t>
            </a:r>
            <a:r>
              <a:rPr lang="en-US" dirty="0" err="1"/>
              <a:t>enerji</a:t>
            </a:r>
            <a:r>
              <a:rPr lang="en-US" dirty="0"/>
              <a:t> </a:t>
            </a:r>
            <a:r>
              <a:rPr lang="en-US" dirty="0" err="1"/>
              <a:t>tasarruf</a:t>
            </a:r>
            <a:r>
              <a:rPr lang="en-US" dirty="0"/>
              <a:t> </a:t>
            </a:r>
            <a:r>
              <a:rPr lang="en-US" dirty="0" err="1"/>
              <a:t>sağlanmış</a:t>
            </a:r>
            <a:r>
              <a:rPr lang="en-US" dirty="0"/>
              <a:t> </a:t>
            </a:r>
            <a:endParaRPr lang="tr-TR" dirty="0"/>
          </a:p>
          <a:p>
            <a:pPr marL="285750" indent="-285750">
              <a:buFont typeface="Wingdings" panose="05000000000000000000" pitchFamily="2" charset="2"/>
              <a:buChar char="à"/>
            </a:pPr>
            <a:r>
              <a:rPr lang="en-US" dirty="0" err="1"/>
              <a:t>Bisiklet</a:t>
            </a:r>
            <a:r>
              <a:rPr lang="en-US" dirty="0"/>
              <a:t> </a:t>
            </a:r>
            <a:r>
              <a:rPr lang="en-US" dirty="0" err="1"/>
              <a:t>yolu</a:t>
            </a:r>
            <a:r>
              <a:rPr lang="en-US" dirty="0"/>
              <a:t>, </a:t>
            </a:r>
            <a:r>
              <a:rPr lang="en-US" dirty="0" err="1"/>
              <a:t>yeşil</a:t>
            </a:r>
            <a:r>
              <a:rPr lang="en-US" dirty="0"/>
              <a:t> </a:t>
            </a:r>
            <a:r>
              <a:rPr lang="en-US" dirty="0" err="1"/>
              <a:t>yürüyüş</a:t>
            </a:r>
            <a:r>
              <a:rPr lang="en-US" dirty="0"/>
              <a:t> </a:t>
            </a:r>
            <a:r>
              <a:rPr lang="en-US" dirty="0" err="1"/>
              <a:t>yolu</a:t>
            </a:r>
            <a:r>
              <a:rPr lang="en-US" dirty="0"/>
              <a:t>, </a:t>
            </a:r>
            <a:r>
              <a:rPr lang="en-US" dirty="0" err="1"/>
              <a:t>çevre</a:t>
            </a:r>
            <a:r>
              <a:rPr lang="en-US" dirty="0"/>
              <a:t> </a:t>
            </a:r>
            <a:r>
              <a:rPr lang="en-US" dirty="0" err="1"/>
              <a:t>dostu</a:t>
            </a:r>
            <a:r>
              <a:rPr lang="en-US" dirty="0"/>
              <a:t> </a:t>
            </a:r>
            <a:r>
              <a:rPr lang="en-US" dirty="0" err="1"/>
              <a:t>sokak</a:t>
            </a:r>
            <a:r>
              <a:rPr lang="en-US" dirty="0"/>
              <a:t> </a:t>
            </a:r>
            <a:r>
              <a:rPr lang="en-US" dirty="0" err="1"/>
              <a:t>ve</a:t>
            </a:r>
            <a:r>
              <a:rPr lang="en-US" dirty="0"/>
              <a:t> </a:t>
            </a:r>
            <a:r>
              <a:rPr lang="en-US" dirty="0" err="1"/>
              <a:t>gürültü</a:t>
            </a:r>
            <a:r>
              <a:rPr lang="en-US" dirty="0"/>
              <a:t> </a:t>
            </a:r>
            <a:r>
              <a:rPr lang="en-US" dirty="0" err="1"/>
              <a:t>bariyeri</a:t>
            </a:r>
            <a:r>
              <a:rPr lang="en-US" dirty="0"/>
              <a:t> </a:t>
            </a:r>
            <a:r>
              <a:rPr lang="en-US" dirty="0" err="1"/>
              <a:t>yapılması</a:t>
            </a:r>
            <a:r>
              <a:rPr lang="en-US" dirty="0"/>
              <a:t> </a:t>
            </a:r>
            <a:r>
              <a:rPr lang="en-US" dirty="0" err="1"/>
              <a:t>kapsamında</a:t>
            </a:r>
            <a:r>
              <a:rPr lang="en-US" dirty="0"/>
              <a:t> </a:t>
            </a:r>
            <a:r>
              <a:rPr lang="en-US" dirty="0" err="1"/>
              <a:t>yerel</a:t>
            </a:r>
            <a:r>
              <a:rPr lang="en-US" dirty="0"/>
              <a:t> </a:t>
            </a:r>
            <a:r>
              <a:rPr lang="en-US" dirty="0" err="1"/>
              <a:t>yönetimlere</a:t>
            </a:r>
            <a:r>
              <a:rPr lang="en-US" dirty="0"/>
              <a:t> </a:t>
            </a:r>
            <a:r>
              <a:rPr lang="en-US" dirty="0" err="1"/>
              <a:t>hibe</a:t>
            </a:r>
            <a:r>
              <a:rPr lang="en-US" dirty="0"/>
              <a:t> </a:t>
            </a:r>
            <a:r>
              <a:rPr lang="en-US" dirty="0" err="1"/>
              <a:t>destekleri</a:t>
            </a:r>
            <a:r>
              <a:rPr lang="en-US" dirty="0"/>
              <a:t> </a:t>
            </a:r>
            <a:r>
              <a:rPr lang="en-US" dirty="0" err="1"/>
              <a:t>sağlanmıştır</a:t>
            </a:r>
            <a:r>
              <a:rPr lang="en-US" dirty="0"/>
              <a:t>. </a:t>
            </a:r>
            <a:endParaRPr lang="tr-TR" dirty="0"/>
          </a:p>
          <a:p>
            <a:pPr marL="285750" indent="-285750">
              <a:buFont typeface="Wingdings" panose="05000000000000000000" pitchFamily="2" charset="2"/>
              <a:buChar char="à"/>
            </a:pPr>
            <a:r>
              <a:rPr lang="en-US" dirty="0"/>
              <a:t>30 </a:t>
            </a:r>
            <a:r>
              <a:rPr lang="en-US" dirty="0" err="1"/>
              <a:t>büyükşehir</a:t>
            </a:r>
            <a:r>
              <a:rPr lang="en-US" dirty="0"/>
              <a:t> </a:t>
            </a:r>
            <a:r>
              <a:rPr lang="en-US" dirty="0" err="1"/>
              <a:t>belediyesinde</a:t>
            </a:r>
            <a:r>
              <a:rPr lang="en-US" dirty="0"/>
              <a:t> </a:t>
            </a:r>
            <a:r>
              <a:rPr lang="en-US" dirty="0" err="1"/>
              <a:t>akıllı</a:t>
            </a:r>
            <a:r>
              <a:rPr lang="en-US" dirty="0"/>
              <a:t> </a:t>
            </a:r>
            <a:r>
              <a:rPr lang="en-US" dirty="0" err="1"/>
              <a:t>durak</a:t>
            </a:r>
            <a:r>
              <a:rPr lang="en-US" dirty="0"/>
              <a:t> </a:t>
            </a:r>
            <a:r>
              <a:rPr lang="en-US" dirty="0" err="1"/>
              <a:t>sayısı</a:t>
            </a:r>
            <a:r>
              <a:rPr lang="en-US" dirty="0"/>
              <a:t> 11 </a:t>
            </a:r>
            <a:r>
              <a:rPr lang="en-US" dirty="0" err="1"/>
              <a:t>bini</a:t>
            </a:r>
            <a:r>
              <a:rPr lang="en-US" dirty="0"/>
              <a:t>,  </a:t>
            </a:r>
            <a:r>
              <a:rPr lang="en-US" dirty="0" err="1"/>
              <a:t>mevcut</a:t>
            </a:r>
            <a:r>
              <a:rPr lang="en-US" dirty="0"/>
              <a:t> </a:t>
            </a:r>
            <a:r>
              <a:rPr lang="en-US" dirty="0" err="1"/>
              <a:t>bisiklet</a:t>
            </a:r>
            <a:r>
              <a:rPr lang="en-US" dirty="0"/>
              <a:t> </a:t>
            </a:r>
            <a:r>
              <a:rPr lang="en-US" dirty="0" err="1"/>
              <a:t>yolu</a:t>
            </a:r>
            <a:r>
              <a:rPr lang="en-US" dirty="0"/>
              <a:t> </a:t>
            </a:r>
            <a:r>
              <a:rPr lang="en-US" dirty="0" err="1"/>
              <a:t>uzunluğu</a:t>
            </a:r>
            <a:r>
              <a:rPr lang="en-US" dirty="0"/>
              <a:t> 2 bin </a:t>
            </a:r>
            <a:r>
              <a:rPr lang="en-US" dirty="0" err="1"/>
              <a:t>km’yi</a:t>
            </a:r>
            <a:r>
              <a:rPr lang="en-US" dirty="0"/>
              <a:t> </a:t>
            </a:r>
            <a:r>
              <a:rPr lang="en-US" dirty="0" err="1"/>
              <a:t>aşmıştır</a:t>
            </a:r>
            <a:r>
              <a:rPr lang="en-US" dirty="0"/>
              <a:t>. </a:t>
            </a:r>
            <a:endParaRPr lang="tr-TR" dirty="0"/>
          </a:p>
          <a:p>
            <a:pPr marL="285750" indent="-285750">
              <a:buFont typeface="Wingdings" panose="05000000000000000000" pitchFamily="2" charset="2"/>
              <a:buChar char="à"/>
            </a:pPr>
            <a:r>
              <a:rPr lang="en-US" dirty="0" err="1"/>
              <a:t>Elektrikli</a:t>
            </a:r>
            <a:r>
              <a:rPr lang="en-US" dirty="0"/>
              <a:t> </a:t>
            </a:r>
            <a:r>
              <a:rPr lang="en-US" dirty="0" err="1"/>
              <a:t>ve</a:t>
            </a:r>
            <a:r>
              <a:rPr lang="en-US" dirty="0"/>
              <a:t> </a:t>
            </a:r>
            <a:r>
              <a:rPr lang="en-US" dirty="0" err="1"/>
              <a:t>hibrit</a:t>
            </a:r>
            <a:r>
              <a:rPr lang="en-US" dirty="0"/>
              <a:t> </a:t>
            </a:r>
            <a:r>
              <a:rPr lang="en-US" dirty="0" err="1"/>
              <a:t>araçların</a:t>
            </a:r>
            <a:r>
              <a:rPr lang="en-US" dirty="0"/>
              <a:t> </a:t>
            </a:r>
            <a:r>
              <a:rPr lang="en-US" dirty="0" err="1"/>
              <a:t>yaygınlaşmasına</a:t>
            </a:r>
            <a:r>
              <a:rPr lang="en-US" dirty="0"/>
              <a:t> </a:t>
            </a:r>
            <a:r>
              <a:rPr lang="en-US" dirty="0" err="1"/>
              <a:t>yönelik</a:t>
            </a:r>
            <a:r>
              <a:rPr lang="en-US" dirty="0"/>
              <a:t> ÖTV </a:t>
            </a:r>
            <a:r>
              <a:rPr lang="en-US" dirty="0" err="1"/>
              <a:t>ve</a:t>
            </a:r>
            <a:r>
              <a:rPr lang="en-US" dirty="0"/>
              <a:t> MTV </a:t>
            </a:r>
            <a:r>
              <a:rPr lang="en-US" dirty="0" err="1"/>
              <a:t>indirimleri</a:t>
            </a:r>
            <a:r>
              <a:rPr lang="en-US" dirty="0"/>
              <a:t> </a:t>
            </a:r>
            <a:r>
              <a:rPr lang="en-US" dirty="0" err="1"/>
              <a:t>uygulanmıştır</a:t>
            </a:r>
            <a:r>
              <a:rPr lang="en-US" dirty="0"/>
              <a:t>. </a:t>
            </a:r>
            <a:endParaRPr lang="tr-TR" dirty="0"/>
          </a:p>
          <a:p>
            <a:pPr marL="285750" indent="-285750">
              <a:buFont typeface="Wingdings" panose="05000000000000000000" pitchFamily="2" charset="2"/>
              <a:buChar char="à"/>
            </a:pPr>
            <a:r>
              <a:rPr lang="en-US" dirty="0" err="1"/>
              <a:t>Demiryolu</a:t>
            </a:r>
            <a:r>
              <a:rPr lang="en-US" dirty="0"/>
              <a:t> </a:t>
            </a:r>
            <a:r>
              <a:rPr lang="en-US" dirty="0" err="1"/>
              <a:t>taşımacılığının</a:t>
            </a:r>
            <a:r>
              <a:rPr lang="en-US" dirty="0"/>
              <a:t> </a:t>
            </a:r>
            <a:r>
              <a:rPr lang="en-US" dirty="0" err="1"/>
              <a:t>güçlendirilmesi</a:t>
            </a:r>
            <a:r>
              <a:rPr lang="en-US" dirty="0"/>
              <a:t> </a:t>
            </a:r>
            <a:r>
              <a:rPr lang="en-US" dirty="0" err="1"/>
              <a:t>kapsamında</a:t>
            </a:r>
            <a:r>
              <a:rPr lang="en-US" dirty="0"/>
              <a:t> </a:t>
            </a:r>
            <a:r>
              <a:rPr lang="en-US" dirty="0" err="1"/>
              <a:t>demiryolu</a:t>
            </a:r>
            <a:r>
              <a:rPr lang="en-US" dirty="0"/>
              <a:t> </a:t>
            </a:r>
            <a:r>
              <a:rPr lang="en-US" dirty="0" err="1"/>
              <a:t>yapım</a:t>
            </a:r>
            <a:r>
              <a:rPr lang="en-US" dirty="0"/>
              <a:t> </a:t>
            </a:r>
            <a:r>
              <a:rPr lang="en-US" dirty="0" err="1"/>
              <a:t>ve</a:t>
            </a:r>
            <a:r>
              <a:rPr lang="en-US" dirty="0"/>
              <a:t> </a:t>
            </a:r>
            <a:r>
              <a:rPr lang="en-US" dirty="0" err="1"/>
              <a:t>yenileme</a:t>
            </a:r>
            <a:r>
              <a:rPr lang="en-US" dirty="0"/>
              <a:t>, </a:t>
            </a:r>
            <a:r>
              <a:rPr lang="en-US" dirty="0" err="1"/>
              <a:t>sinyalizasyon</a:t>
            </a:r>
            <a:r>
              <a:rPr lang="en-US" dirty="0"/>
              <a:t> </a:t>
            </a:r>
            <a:r>
              <a:rPr lang="en-US" dirty="0" err="1"/>
              <a:t>ve</a:t>
            </a:r>
            <a:r>
              <a:rPr lang="en-US" dirty="0"/>
              <a:t> </a:t>
            </a:r>
            <a:r>
              <a:rPr lang="en-US" dirty="0" err="1"/>
              <a:t>elektrifikasyon</a:t>
            </a:r>
            <a:r>
              <a:rPr lang="en-US" dirty="0"/>
              <a:t> </a:t>
            </a:r>
            <a:r>
              <a:rPr lang="en-US" dirty="0" err="1"/>
              <a:t>çalışmaları</a:t>
            </a:r>
            <a:r>
              <a:rPr lang="en-US" dirty="0"/>
              <a:t> </a:t>
            </a:r>
            <a:r>
              <a:rPr lang="en-US" dirty="0" err="1"/>
              <a:t>devam</a:t>
            </a:r>
            <a:r>
              <a:rPr lang="en-US" dirty="0"/>
              <a:t> </a:t>
            </a:r>
            <a:r>
              <a:rPr lang="en-US" dirty="0" err="1"/>
              <a:t>etmiştir</a:t>
            </a:r>
            <a:r>
              <a:rPr lang="en-US" dirty="0"/>
              <a:t>. </a:t>
            </a:r>
            <a:endParaRPr lang="tr-TR" dirty="0"/>
          </a:p>
          <a:p>
            <a:pPr marL="285750" indent="-285750">
              <a:buFont typeface="Wingdings" panose="05000000000000000000" pitchFamily="2" charset="2"/>
              <a:buChar char="à"/>
            </a:pPr>
            <a:endParaRPr lang="tr-TR" dirty="0"/>
          </a:p>
        </p:txBody>
      </p:sp>
    </p:spTree>
    <p:extLst>
      <p:ext uri="{BB962C8B-B14F-4D97-AF65-F5344CB8AC3E}">
        <p14:creationId xmlns:p14="http://schemas.microsoft.com/office/powerpoint/2010/main" val="34295256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59473" y="5808308"/>
            <a:ext cx="9906000" cy="276999"/>
          </a:xfrm>
          <a:prstGeom prst="rect">
            <a:avLst/>
          </a:prstGeom>
        </p:spPr>
        <p:txBody>
          <a:bodyPr wrap="square">
            <a:spAutoFit/>
          </a:bodyPr>
          <a:lstStyle/>
          <a:p>
            <a:r>
              <a:rPr lang="tr-TR" sz="1200" i="1" dirty="0"/>
              <a:t>Kaynak: T.C. Enerji ve Tabii Kaynaklar Bakanlığı, 2022. Türkiye Ulusal Enerji Verimliliği 2030 Stratejisi ve II. Ulusal  Enerji Verimliliği Eylem Planı </a:t>
            </a:r>
            <a:endParaRPr lang="en-US" sz="1200" i="1" dirty="0"/>
          </a:p>
        </p:txBody>
      </p:sp>
      <p:sp>
        <p:nvSpPr>
          <p:cNvPr id="2" name="Rectangle 1">
            <a:extLst>
              <a:ext uri="{FF2B5EF4-FFF2-40B4-BE49-F238E27FC236}">
                <a16:creationId xmlns:a16="http://schemas.microsoft.com/office/drawing/2014/main" id="{4A79B73E-0C1C-4CA0-8587-59D786817EA7}"/>
              </a:ext>
            </a:extLst>
          </p:cNvPr>
          <p:cNvSpPr/>
          <p:nvPr/>
        </p:nvSpPr>
        <p:spPr>
          <a:xfrm>
            <a:off x="295796" y="2519680"/>
            <a:ext cx="11714067" cy="3200876"/>
          </a:xfrm>
          <a:prstGeom prst="rect">
            <a:avLst/>
          </a:prstGeom>
        </p:spPr>
        <p:txBody>
          <a:bodyPr wrap="square">
            <a:spAutoFit/>
          </a:bodyPr>
          <a:lstStyle/>
          <a:p>
            <a:r>
              <a:rPr lang="en-US" sz="2000" b="1" u="sng" dirty="0" err="1"/>
              <a:t>Türkiye</a:t>
            </a:r>
            <a:r>
              <a:rPr lang="en-US" sz="2000" b="1" u="sng" dirty="0"/>
              <a:t> </a:t>
            </a:r>
            <a:r>
              <a:rPr lang="en-US" sz="2000" b="1" u="sng" dirty="0" err="1"/>
              <a:t>Ulusal</a:t>
            </a:r>
            <a:r>
              <a:rPr lang="en-US" sz="2000" b="1" u="sng" dirty="0"/>
              <a:t> </a:t>
            </a:r>
            <a:r>
              <a:rPr lang="en-US" sz="2000" b="1" u="sng" dirty="0" err="1"/>
              <a:t>Enerji</a:t>
            </a:r>
            <a:r>
              <a:rPr lang="en-US" sz="2000" b="1" u="sng" dirty="0"/>
              <a:t> </a:t>
            </a:r>
            <a:r>
              <a:rPr lang="en-US" sz="2000" b="1" u="sng" dirty="0" err="1"/>
              <a:t>Verimliliği</a:t>
            </a:r>
            <a:r>
              <a:rPr lang="en-US" sz="2000" b="1" u="sng" dirty="0"/>
              <a:t> 2030 </a:t>
            </a:r>
            <a:r>
              <a:rPr lang="en-US" sz="2000" b="1" u="sng" dirty="0" err="1"/>
              <a:t>Stratejisi</a:t>
            </a:r>
            <a:r>
              <a:rPr lang="en-US" sz="2000" b="1" u="sng" dirty="0"/>
              <a:t> </a:t>
            </a:r>
            <a:r>
              <a:rPr lang="en-US" sz="2000" b="1" u="sng" dirty="0" err="1"/>
              <a:t>ve</a:t>
            </a:r>
            <a:r>
              <a:rPr lang="en-US" sz="2000" b="1" u="sng" dirty="0"/>
              <a:t> II. </a:t>
            </a:r>
            <a:r>
              <a:rPr lang="en-US" sz="2000" b="1" u="sng" dirty="0" err="1"/>
              <a:t>Ulusal</a:t>
            </a:r>
            <a:r>
              <a:rPr lang="en-US" sz="2000" b="1" u="sng" dirty="0"/>
              <a:t>  </a:t>
            </a:r>
            <a:r>
              <a:rPr lang="en-US" sz="2000" b="1" u="sng" dirty="0" err="1"/>
              <a:t>Enerji</a:t>
            </a:r>
            <a:r>
              <a:rPr lang="en-US" sz="2000" b="1" u="sng" dirty="0"/>
              <a:t> </a:t>
            </a:r>
            <a:r>
              <a:rPr lang="en-US" sz="2000" b="1" u="sng" dirty="0" err="1"/>
              <a:t>Verimliliği</a:t>
            </a:r>
            <a:r>
              <a:rPr lang="en-US" sz="2000" b="1" u="sng" dirty="0"/>
              <a:t> </a:t>
            </a:r>
            <a:r>
              <a:rPr lang="en-US" sz="2000" b="1" u="sng" dirty="0" err="1"/>
              <a:t>Eylem</a:t>
            </a:r>
            <a:r>
              <a:rPr lang="en-US" sz="2000" b="1" u="sng" dirty="0"/>
              <a:t> </a:t>
            </a:r>
            <a:r>
              <a:rPr lang="en-US" sz="2000" b="1" u="sng" dirty="0" err="1"/>
              <a:t>Planı</a:t>
            </a:r>
            <a:r>
              <a:rPr lang="en-US" sz="2000" b="1" u="sng" dirty="0"/>
              <a:t> </a:t>
            </a:r>
            <a:r>
              <a:rPr lang="tr-TR" sz="2000" b="1" u="sng" dirty="0"/>
              <a:t> </a:t>
            </a:r>
          </a:p>
          <a:p>
            <a:endParaRPr lang="tr-TR" sz="2000" b="1" dirty="0"/>
          </a:p>
          <a:p>
            <a:pPr marL="285750" indent="-285750">
              <a:buFont typeface="Wingdings" panose="05000000000000000000" pitchFamily="2" charset="2"/>
              <a:buChar char="Ø"/>
            </a:pPr>
            <a:r>
              <a:rPr lang="en-US" b="1" dirty="0" err="1"/>
              <a:t>Ulaştırma</a:t>
            </a:r>
            <a:r>
              <a:rPr lang="en-US" b="1" dirty="0"/>
              <a:t> </a:t>
            </a:r>
            <a:r>
              <a:rPr lang="en-US" b="1" dirty="0" err="1"/>
              <a:t>Sektörü</a:t>
            </a:r>
            <a:r>
              <a:rPr lang="en-US" b="1" dirty="0"/>
              <a:t> </a:t>
            </a:r>
            <a:r>
              <a:rPr lang="en-US" b="1" dirty="0" err="1"/>
              <a:t>Verilerinin</a:t>
            </a:r>
            <a:r>
              <a:rPr lang="en-US" b="1" dirty="0"/>
              <a:t> </a:t>
            </a:r>
            <a:r>
              <a:rPr lang="en-US" b="1" dirty="0" err="1"/>
              <a:t>Dijitalleştirilerek</a:t>
            </a:r>
            <a:r>
              <a:rPr lang="en-US" b="1" dirty="0"/>
              <a:t> </a:t>
            </a:r>
            <a:r>
              <a:rPr lang="en-US" b="1" dirty="0" err="1"/>
              <a:t>Etkin</a:t>
            </a:r>
            <a:r>
              <a:rPr lang="en-US" b="1" dirty="0"/>
              <a:t> </a:t>
            </a:r>
            <a:r>
              <a:rPr lang="en-US" b="1" dirty="0" err="1"/>
              <a:t>İzleme</a:t>
            </a:r>
            <a:r>
              <a:rPr lang="en-US" b="1" dirty="0"/>
              <a:t> </a:t>
            </a:r>
            <a:r>
              <a:rPr lang="en-US" b="1" dirty="0" err="1"/>
              <a:t>Sistemlerinin</a:t>
            </a:r>
            <a:r>
              <a:rPr lang="en-US" b="1" dirty="0"/>
              <a:t> </a:t>
            </a:r>
            <a:r>
              <a:rPr lang="en-US" b="1" dirty="0" err="1"/>
              <a:t>Kurulması</a:t>
            </a:r>
            <a:endParaRPr lang="tr-TR" b="1" dirty="0"/>
          </a:p>
          <a:p>
            <a:pPr marL="285750" indent="-285750">
              <a:buFont typeface="Arial" panose="020B0604020202020204" pitchFamily="34" charset="0"/>
              <a:buChar char="•"/>
            </a:pPr>
            <a:r>
              <a:rPr lang="en-US" dirty="0" err="1"/>
              <a:t>Gerekli</a:t>
            </a:r>
            <a:r>
              <a:rPr lang="en-US" dirty="0"/>
              <a:t> </a:t>
            </a:r>
            <a:r>
              <a:rPr lang="en-US" dirty="0" err="1"/>
              <a:t>altyapının</a:t>
            </a:r>
            <a:r>
              <a:rPr lang="en-US" dirty="0"/>
              <a:t> </a:t>
            </a:r>
            <a:r>
              <a:rPr lang="en-US" dirty="0" err="1"/>
              <a:t>sağlanmasıyla</a:t>
            </a:r>
            <a:r>
              <a:rPr lang="en-US" dirty="0"/>
              <a:t> </a:t>
            </a:r>
            <a:r>
              <a:rPr lang="en-US" dirty="0" err="1"/>
              <a:t>bütün</a:t>
            </a:r>
            <a:r>
              <a:rPr lang="en-US" dirty="0"/>
              <a:t> </a:t>
            </a:r>
            <a:r>
              <a:rPr lang="en-US" dirty="0" err="1"/>
              <a:t>sektörlerde</a:t>
            </a:r>
            <a:r>
              <a:rPr lang="en-US" dirty="0"/>
              <a:t> </a:t>
            </a:r>
            <a:r>
              <a:rPr lang="en-US" dirty="0" err="1"/>
              <a:t>yolcu</a:t>
            </a:r>
            <a:r>
              <a:rPr lang="en-US" dirty="0"/>
              <a:t> </a:t>
            </a:r>
            <a:r>
              <a:rPr lang="en-US" dirty="0" err="1"/>
              <a:t>ve</a:t>
            </a:r>
            <a:r>
              <a:rPr lang="en-US" dirty="0"/>
              <a:t> </a:t>
            </a:r>
            <a:r>
              <a:rPr lang="en-US" dirty="0" err="1"/>
              <a:t>yük</a:t>
            </a:r>
            <a:r>
              <a:rPr lang="en-US" dirty="0"/>
              <a:t> </a:t>
            </a:r>
            <a:r>
              <a:rPr lang="en-US" dirty="0" err="1"/>
              <a:t>taşımacılığına</a:t>
            </a:r>
            <a:r>
              <a:rPr lang="en-US" dirty="0"/>
              <a:t> </a:t>
            </a:r>
            <a:r>
              <a:rPr lang="en-US" dirty="0" err="1"/>
              <a:t>ilişkin</a:t>
            </a:r>
            <a:r>
              <a:rPr lang="en-US" dirty="0"/>
              <a:t> </a:t>
            </a:r>
            <a:r>
              <a:rPr lang="en-US" dirty="0" err="1"/>
              <a:t>gerçek</a:t>
            </a:r>
            <a:r>
              <a:rPr lang="en-US" dirty="0"/>
              <a:t>, </a:t>
            </a:r>
            <a:r>
              <a:rPr lang="en-US" dirty="0" err="1"/>
              <a:t>güvenilir</a:t>
            </a:r>
            <a:r>
              <a:rPr lang="en-US" dirty="0"/>
              <a:t> </a:t>
            </a:r>
            <a:r>
              <a:rPr lang="en-US" dirty="0" err="1"/>
              <a:t>ve</a:t>
            </a:r>
            <a:r>
              <a:rPr lang="en-US" dirty="0"/>
              <a:t> </a:t>
            </a:r>
            <a:r>
              <a:rPr lang="en-US" dirty="0" err="1"/>
              <a:t>gereken</a:t>
            </a:r>
            <a:r>
              <a:rPr lang="en-US" dirty="0"/>
              <a:t> </a:t>
            </a:r>
            <a:r>
              <a:rPr lang="en-US" dirty="0" err="1"/>
              <a:t>verilerin</a:t>
            </a:r>
            <a:r>
              <a:rPr lang="en-US" dirty="0"/>
              <a:t> </a:t>
            </a:r>
            <a:r>
              <a:rPr lang="en-US" dirty="0" err="1"/>
              <a:t>toplanması</a:t>
            </a:r>
            <a:r>
              <a:rPr lang="en-US" dirty="0"/>
              <a:t>, </a:t>
            </a:r>
            <a:r>
              <a:rPr lang="en-US" dirty="0" err="1"/>
              <a:t>izlenmesi</a:t>
            </a:r>
            <a:r>
              <a:rPr lang="en-US" dirty="0"/>
              <a:t> </a:t>
            </a:r>
            <a:r>
              <a:rPr lang="en-US" dirty="0" err="1"/>
              <a:t>ve</a:t>
            </a:r>
            <a:r>
              <a:rPr lang="en-US" dirty="0"/>
              <a:t> </a:t>
            </a:r>
            <a:r>
              <a:rPr lang="en-US" dirty="0" err="1"/>
              <a:t>değerlendirilmesi</a:t>
            </a:r>
            <a:r>
              <a:rPr lang="en-US" dirty="0"/>
              <a:t> </a:t>
            </a:r>
            <a:r>
              <a:rPr lang="en-US" dirty="0" err="1"/>
              <a:t>gerçekleştirilecektir</a:t>
            </a:r>
            <a:r>
              <a:rPr lang="en-US" dirty="0"/>
              <a:t>. </a:t>
            </a:r>
            <a:endParaRPr lang="tr-TR" dirty="0"/>
          </a:p>
          <a:p>
            <a:pPr marL="285750" indent="-285750">
              <a:buFont typeface="Arial" panose="020B0604020202020204" pitchFamily="34" charset="0"/>
              <a:buChar char="•"/>
            </a:pPr>
            <a:r>
              <a:rPr lang="en-US" dirty="0" err="1"/>
              <a:t>Araç</a:t>
            </a:r>
            <a:r>
              <a:rPr lang="en-US" dirty="0"/>
              <a:t> </a:t>
            </a:r>
            <a:r>
              <a:rPr lang="en-US" dirty="0" err="1"/>
              <a:t>tescil</a:t>
            </a:r>
            <a:r>
              <a:rPr lang="en-US" dirty="0"/>
              <a:t> </a:t>
            </a:r>
            <a:r>
              <a:rPr lang="en-US" dirty="0" err="1"/>
              <a:t>kayıt</a:t>
            </a:r>
            <a:r>
              <a:rPr lang="en-US" dirty="0"/>
              <a:t> </a:t>
            </a:r>
            <a:r>
              <a:rPr lang="en-US" dirty="0" err="1"/>
              <a:t>bilgileri</a:t>
            </a:r>
            <a:r>
              <a:rPr lang="en-US" dirty="0"/>
              <a:t>, </a:t>
            </a:r>
            <a:r>
              <a:rPr lang="en-US" dirty="0" err="1"/>
              <a:t>araç</a:t>
            </a:r>
            <a:r>
              <a:rPr lang="en-US" dirty="0"/>
              <a:t> </a:t>
            </a:r>
            <a:r>
              <a:rPr lang="en-US" dirty="0" err="1"/>
              <a:t>periyodik</a:t>
            </a:r>
            <a:r>
              <a:rPr lang="en-US" dirty="0"/>
              <a:t> </a:t>
            </a:r>
            <a:r>
              <a:rPr lang="en-US" dirty="0" err="1"/>
              <a:t>muayene</a:t>
            </a:r>
            <a:r>
              <a:rPr lang="en-US" dirty="0"/>
              <a:t> </a:t>
            </a:r>
            <a:r>
              <a:rPr lang="en-US" dirty="0" err="1"/>
              <a:t>ve</a:t>
            </a:r>
            <a:r>
              <a:rPr lang="en-US" dirty="0"/>
              <a:t> </a:t>
            </a:r>
            <a:r>
              <a:rPr lang="en-US" dirty="0" err="1"/>
              <a:t>emisyon</a:t>
            </a:r>
            <a:r>
              <a:rPr lang="en-US" dirty="0"/>
              <a:t> </a:t>
            </a:r>
            <a:r>
              <a:rPr lang="en-US" dirty="0" err="1"/>
              <a:t>ölçüm</a:t>
            </a:r>
            <a:r>
              <a:rPr lang="en-US" dirty="0"/>
              <a:t> </a:t>
            </a:r>
            <a:r>
              <a:rPr lang="en-US" dirty="0" err="1"/>
              <a:t>verileri</a:t>
            </a:r>
            <a:r>
              <a:rPr lang="en-US" dirty="0"/>
              <a:t>, </a:t>
            </a:r>
            <a:r>
              <a:rPr lang="en-US" dirty="0" err="1"/>
              <a:t>taşıt</a:t>
            </a:r>
            <a:r>
              <a:rPr lang="en-US" dirty="0"/>
              <a:t> </a:t>
            </a:r>
            <a:r>
              <a:rPr lang="en-US" dirty="0" err="1"/>
              <a:t>türü</a:t>
            </a:r>
            <a:r>
              <a:rPr lang="en-US" dirty="0"/>
              <a:t>, </a:t>
            </a:r>
            <a:r>
              <a:rPr lang="en-US" dirty="0" err="1"/>
              <a:t>yük</a:t>
            </a:r>
            <a:r>
              <a:rPr lang="en-US" dirty="0"/>
              <a:t> </a:t>
            </a:r>
            <a:r>
              <a:rPr lang="en-US" dirty="0" err="1"/>
              <a:t>ve</a:t>
            </a:r>
            <a:r>
              <a:rPr lang="en-US" dirty="0"/>
              <a:t> </a:t>
            </a:r>
            <a:r>
              <a:rPr lang="en-US" dirty="0" err="1"/>
              <a:t>yolcu</a:t>
            </a:r>
            <a:r>
              <a:rPr lang="en-US" dirty="0"/>
              <a:t> </a:t>
            </a:r>
            <a:r>
              <a:rPr lang="en-US" dirty="0" err="1"/>
              <a:t>taşıma</a:t>
            </a:r>
            <a:r>
              <a:rPr lang="en-US" dirty="0"/>
              <a:t> </a:t>
            </a:r>
            <a:r>
              <a:rPr lang="en-US" dirty="0" err="1"/>
              <a:t>bilgileri</a:t>
            </a:r>
            <a:r>
              <a:rPr lang="en-US" dirty="0"/>
              <a:t> vb. </a:t>
            </a:r>
            <a:r>
              <a:rPr lang="en-US" dirty="0" err="1"/>
              <a:t>ihtiyaç</a:t>
            </a:r>
            <a:r>
              <a:rPr lang="en-US" dirty="0"/>
              <a:t> </a:t>
            </a:r>
            <a:r>
              <a:rPr lang="en-US" dirty="0" err="1"/>
              <a:t>duyulan</a:t>
            </a:r>
            <a:r>
              <a:rPr lang="en-US" dirty="0"/>
              <a:t> </a:t>
            </a:r>
            <a:r>
              <a:rPr lang="en-US" dirty="0" err="1"/>
              <a:t>veriler</a:t>
            </a:r>
            <a:r>
              <a:rPr lang="en-US" dirty="0"/>
              <a:t> </a:t>
            </a:r>
            <a:r>
              <a:rPr lang="en-US" dirty="0" err="1"/>
              <a:t>işlenerek</a:t>
            </a:r>
            <a:r>
              <a:rPr lang="en-US" dirty="0"/>
              <a:t> </a:t>
            </a:r>
            <a:r>
              <a:rPr lang="en-US" dirty="0" err="1"/>
              <a:t>ulaştırma</a:t>
            </a:r>
            <a:r>
              <a:rPr lang="en-US" dirty="0"/>
              <a:t> </a:t>
            </a:r>
            <a:r>
              <a:rPr lang="en-US" dirty="0" err="1"/>
              <a:t>modları</a:t>
            </a:r>
            <a:r>
              <a:rPr lang="en-US" dirty="0"/>
              <a:t>, </a:t>
            </a:r>
            <a:r>
              <a:rPr lang="en-US" dirty="0" err="1"/>
              <a:t>taşıt</a:t>
            </a:r>
            <a:r>
              <a:rPr lang="en-US" dirty="0"/>
              <a:t> </a:t>
            </a:r>
            <a:r>
              <a:rPr lang="en-US" dirty="0" err="1"/>
              <a:t>türleri</a:t>
            </a:r>
            <a:r>
              <a:rPr lang="en-US" dirty="0"/>
              <a:t> </a:t>
            </a:r>
            <a:r>
              <a:rPr lang="en-US" dirty="0" err="1"/>
              <a:t>ve</a:t>
            </a:r>
            <a:r>
              <a:rPr lang="en-US" dirty="0"/>
              <a:t> </a:t>
            </a:r>
            <a:r>
              <a:rPr lang="en-US" dirty="0" err="1"/>
              <a:t>kent</a:t>
            </a:r>
            <a:r>
              <a:rPr lang="en-US" dirty="0"/>
              <a:t> </a:t>
            </a:r>
            <a:r>
              <a:rPr lang="en-US" dirty="0" err="1"/>
              <a:t>özelinde</a:t>
            </a:r>
            <a:r>
              <a:rPr lang="en-US" dirty="0"/>
              <a:t> </a:t>
            </a:r>
            <a:r>
              <a:rPr lang="en-US" dirty="0" err="1"/>
              <a:t>taşıma</a:t>
            </a:r>
            <a:r>
              <a:rPr lang="en-US" dirty="0"/>
              <a:t> </a:t>
            </a:r>
            <a:r>
              <a:rPr lang="en-US" dirty="0" err="1"/>
              <a:t>ve</a:t>
            </a:r>
            <a:r>
              <a:rPr lang="en-US" dirty="0"/>
              <a:t> </a:t>
            </a:r>
            <a:r>
              <a:rPr lang="en-US" dirty="0" err="1"/>
              <a:t>emisyon</a:t>
            </a:r>
            <a:r>
              <a:rPr lang="en-US" dirty="0"/>
              <a:t> </a:t>
            </a:r>
            <a:r>
              <a:rPr lang="en-US" dirty="0" err="1"/>
              <a:t>raporları</a:t>
            </a:r>
            <a:r>
              <a:rPr lang="en-US" dirty="0"/>
              <a:t> </a:t>
            </a:r>
            <a:r>
              <a:rPr lang="en-US" dirty="0" err="1"/>
              <a:t>yıllık</a:t>
            </a:r>
            <a:r>
              <a:rPr lang="en-US" dirty="0"/>
              <a:t> </a:t>
            </a:r>
            <a:r>
              <a:rPr lang="en-US" dirty="0" err="1"/>
              <a:t>olarak</a:t>
            </a:r>
            <a:r>
              <a:rPr lang="en-US" dirty="0"/>
              <a:t> </a:t>
            </a:r>
            <a:r>
              <a:rPr lang="en-US" dirty="0" err="1"/>
              <a:t>yayımlanacaktır</a:t>
            </a:r>
            <a:r>
              <a:rPr lang="en-US" dirty="0"/>
              <a:t>. </a:t>
            </a:r>
            <a:endParaRPr lang="tr-TR" dirty="0"/>
          </a:p>
          <a:p>
            <a:pPr marL="285750" indent="-285750">
              <a:buFont typeface="Arial" panose="020B0604020202020204" pitchFamily="34" charset="0"/>
              <a:buChar char="•"/>
            </a:pPr>
            <a:r>
              <a:rPr lang="en-US" dirty="0" err="1"/>
              <a:t>Kullanılan</a:t>
            </a:r>
            <a:r>
              <a:rPr lang="en-US" dirty="0"/>
              <a:t> </a:t>
            </a:r>
            <a:r>
              <a:rPr lang="en-US" dirty="0" err="1"/>
              <a:t>bütün</a:t>
            </a:r>
            <a:r>
              <a:rPr lang="en-US" dirty="0"/>
              <a:t> </a:t>
            </a:r>
            <a:r>
              <a:rPr lang="en-US" dirty="0" err="1"/>
              <a:t>yolcu</a:t>
            </a:r>
            <a:r>
              <a:rPr lang="en-US" dirty="0"/>
              <a:t> </a:t>
            </a:r>
            <a:r>
              <a:rPr lang="en-US" dirty="0" err="1"/>
              <a:t>ve</a:t>
            </a:r>
            <a:r>
              <a:rPr lang="en-US" dirty="0"/>
              <a:t> </a:t>
            </a:r>
            <a:r>
              <a:rPr lang="en-US" dirty="0" err="1"/>
              <a:t>yük</a:t>
            </a:r>
            <a:r>
              <a:rPr lang="en-US" dirty="0"/>
              <a:t> </a:t>
            </a:r>
            <a:r>
              <a:rPr lang="en-US" dirty="0" err="1"/>
              <a:t>araçlarının</a:t>
            </a:r>
            <a:r>
              <a:rPr lang="en-US" dirty="0"/>
              <a:t> </a:t>
            </a:r>
            <a:r>
              <a:rPr lang="en-US" dirty="0" err="1"/>
              <a:t>emisyon</a:t>
            </a:r>
            <a:r>
              <a:rPr lang="en-US" dirty="0"/>
              <a:t> </a:t>
            </a:r>
            <a:r>
              <a:rPr lang="en-US" dirty="0" err="1"/>
              <a:t>değerlerine</a:t>
            </a:r>
            <a:r>
              <a:rPr lang="en-US" dirty="0"/>
              <a:t> </a:t>
            </a:r>
            <a:r>
              <a:rPr lang="en-US" dirty="0" err="1"/>
              <a:t>ilişkin</a:t>
            </a:r>
            <a:r>
              <a:rPr lang="en-US" dirty="0"/>
              <a:t> </a:t>
            </a:r>
            <a:r>
              <a:rPr lang="en-US" dirty="0" err="1"/>
              <a:t>veri</a:t>
            </a:r>
            <a:r>
              <a:rPr lang="en-US" dirty="0"/>
              <a:t> </a:t>
            </a:r>
            <a:r>
              <a:rPr lang="en-US" dirty="0" err="1"/>
              <a:t>ve</a:t>
            </a:r>
            <a:r>
              <a:rPr lang="en-US" dirty="0"/>
              <a:t> </a:t>
            </a:r>
            <a:r>
              <a:rPr lang="en-US" dirty="0" err="1"/>
              <a:t>istatistiklerin</a:t>
            </a:r>
            <a:r>
              <a:rPr lang="en-US" dirty="0"/>
              <a:t> </a:t>
            </a:r>
            <a:r>
              <a:rPr lang="en-US" dirty="0" err="1"/>
              <a:t>tutulmasıyla</a:t>
            </a:r>
            <a:r>
              <a:rPr lang="en-US" dirty="0"/>
              <a:t>, </a:t>
            </a:r>
            <a:r>
              <a:rPr lang="en-US" dirty="0" err="1"/>
              <a:t>emisyonların</a:t>
            </a:r>
            <a:r>
              <a:rPr lang="en-US" dirty="0"/>
              <a:t> </a:t>
            </a:r>
            <a:r>
              <a:rPr lang="en-US" dirty="0" err="1"/>
              <a:t>azaltılmasına</a:t>
            </a:r>
            <a:r>
              <a:rPr lang="en-US" dirty="0"/>
              <a:t> </a:t>
            </a:r>
            <a:r>
              <a:rPr lang="en-US" dirty="0" err="1"/>
              <a:t>yönelik</a:t>
            </a:r>
            <a:r>
              <a:rPr lang="en-US" dirty="0"/>
              <a:t> </a:t>
            </a:r>
            <a:r>
              <a:rPr lang="en-US" dirty="0" err="1"/>
              <a:t>stratejiler</a:t>
            </a:r>
            <a:r>
              <a:rPr lang="en-US" dirty="0"/>
              <a:t>; </a:t>
            </a:r>
            <a:r>
              <a:rPr lang="en-US" dirty="0" err="1"/>
              <a:t>ulaştırma</a:t>
            </a:r>
            <a:r>
              <a:rPr lang="en-US" dirty="0"/>
              <a:t> </a:t>
            </a:r>
            <a:r>
              <a:rPr lang="en-US" dirty="0" err="1"/>
              <a:t>ana</a:t>
            </a:r>
            <a:r>
              <a:rPr lang="en-US" dirty="0"/>
              <a:t> </a:t>
            </a:r>
            <a:r>
              <a:rPr lang="en-US" dirty="0" err="1"/>
              <a:t>planı</a:t>
            </a:r>
            <a:r>
              <a:rPr lang="en-US" dirty="0"/>
              <a:t>, </a:t>
            </a:r>
            <a:r>
              <a:rPr lang="en-US" dirty="0" err="1"/>
              <a:t>imar</a:t>
            </a:r>
            <a:r>
              <a:rPr lang="en-US" dirty="0"/>
              <a:t> </a:t>
            </a:r>
            <a:r>
              <a:rPr lang="en-US" dirty="0" err="1"/>
              <a:t>planları</a:t>
            </a:r>
            <a:r>
              <a:rPr lang="en-US" dirty="0"/>
              <a:t>, </a:t>
            </a:r>
            <a:r>
              <a:rPr lang="en-US" dirty="0" err="1"/>
              <a:t>kentsel</a:t>
            </a:r>
            <a:r>
              <a:rPr lang="en-US" dirty="0"/>
              <a:t> </a:t>
            </a:r>
            <a:r>
              <a:rPr lang="en-US" dirty="0" err="1"/>
              <a:t>ulaşım</a:t>
            </a:r>
            <a:r>
              <a:rPr lang="en-US" dirty="0"/>
              <a:t> </a:t>
            </a:r>
            <a:r>
              <a:rPr lang="en-US" dirty="0" err="1"/>
              <a:t>planlamasına</a:t>
            </a:r>
            <a:r>
              <a:rPr lang="en-US" dirty="0"/>
              <a:t> </a:t>
            </a:r>
            <a:r>
              <a:rPr lang="en-US" dirty="0" err="1"/>
              <a:t>altlık</a:t>
            </a:r>
            <a:r>
              <a:rPr lang="en-US" dirty="0"/>
              <a:t> </a:t>
            </a:r>
            <a:r>
              <a:rPr lang="en-US" dirty="0" err="1"/>
              <a:t>teşkil</a:t>
            </a:r>
            <a:r>
              <a:rPr lang="en-US" dirty="0"/>
              <a:t> </a:t>
            </a:r>
            <a:r>
              <a:rPr lang="en-US" dirty="0" err="1"/>
              <a:t>edecek</a:t>
            </a:r>
            <a:r>
              <a:rPr lang="en-US" dirty="0"/>
              <a:t> </a:t>
            </a:r>
            <a:r>
              <a:rPr lang="en-US" dirty="0" err="1"/>
              <a:t>şekilde</a:t>
            </a:r>
            <a:r>
              <a:rPr lang="en-US" dirty="0"/>
              <a:t> </a:t>
            </a:r>
            <a:r>
              <a:rPr lang="en-US" dirty="0" err="1"/>
              <a:t>geliştirilecektir</a:t>
            </a:r>
            <a:r>
              <a:rPr lang="en-US" dirty="0"/>
              <a:t>. </a:t>
            </a:r>
            <a:endParaRPr lang="en-US" dirty="0">
              <a:highlight>
                <a:srgbClr val="FFFF00"/>
              </a:highlight>
            </a:endParaRPr>
          </a:p>
        </p:txBody>
      </p:sp>
    </p:spTree>
    <p:extLst>
      <p:ext uri="{BB962C8B-B14F-4D97-AF65-F5344CB8AC3E}">
        <p14:creationId xmlns:p14="http://schemas.microsoft.com/office/powerpoint/2010/main" val="21178096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59473" y="5808308"/>
            <a:ext cx="9906000" cy="276999"/>
          </a:xfrm>
          <a:prstGeom prst="rect">
            <a:avLst/>
          </a:prstGeom>
        </p:spPr>
        <p:txBody>
          <a:bodyPr wrap="square">
            <a:spAutoFit/>
          </a:bodyPr>
          <a:lstStyle/>
          <a:p>
            <a:r>
              <a:rPr lang="tr-TR" sz="1200" i="1" dirty="0"/>
              <a:t>Kaynak: T.C. Enerji ve Tabii Kaynaklar Bakanlığı, 2022. Türkiye Ulusal Enerji Verimliliği 2030 Stratejisi ve II. Ulusal  Enerji Verimliliği Eylem Planı </a:t>
            </a:r>
            <a:endParaRPr lang="en-US" sz="1200" i="1" dirty="0"/>
          </a:p>
        </p:txBody>
      </p:sp>
      <p:sp>
        <p:nvSpPr>
          <p:cNvPr id="2" name="Rectangle 1">
            <a:extLst>
              <a:ext uri="{FF2B5EF4-FFF2-40B4-BE49-F238E27FC236}">
                <a16:creationId xmlns:a16="http://schemas.microsoft.com/office/drawing/2014/main" id="{4A79B73E-0C1C-4CA0-8587-59D786817EA7}"/>
              </a:ext>
            </a:extLst>
          </p:cNvPr>
          <p:cNvSpPr/>
          <p:nvPr/>
        </p:nvSpPr>
        <p:spPr>
          <a:xfrm>
            <a:off x="295796" y="2618883"/>
            <a:ext cx="11714067" cy="2862322"/>
          </a:xfrm>
          <a:prstGeom prst="rect">
            <a:avLst/>
          </a:prstGeom>
        </p:spPr>
        <p:txBody>
          <a:bodyPr wrap="square">
            <a:spAutoFit/>
          </a:bodyPr>
          <a:lstStyle/>
          <a:p>
            <a:pPr marL="285750" indent="-285750">
              <a:buFont typeface="Wingdings" panose="05000000000000000000" pitchFamily="2" charset="2"/>
              <a:buChar char="Ø"/>
            </a:pPr>
            <a:r>
              <a:rPr lang="en-US" b="1" dirty="0"/>
              <a:t>Kent </a:t>
            </a:r>
            <a:r>
              <a:rPr lang="en-US" b="1" dirty="0" err="1"/>
              <a:t>İçi</a:t>
            </a:r>
            <a:r>
              <a:rPr lang="en-US" b="1" dirty="0"/>
              <a:t> </a:t>
            </a:r>
            <a:r>
              <a:rPr lang="en-US" b="1" dirty="0" err="1"/>
              <a:t>Ulaşımda</a:t>
            </a:r>
            <a:r>
              <a:rPr lang="en-US" b="1" dirty="0"/>
              <a:t> </a:t>
            </a:r>
            <a:r>
              <a:rPr lang="en-US" b="1" dirty="0" err="1"/>
              <a:t>Mikro-Mobilitenin</a:t>
            </a:r>
            <a:r>
              <a:rPr lang="en-US" b="1" dirty="0"/>
              <a:t> </a:t>
            </a:r>
            <a:r>
              <a:rPr lang="en-US" b="1" dirty="0" err="1"/>
              <a:t>Geliştirilmesi</a:t>
            </a:r>
            <a:endParaRPr lang="tr-TR" b="1" dirty="0"/>
          </a:p>
          <a:p>
            <a:endParaRPr lang="tr-TR" dirty="0"/>
          </a:p>
          <a:p>
            <a:pPr marL="285750" indent="-285750">
              <a:buFont typeface="Arial" panose="020B0604020202020204" pitchFamily="34" charset="0"/>
              <a:buChar char="•"/>
            </a:pPr>
            <a:r>
              <a:rPr lang="en-US" dirty="0" err="1"/>
              <a:t>Şehirlerde</a:t>
            </a:r>
            <a:r>
              <a:rPr lang="en-US" dirty="0"/>
              <a:t> </a:t>
            </a:r>
            <a:r>
              <a:rPr lang="en-US" dirty="0" err="1"/>
              <a:t>mobilite</a:t>
            </a:r>
            <a:r>
              <a:rPr lang="en-US" dirty="0"/>
              <a:t> </a:t>
            </a:r>
            <a:r>
              <a:rPr lang="en-US" dirty="0" err="1"/>
              <a:t>ile</a:t>
            </a:r>
            <a:r>
              <a:rPr lang="en-US" dirty="0"/>
              <a:t> </a:t>
            </a:r>
            <a:r>
              <a:rPr lang="en-US" dirty="0" err="1"/>
              <a:t>ilgili</a:t>
            </a:r>
            <a:r>
              <a:rPr lang="en-US" dirty="0"/>
              <a:t> </a:t>
            </a:r>
            <a:r>
              <a:rPr lang="en-US" dirty="0" err="1"/>
              <a:t>bilinçlendirme</a:t>
            </a:r>
            <a:r>
              <a:rPr lang="en-US" dirty="0"/>
              <a:t> </a:t>
            </a:r>
            <a:r>
              <a:rPr lang="en-US" dirty="0" err="1"/>
              <a:t>çalışmalarının</a:t>
            </a:r>
            <a:r>
              <a:rPr lang="en-US" dirty="0"/>
              <a:t> </a:t>
            </a:r>
            <a:r>
              <a:rPr lang="en-US" dirty="0" err="1"/>
              <a:t>yapılmasıyla</a:t>
            </a:r>
            <a:r>
              <a:rPr lang="en-US" dirty="0"/>
              <a:t> </a:t>
            </a:r>
            <a:r>
              <a:rPr lang="en-US" dirty="0" err="1"/>
              <a:t>yaya</a:t>
            </a:r>
            <a:r>
              <a:rPr lang="en-US" dirty="0"/>
              <a:t> </a:t>
            </a:r>
            <a:r>
              <a:rPr lang="en-US" dirty="0" err="1"/>
              <a:t>veya</a:t>
            </a:r>
            <a:r>
              <a:rPr lang="en-US" dirty="0"/>
              <a:t> </a:t>
            </a:r>
            <a:r>
              <a:rPr lang="en-US" dirty="0" err="1"/>
              <a:t>bisikletle</a:t>
            </a:r>
            <a:r>
              <a:rPr lang="en-US" dirty="0"/>
              <a:t> </a:t>
            </a:r>
            <a:r>
              <a:rPr lang="tr-TR" dirty="0"/>
              <a:t>seyahate teşvik </a:t>
            </a:r>
          </a:p>
          <a:p>
            <a:pPr marL="285750" indent="-285750">
              <a:buFont typeface="Arial" panose="020B0604020202020204" pitchFamily="34" charset="0"/>
              <a:buChar char="•"/>
            </a:pPr>
            <a:r>
              <a:rPr lang="en-US" dirty="0" err="1"/>
              <a:t>Şehirlerin</a:t>
            </a:r>
            <a:r>
              <a:rPr lang="en-US" dirty="0"/>
              <a:t> </a:t>
            </a:r>
            <a:r>
              <a:rPr lang="en-US" dirty="0" err="1"/>
              <a:t>ulaşım</a:t>
            </a:r>
            <a:r>
              <a:rPr lang="en-US" dirty="0"/>
              <a:t> </a:t>
            </a:r>
            <a:r>
              <a:rPr lang="en-US" dirty="0" err="1"/>
              <a:t>ana</a:t>
            </a:r>
            <a:r>
              <a:rPr lang="en-US" dirty="0"/>
              <a:t> </a:t>
            </a:r>
            <a:r>
              <a:rPr lang="en-US" dirty="0" err="1"/>
              <a:t>planları</a:t>
            </a:r>
            <a:r>
              <a:rPr lang="tr-TR" dirty="0">
                <a:sym typeface="Wingdings" panose="05000000000000000000" pitchFamily="2" charset="2"/>
              </a:rPr>
              <a:t> </a:t>
            </a:r>
            <a:r>
              <a:rPr lang="en-US" dirty="0"/>
              <a:t> </a:t>
            </a:r>
            <a:r>
              <a:rPr lang="en-US" dirty="0" err="1"/>
              <a:t>sürdürülebilir</a:t>
            </a:r>
            <a:r>
              <a:rPr lang="en-US" dirty="0"/>
              <a:t> </a:t>
            </a:r>
            <a:r>
              <a:rPr lang="en-US" dirty="0" err="1"/>
              <a:t>kent</a:t>
            </a:r>
            <a:r>
              <a:rPr lang="en-US" dirty="0"/>
              <a:t> </a:t>
            </a:r>
            <a:r>
              <a:rPr lang="en-US" dirty="0" err="1"/>
              <a:t>anlayışı</a:t>
            </a:r>
            <a:r>
              <a:rPr lang="en-US" dirty="0"/>
              <a:t> </a:t>
            </a:r>
            <a:r>
              <a:rPr lang="en-US" dirty="0" err="1"/>
              <a:t>temelinde</a:t>
            </a:r>
            <a:r>
              <a:rPr lang="en-US" dirty="0"/>
              <a:t> </a:t>
            </a:r>
            <a:r>
              <a:rPr lang="en-US" dirty="0" err="1"/>
              <a:t>bisiklet</a:t>
            </a:r>
            <a:r>
              <a:rPr lang="en-US" dirty="0"/>
              <a:t> </a:t>
            </a:r>
            <a:r>
              <a:rPr lang="en-US" dirty="0" err="1"/>
              <a:t>ve</a:t>
            </a:r>
            <a:r>
              <a:rPr lang="en-US" dirty="0"/>
              <a:t> </a:t>
            </a:r>
            <a:r>
              <a:rPr lang="en-US" dirty="0" err="1"/>
              <a:t>yaya</a:t>
            </a:r>
            <a:r>
              <a:rPr lang="en-US" dirty="0"/>
              <a:t> </a:t>
            </a:r>
            <a:r>
              <a:rPr lang="en-US" dirty="0" err="1"/>
              <a:t>yolları</a:t>
            </a:r>
            <a:r>
              <a:rPr lang="en-US" dirty="0"/>
              <a:t> </a:t>
            </a:r>
            <a:r>
              <a:rPr lang="en-US" dirty="0" err="1"/>
              <a:t>altyapısı</a:t>
            </a:r>
            <a:endParaRPr lang="tr-TR" dirty="0"/>
          </a:p>
          <a:p>
            <a:pPr marL="285750" indent="-285750">
              <a:buFont typeface="Arial" panose="020B0604020202020204" pitchFamily="34" charset="0"/>
              <a:buChar char="•"/>
            </a:pPr>
            <a:r>
              <a:rPr lang="en-US" dirty="0" err="1"/>
              <a:t>Bisiklet</a:t>
            </a:r>
            <a:r>
              <a:rPr lang="en-US" dirty="0"/>
              <a:t> </a:t>
            </a:r>
            <a:r>
              <a:rPr lang="en-US" dirty="0" err="1"/>
              <a:t>ve</a:t>
            </a:r>
            <a:r>
              <a:rPr lang="en-US" dirty="0"/>
              <a:t> </a:t>
            </a:r>
            <a:r>
              <a:rPr lang="en-US" dirty="0" err="1"/>
              <a:t>yaya</a:t>
            </a:r>
            <a:r>
              <a:rPr lang="en-US" dirty="0"/>
              <a:t> </a:t>
            </a:r>
            <a:r>
              <a:rPr lang="en-US" dirty="0" err="1"/>
              <a:t>yolları</a:t>
            </a:r>
            <a:r>
              <a:rPr lang="en-US" dirty="0"/>
              <a:t> </a:t>
            </a:r>
            <a:r>
              <a:rPr lang="en-US" dirty="0" err="1"/>
              <a:t>altyapısı</a:t>
            </a:r>
            <a:r>
              <a:rPr lang="en-US" dirty="0"/>
              <a:t> (</a:t>
            </a:r>
            <a:r>
              <a:rPr lang="en-US" dirty="0" err="1"/>
              <a:t>bisiklet</a:t>
            </a:r>
            <a:r>
              <a:rPr lang="en-US" dirty="0"/>
              <a:t> </a:t>
            </a:r>
            <a:r>
              <a:rPr lang="en-US" dirty="0" err="1"/>
              <a:t>ve</a:t>
            </a:r>
            <a:r>
              <a:rPr lang="en-US" dirty="0"/>
              <a:t> </a:t>
            </a:r>
            <a:r>
              <a:rPr lang="en-US" dirty="0" err="1"/>
              <a:t>yaya</a:t>
            </a:r>
            <a:r>
              <a:rPr lang="en-US" dirty="0"/>
              <a:t> </a:t>
            </a:r>
            <a:r>
              <a:rPr lang="en-US" dirty="0" err="1"/>
              <a:t>yolları</a:t>
            </a:r>
            <a:r>
              <a:rPr lang="en-US" dirty="0"/>
              <a:t>, </a:t>
            </a:r>
            <a:r>
              <a:rPr lang="en-US" dirty="0" err="1"/>
              <a:t>bisiklet</a:t>
            </a:r>
            <a:r>
              <a:rPr lang="en-US" dirty="0"/>
              <a:t> park </a:t>
            </a:r>
            <a:r>
              <a:rPr lang="en-US" dirty="0" err="1"/>
              <a:t>alanları</a:t>
            </a:r>
            <a:r>
              <a:rPr lang="en-US" dirty="0"/>
              <a:t>, </a:t>
            </a:r>
            <a:r>
              <a:rPr lang="en-US" dirty="0" err="1"/>
              <a:t>akıllı</a:t>
            </a:r>
            <a:r>
              <a:rPr lang="en-US" dirty="0"/>
              <a:t> </a:t>
            </a:r>
            <a:r>
              <a:rPr lang="en-US" dirty="0" err="1"/>
              <a:t>bisiklet</a:t>
            </a:r>
            <a:r>
              <a:rPr lang="en-US" dirty="0"/>
              <a:t>/ </a:t>
            </a:r>
            <a:r>
              <a:rPr lang="en-US" dirty="0" err="1"/>
              <a:t>bisiklet</a:t>
            </a:r>
            <a:r>
              <a:rPr lang="en-US" dirty="0"/>
              <a:t> </a:t>
            </a:r>
            <a:r>
              <a:rPr lang="en-US" dirty="0" err="1"/>
              <a:t>istasyonları</a:t>
            </a:r>
            <a:r>
              <a:rPr lang="en-US" dirty="0"/>
              <a:t>) </a:t>
            </a:r>
            <a:r>
              <a:rPr lang="en-US" dirty="0" err="1"/>
              <a:t>inşa</a:t>
            </a:r>
            <a:r>
              <a:rPr lang="en-US" dirty="0"/>
              <a:t> </a:t>
            </a:r>
            <a:r>
              <a:rPr lang="en-US" dirty="0" err="1"/>
              <a:t>edilerek</a:t>
            </a:r>
            <a:r>
              <a:rPr lang="en-US" dirty="0"/>
              <a:t> </a:t>
            </a:r>
            <a:r>
              <a:rPr lang="en-US" dirty="0" err="1"/>
              <a:t>geliştirilecektir</a:t>
            </a:r>
            <a:r>
              <a:rPr lang="en-US" dirty="0"/>
              <a:t>. Yaya </a:t>
            </a:r>
            <a:r>
              <a:rPr lang="en-US" dirty="0" err="1"/>
              <a:t>ve</a:t>
            </a:r>
            <a:r>
              <a:rPr lang="en-US" dirty="0"/>
              <a:t> </a:t>
            </a:r>
            <a:r>
              <a:rPr lang="en-US" dirty="0" err="1"/>
              <a:t>bisiklet</a:t>
            </a:r>
            <a:r>
              <a:rPr lang="en-US" dirty="0"/>
              <a:t> </a:t>
            </a:r>
            <a:r>
              <a:rPr lang="en-US" dirty="0" err="1"/>
              <a:t>yollarının</a:t>
            </a:r>
            <a:r>
              <a:rPr lang="en-US" dirty="0"/>
              <a:t> </a:t>
            </a:r>
            <a:r>
              <a:rPr lang="en-US" dirty="0" err="1"/>
              <a:t>diğer</a:t>
            </a:r>
            <a:r>
              <a:rPr lang="en-US" dirty="0"/>
              <a:t> </a:t>
            </a:r>
            <a:r>
              <a:rPr lang="en-US" dirty="0" err="1"/>
              <a:t>lastik</a:t>
            </a:r>
            <a:r>
              <a:rPr lang="en-US" dirty="0"/>
              <a:t> </a:t>
            </a:r>
            <a:r>
              <a:rPr lang="en-US" dirty="0" err="1"/>
              <a:t>tekerlekli</a:t>
            </a:r>
            <a:r>
              <a:rPr lang="en-US" dirty="0"/>
              <a:t>, </a:t>
            </a:r>
            <a:r>
              <a:rPr lang="en-US" dirty="0" err="1"/>
              <a:t>raylı</a:t>
            </a:r>
            <a:r>
              <a:rPr lang="en-US" dirty="0"/>
              <a:t> </a:t>
            </a:r>
            <a:r>
              <a:rPr lang="en-US" dirty="0" err="1"/>
              <a:t>ve</a:t>
            </a:r>
            <a:r>
              <a:rPr lang="en-US" dirty="0"/>
              <a:t> </a:t>
            </a:r>
            <a:r>
              <a:rPr lang="en-US" dirty="0" err="1"/>
              <a:t>deniz</a:t>
            </a:r>
            <a:r>
              <a:rPr lang="en-US" dirty="0"/>
              <a:t> </a:t>
            </a:r>
            <a:r>
              <a:rPr lang="en-US" dirty="0" err="1"/>
              <a:t>yolu</a:t>
            </a:r>
            <a:r>
              <a:rPr lang="en-US" dirty="0"/>
              <a:t> </a:t>
            </a:r>
            <a:r>
              <a:rPr lang="en-US" dirty="0" err="1"/>
              <a:t>erişimine</a:t>
            </a:r>
            <a:r>
              <a:rPr lang="en-US" dirty="0"/>
              <a:t> </a:t>
            </a:r>
            <a:r>
              <a:rPr lang="en-US" dirty="0" err="1"/>
              <a:t>engelsiz</a:t>
            </a:r>
            <a:r>
              <a:rPr lang="en-US" dirty="0"/>
              <a:t> </a:t>
            </a:r>
            <a:r>
              <a:rPr lang="en-US" dirty="0" err="1"/>
              <a:t>entegrasyonu</a:t>
            </a:r>
            <a:r>
              <a:rPr lang="en-US" dirty="0"/>
              <a:t> </a:t>
            </a:r>
            <a:r>
              <a:rPr lang="en-US" dirty="0" err="1"/>
              <a:t>sağlanacaktır</a:t>
            </a:r>
            <a:r>
              <a:rPr lang="en-US" dirty="0"/>
              <a:t>. </a:t>
            </a:r>
            <a:endParaRPr lang="tr-TR" dirty="0"/>
          </a:p>
          <a:p>
            <a:pPr marL="285750" indent="-285750">
              <a:buFont typeface="Arial" panose="020B0604020202020204" pitchFamily="34" charset="0"/>
              <a:buChar char="•"/>
            </a:pPr>
            <a:r>
              <a:rPr lang="en-US" dirty="0" err="1"/>
              <a:t>Şehir</a:t>
            </a:r>
            <a:r>
              <a:rPr lang="en-US" dirty="0"/>
              <a:t> </a:t>
            </a:r>
            <a:r>
              <a:rPr lang="en-US" dirty="0" err="1"/>
              <a:t>merkezlerinde</a:t>
            </a:r>
            <a:r>
              <a:rPr lang="en-US" dirty="0"/>
              <a:t> </a:t>
            </a:r>
            <a:r>
              <a:rPr lang="en-US" dirty="0" err="1"/>
              <a:t>motorlu</a:t>
            </a:r>
            <a:r>
              <a:rPr lang="en-US" dirty="0"/>
              <a:t> </a:t>
            </a:r>
            <a:r>
              <a:rPr lang="en-US" dirty="0" err="1"/>
              <a:t>araç</a:t>
            </a:r>
            <a:r>
              <a:rPr lang="en-US" dirty="0"/>
              <a:t> </a:t>
            </a:r>
            <a:r>
              <a:rPr lang="en-US" dirty="0" err="1"/>
              <a:t>kullanımına</a:t>
            </a:r>
            <a:r>
              <a:rPr lang="en-US" dirty="0"/>
              <a:t> </a:t>
            </a:r>
            <a:r>
              <a:rPr lang="en-US" dirty="0" err="1"/>
              <a:t>kapalı</a:t>
            </a:r>
            <a:r>
              <a:rPr lang="en-US" dirty="0"/>
              <a:t>, </a:t>
            </a:r>
            <a:r>
              <a:rPr lang="en-US" dirty="0" err="1"/>
              <a:t>bisiklet</a:t>
            </a:r>
            <a:r>
              <a:rPr lang="en-US" dirty="0"/>
              <a:t> </a:t>
            </a:r>
            <a:r>
              <a:rPr lang="en-US" dirty="0" err="1"/>
              <a:t>ve</a:t>
            </a:r>
            <a:r>
              <a:rPr lang="en-US" dirty="0"/>
              <a:t> </a:t>
            </a:r>
            <a:r>
              <a:rPr lang="en-US" dirty="0" err="1"/>
              <a:t>yaya</a:t>
            </a:r>
            <a:r>
              <a:rPr lang="en-US" dirty="0"/>
              <a:t> </a:t>
            </a:r>
            <a:r>
              <a:rPr lang="en-US" dirty="0" err="1"/>
              <a:t>yolları</a:t>
            </a:r>
            <a:r>
              <a:rPr lang="en-US" dirty="0"/>
              <a:t>/</a:t>
            </a:r>
            <a:r>
              <a:rPr lang="en-US" dirty="0" err="1"/>
              <a:t>alanları</a:t>
            </a:r>
            <a:r>
              <a:rPr lang="en-US" dirty="0"/>
              <a:t> </a:t>
            </a:r>
            <a:r>
              <a:rPr lang="en-US" dirty="0" err="1"/>
              <a:t>oluşturulacaktır</a:t>
            </a:r>
            <a:r>
              <a:rPr lang="en-US" dirty="0"/>
              <a:t>. </a:t>
            </a:r>
            <a:endParaRPr lang="tr-TR" dirty="0"/>
          </a:p>
          <a:p>
            <a:pPr marL="285750" indent="-285750">
              <a:buFont typeface="Arial" panose="020B0604020202020204" pitchFamily="34" charset="0"/>
              <a:buChar char="•"/>
            </a:pPr>
            <a:r>
              <a:rPr lang="tr-TR" dirty="0"/>
              <a:t>O</a:t>
            </a:r>
            <a:r>
              <a:rPr lang="en-US" dirty="0" err="1"/>
              <a:t>rtak</a:t>
            </a:r>
            <a:r>
              <a:rPr lang="en-US" dirty="0"/>
              <a:t> </a:t>
            </a:r>
            <a:r>
              <a:rPr lang="en-US" dirty="0" err="1"/>
              <a:t>araç</a:t>
            </a:r>
            <a:r>
              <a:rPr lang="en-US" dirty="0"/>
              <a:t> </a:t>
            </a:r>
            <a:r>
              <a:rPr lang="en-US" dirty="0" err="1"/>
              <a:t>kullanımı</a:t>
            </a:r>
            <a:r>
              <a:rPr lang="en-US" dirty="0"/>
              <a:t> (carpooling), </a:t>
            </a:r>
            <a:r>
              <a:rPr lang="en-US" dirty="0" err="1"/>
              <a:t>yeni</a:t>
            </a:r>
            <a:r>
              <a:rPr lang="en-US" dirty="0"/>
              <a:t> </a:t>
            </a:r>
            <a:r>
              <a:rPr lang="en-US" dirty="0" err="1"/>
              <a:t>teknolojilerin</a:t>
            </a:r>
            <a:r>
              <a:rPr lang="en-US" dirty="0"/>
              <a:t> </a:t>
            </a:r>
            <a:r>
              <a:rPr lang="en-US" dirty="0" err="1"/>
              <a:t>yaygınlaştırılması</a:t>
            </a:r>
            <a:r>
              <a:rPr lang="en-US" dirty="0"/>
              <a:t>, </a:t>
            </a:r>
            <a:r>
              <a:rPr lang="en-US" dirty="0" err="1"/>
              <a:t>hızlı</a:t>
            </a:r>
            <a:r>
              <a:rPr lang="en-US" dirty="0"/>
              <a:t> (</a:t>
            </a:r>
            <a:r>
              <a:rPr lang="en-US" dirty="0" err="1"/>
              <a:t>tahsisli</a:t>
            </a:r>
            <a:r>
              <a:rPr lang="en-US" dirty="0"/>
              <a:t>) hat </a:t>
            </a:r>
            <a:r>
              <a:rPr lang="en-US" dirty="0" err="1"/>
              <a:t>ve</a:t>
            </a:r>
            <a:r>
              <a:rPr lang="en-US" dirty="0"/>
              <a:t> </a:t>
            </a:r>
            <a:r>
              <a:rPr lang="en-US" dirty="0" err="1"/>
              <a:t>alternatif</a:t>
            </a:r>
            <a:r>
              <a:rPr lang="en-US" dirty="0"/>
              <a:t> </a:t>
            </a:r>
            <a:r>
              <a:rPr lang="en-US" dirty="0" err="1"/>
              <a:t>ulaşım</a:t>
            </a:r>
            <a:r>
              <a:rPr lang="en-US" dirty="0"/>
              <a:t> </a:t>
            </a:r>
            <a:r>
              <a:rPr lang="en-US" dirty="0" err="1"/>
              <a:t>yöntemleri</a:t>
            </a:r>
            <a:r>
              <a:rPr lang="en-US" dirty="0"/>
              <a:t> </a:t>
            </a:r>
            <a:r>
              <a:rPr lang="en-US" dirty="0" err="1"/>
              <a:t>özendirilecektir</a:t>
            </a:r>
            <a:r>
              <a:rPr lang="en-US" dirty="0"/>
              <a:t>. </a:t>
            </a:r>
          </a:p>
        </p:txBody>
      </p:sp>
    </p:spTree>
    <p:extLst>
      <p:ext uri="{BB962C8B-B14F-4D97-AF65-F5344CB8AC3E}">
        <p14:creationId xmlns:p14="http://schemas.microsoft.com/office/powerpoint/2010/main" val="11133808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59473" y="5808308"/>
            <a:ext cx="9906000" cy="276999"/>
          </a:xfrm>
          <a:prstGeom prst="rect">
            <a:avLst/>
          </a:prstGeom>
        </p:spPr>
        <p:txBody>
          <a:bodyPr wrap="square">
            <a:spAutoFit/>
          </a:bodyPr>
          <a:lstStyle/>
          <a:p>
            <a:r>
              <a:rPr lang="tr-TR" sz="1200" i="1" dirty="0"/>
              <a:t>Kaynak: T.C. Enerji ve Tabii Kaynaklar Bakanlığı, 2022. Türkiye Ulusal Enerji Verimliliği 2030 Stratejisi ve II. Ulusal  Enerji Verimliliği Eylem Planı </a:t>
            </a:r>
            <a:endParaRPr lang="en-US" sz="1200" i="1" dirty="0"/>
          </a:p>
        </p:txBody>
      </p:sp>
      <p:sp>
        <p:nvSpPr>
          <p:cNvPr id="2" name="Rectangle 1">
            <a:extLst>
              <a:ext uri="{FF2B5EF4-FFF2-40B4-BE49-F238E27FC236}">
                <a16:creationId xmlns:a16="http://schemas.microsoft.com/office/drawing/2014/main" id="{4A79B73E-0C1C-4CA0-8587-59D786817EA7}"/>
              </a:ext>
            </a:extLst>
          </p:cNvPr>
          <p:cNvSpPr/>
          <p:nvPr/>
        </p:nvSpPr>
        <p:spPr>
          <a:xfrm>
            <a:off x="295795" y="2769993"/>
            <a:ext cx="11714067" cy="2862322"/>
          </a:xfrm>
          <a:prstGeom prst="rect">
            <a:avLst/>
          </a:prstGeom>
        </p:spPr>
        <p:txBody>
          <a:bodyPr wrap="square">
            <a:spAutoFit/>
          </a:bodyPr>
          <a:lstStyle/>
          <a:p>
            <a:pPr marL="285750" indent="-285750">
              <a:buFont typeface="Wingdings" panose="05000000000000000000" pitchFamily="2" charset="2"/>
              <a:buChar char="Ø"/>
            </a:pPr>
            <a:r>
              <a:rPr lang="en-US" b="1" dirty="0" err="1"/>
              <a:t>Toplu</a:t>
            </a:r>
            <a:r>
              <a:rPr lang="en-US" b="1" dirty="0"/>
              <a:t> </a:t>
            </a:r>
            <a:r>
              <a:rPr lang="en-US" b="1" dirty="0" err="1"/>
              <a:t>Taşımanın</a:t>
            </a:r>
            <a:r>
              <a:rPr lang="en-US" b="1" dirty="0"/>
              <a:t> </a:t>
            </a:r>
            <a:r>
              <a:rPr lang="en-US" b="1" dirty="0" err="1"/>
              <a:t>Etkinliğinin</a:t>
            </a:r>
            <a:r>
              <a:rPr lang="en-US" b="1" dirty="0"/>
              <a:t> </a:t>
            </a:r>
            <a:r>
              <a:rPr lang="en-US" b="1" dirty="0" err="1"/>
              <a:t>Artırılması</a:t>
            </a:r>
            <a:r>
              <a:rPr lang="en-US" b="1" dirty="0"/>
              <a:t> </a:t>
            </a:r>
            <a:r>
              <a:rPr lang="en-US" b="1" dirty="0" err="1"/>
              <a:t>ve</a:t>
            </a:r>
            <a:r>
              <a:rPr lang="en-US" b="1" dirty="0"/>
              <a:t> </a:t>
            </a:r>
            <a:r>
              <a:rPr lang="en-US" b="1" dirty="0" err="1"/>
              <a:t>Enerji</a:t>
            </a:r>
            <a:r>
              <a:rPr lang="en-US" b="1" dirty="0"/>
              <a:t> </a:t>
            </a:r>
            <a:r>
              <a:rPr lang="en-US" b="1" dirty="0" err="1"/>
              <a:t>Dönüşümünün</a:t>
            </a:r>
            <a:r>
              <a:rPr lang="en-US" b="1" dirty="0"/>
              <a:t> </a:t>
            </a:r>
            <a:r>
              <a:rPr lang="en-US" b="1" dirty="0" err="1"/>
              <a:t>Hızlandırılması</a:t>
            </a:r>
            <a:endParaRPr lang="tr-TR" b="1" dirty="0"/>
          </a:p>
          <a:p>
            <a:endParaRPr lang="tr-TR" dirty="0"/>
          </a:p>
          <a:p>
            <a:pPr marL="285750" indent="-285750">
              <a:buFont typeface="Arial" panose="020B0604020202020204" pitchFamily="34" charset="0"/>
              <a:buChar char="•"/>
            </a:pPr>
            <a:r>
              <a:rPr lang="en-US" dirty="0" err="1"/>
              <a:t>Toplu</a:t>
            </a:r>
            <a:r>
              <a:rPr lang="en-US" dirty="0"/>
              <a:t> </a:t>
            </a:r>
            <a:r>
              <a:rPr lang="en-US" dirty="0" err="1"/>
              <a:t>taşımada</a:t>
            </a:r>
            <a:r>
              <a:rPr lang="en-US" dirty="0"/>
              <a:t> </a:t>
            </a:r>
            <a:r>
              <a:rPr lang="en-US" dirty="0" err="1"/>
              <a:t>enerji</a:t>
            </a:r>
            <a:r>
              <a:rPr lang="en-US" dirty="0"/>
              <a:t> </a:t>
            </a:r>
            <a:r>
              <a:rPr lang="en-US" dirty="0" err="1"/>
              <a:t>verimliliğinin</a:t>
            </a:r>
            <a:r>
              <a:rPr lang="en-US" dirty="0"/>
              <a:t> </a:t>
            </a:r>
            <a:r>
              <a:rPr lang="en-US" dirty="0" err="1"/>
              <a:t>artırılması</a:t>
            </a:r>
            <a:r>
              <a:rPr lang="en-US" dirty="0"/>
              <a:t>, </a:t>
            </a:r>
            <a:r>
              <a:rPr lang="en-US" dirty="0" err="1"/>
              <a:t>yeni</a:t>
            </a:r>
            <a:r>
              <a:rPr lang="en-US" dirty="0"/>
              <a:t> </a:t>
            </a:r>
            <a:r>
              <a:rPr lang="en-US" dirty="0" err="1"/>
              <a:t>teknolojilerin</a:t>
            </a:r>
            <a:r>
              <a:rPr lang="en-US" dirty="0"/>
              <a:t> </a:t>
            </a:r>
            <a:r>
              <a:rPr lang="en-US" dirty="0" err="1"/>
              <a:t>kullanılması</a:t>
            </a:r>
            <a:r>
              <a:rPr lang="en-US" dirty="0"/>
              <a:t> </a:t>
            </a:r>
            <a:r>
              <a:rPr lang="en-US" dirty="0" err="1"/>
              <a:t>ve</a:t>
            </a:r>
            <a:r>
              <a:rPr lang="en-US" dirty="0"/>
              <a:t> </a:t>
            </a:r>
            <a:r>
              <a:rPr lang="en-US" dirty="0" err="1"/>
              <a:t>elektrifikasyon</a:t>
            </a:r>
            <a:r>
              <a:rPr lang="en-US" dirty="0"/>
              <a:t> </a:t>
            </a:r>
            <a:r>
              <a:rPr lang="en-US" dirty="0" err="1"/>
              <a:t>dönüşümünün</a:t>
            </a:r>
            <a:r>
              <a:rPr lang="en-US" dirty="0"/>
              <a:t> </a:t>
            </a:r>
            <a:r>
              <a:rPr lang="en-US" dirty="0" err="1"/>
              <a:t>hızlandırılması</a:t>
            </a:r>
            <a:r>
              <a:rPr lang="en-US" dirty="0"/>
              <a:t> </a:t>
            </a:r>
            <a:r>
              <a:rPr lang="en-US" dirty="0" err="1"/>
              <a:t>için</a:t>
            </a:r>
            <a:r>
              <a:rPr lang="en-US" dirty="0"/>
              <a:t> </a:t>
            </a:r>
            <a:r>
              <a:rPr lang="en-US" dirty="0" err="1"/>
              <a:t>finansal</a:t>
            </a:r>
            <a:r>
              <a:rPr lang="en-US" dirty="0"/>
              <a:t> </a:t>
            </a:r>
            <a:r>
              <a:rPr lang="en-US" dirty="0" err="1"/>
              <a:t>kaynaklar</a:t>
            </a:r>
            <a:r>
              <a:rPr lang="en-US" dirty="0"/>
              <a:t> </a:t>
            </a:r>
            <a:endParaRPr lang="tr-TR" dirty="0"/>
          </a:p>
          <a:p>
            <a:pPr marL="285750" indent="-285750">
              <a:buFont typeface="Arial" panose="020B0604020202020204" pitchFamily="34" charset="0"/>
              <a:buChar char="•"/>
            </a:pPr>
            <a:r>
              <a:rPr lang="en-US" dirty="0" err="1"/>
              <a:t>Toplu</a:t>
            </a:r>
            <a:r>
              <a:rPr lang="en-US" dirty="0"/>
              <a:t> </a:t>
            </a:r>
            <a:r>
              <a:rPr lang="en-US" dirty="0" err="1"/>
              <a:t>taşımayı</a:t>
            </a:r>
            <a:r>
              <a:rPr lang="en-US" dirty="0"/>
              <a:t> </a:t>
            </a:r>
            <a:r>
              <a:rPr lang="en-US" dirty="0" err="1"/>
              <a:t>özendirmek</a:t>
            </a:r>
            <a:r>
              <a:rPr lang="en-US" dirty="0"/>
              <a:t> </a:t>
            </a:r>
            <a:r>
              <a:rPr lang="en-US" dirty="0" err="1"/>
              <a:t>üzere</a:t>
            </a:r>
            <a:r>
              <a:rPr lang="en-US" dirty="0"/>
              <a:t> belli </a:t>
            </a:r>
            <a:r>
              <a:rPr lang="en-US" dirty="0" err="1"/>
              <a:t>büyüklükteki</a:t>
            </a:r>
            <a:r>
              <a:rPr lang="en-US" dirty="0"/>
              <a:t> </a:t>
            </a:r>
            <a:r>
              <a:rPr lang="en-US" dirty="0" err="1"/>
              <a:t>işletmelerin</a:t>
            </a:r>
            <a:r>
              <a:rPr lang="en-US" dirty="0"/>
              <a:t> </a:t>
            </a:r>
            <a:r>
              <a:rPr lang="en-US" dirty="0" err="1"/>
              <a:t>ve</a:t>
            </a:r>
            <a:r>
              <a:rPr lang="en-US" dirty="0"/>
              <a:t> </a:t>
            </a:r>
            <a:r>
              <a:rPr lang="en-US" dirty="0" err="1"/>
              <a:t>kuruluşların</a:t>
            </a:r>
            <a:r>
              <a:rPr lang="en-US" dirty="0"/>
              <a:t> </a:t>
            </a:r>
            <a:r>
              <a:rPr lang="en-US" dirty="0" err="1"/>
              <a:t>yerel</a:t>
            </a:r>
            <a:r>
              <a:rPr lang="en-US" dirty="0"/>
              <a:t> </a:t>
            </a:r>
            <a:r>
              <a:rPr lang="en-US" dirty="0" err="1"/>
              <a:t>yönetimlerle</a:t>
            </a:r>
            <a:r>
              <a:rPr lang="en-US" dirty="0"/>
              <a:t> </a:t>
            </a:r>
            <a:r>
              <a:rPr lang="en-US" dirty="0" err="1"/>
              <a:t>işbirliği</a:t>
            </a:r>
            <a:r>
              <a:rPr lang="en-US" dirty="0"/>
              <a:t> </a:t>
            </a:r>
            <a:r>
              <a:rPr lang="en-US" dirty="0" err="1"/>
              <a:t>yapmalarına</a:t>
            </a:r>
            <a:r>
              <a:rPr lang="en-US" dirty="0"/>
              <a:t> </a:t>
            </a:r>
            <a:r>
              <a:rPr lang="en-US" dirty="0" err="1"/>
              <a:t>yönelik</a:t>
            </a:r>
            <a:r>
              <a:rPr lang="en-US" dirty="0"/>
              <a:t> </a:t>
            </a:r>
            <a:r>
              <a:rPr lang="en-US" dirty="0" err="1"/>
              <a:t>programlar</a:t>
            </a:r>
            <a:r>
              <a:rPr lang="en-US" dirty="0"/>
              <a:t> </a:t>
            </a:r>
            <a:endParaRPr lang="tr-TR" dirty="0"/>
          </a:p>
          <a:p>
            <a:pPr marL="285750" indent="-285750">
              <a:buFont typeface="Arial" panose="020B0604020202020204" pitchFamily="34" charset="0"/>
              <a:buChar char="•"/>
            </a:pPr>
            <a:r>
              <a:rPr lang="en-US" dirty="0" err="1"/>
              <a:t>Toplu</a:t>
            </a:r>
            <a:r>
              <a:rPr lang="en-US" dirty="0"/>
              <a:t> </a:t>
            </a:r>
            <a:r>
              <a:rPr lang="en-US" dirty="0" err="1"/>
              <a:t>taşıma</a:t>
            </a:r>
            <a:r>
              <a:rPr lang="en-US" dirty="0"/>
              <a:t> </a:t>
            </a:r>
            <a:r>
              <a:rPr lang="en-US" dirty="0" err="1"/>
              <a:t>sistemlerinde</a:t>
            </a:r>
            <a:r>
              <a:rPr lang="en-US" dirty="0"/>
              <a:t> </a:t>
            </a:r>
            <a:r>
              <a:rPr lang="en-US" dirty="0" err="1"/>
              <a:t>güvenliğin</a:t>
            </a:r>
            <a:r>
              <a:rPr lang="en-US" dirty="0"/>
              <a:t> </a:t>
            </a:r>
            <a:r>
              <a:rPr lang="en-US" dirty="0" err="1"/>
              <a:t>ve</a:t>
            </a:r>
            <a:r>
              <a:rPr lang="en-US" dirty="0"/>
              <a:t> </a:t>
            </a:r>
            <a:r>
              <a:rPr lang="en-US" dirty="0" err="1"/>
              <a:t>enerji</a:t>
            </a:r>
            <a:r>
              <a:rPr lang="en-US" dirty="0"/>
              <a:t> </a:t>
            </a:r>
            <a:r>
              <a:rPr lang="en-US" dirty="0" err="1"/>
              <a:t>verimliliğinin</a:t>
            </a:r>
            <a:r>
              <a:rPr lang="en-US" dirty="0"/>
              <a:t> </a:t>
            </a:r>
            <a:r>
              <a:rPr lang="en-US" dirty="0" err="1"/>
              <a:t>artırılması</a:t>
            </a:r>
            <a:r>
              <a:rPr lang="en-US" dirty="0"/>
              <a:t> </a:t>
            </a:r>
            <a:r>
              <a:rPr lang="en-US" dirty="0" err="1"/>
              <a:t>için</a:t>
            </a:r>
            <a:r>
              <a:rPr lang="en-US" dirty="0"/>
              <a:t> </a:t>
            </a:r>
            <a:r>
              <a:rPr lang="en-US" dirty="0" err="1"/>
              <a:t>sürücülere</a:t>
            </a:r>
            <a:r>
              <a:rPr lang="en-US" dirty="0"/>
              <a:t> </a:t>
            </a:r>
            <a:r>
              <a:rPr lang="en-US" dirty="0" err="1"/>
              <a:t>güvenli</a:t>
            </a:r>
            <a:r>
              <a:rPr lang="en-US" dirty="0"/>
              <a:t> </a:t>
            </a:r>
            <a:r>
              <a:rPr lang="en-US" dirty="0" err="1"/>
              <a:t>sürüş</a:t>
            </a:r>
            <a:r>
              <a:rPr lang="en-US" dirty="0"/>
              <a:t> </a:t>
            </a:r>
            <a:r>
              <a:rPr lang="en-US" dirty="0" err="1"/>
              <a:t>tekniği</a:t>
            </a:r>
            <a:r>
              <a:rPr lang="en-US" dirty="0"/>
              <a:t> </a:t>
            </a:r>
            <a:r>
              <a:rPr lang="en-US" dirty="0" err="1"/>
              <a:t>ve</a:t>
            </a:r>
            <a:r>
              <a:rPr lang="en-US" dirty="0"/>
              <a:t> </a:t>
            </a:r>
            <a:r>
              <a:rPr lang="en-US" dirty="0" err="1"/>
              <a:t>iletişim</a:t>
            </a:r>
            <a:r>
              <a:rPr lang="en-US" dirty="0"/>
              <a:t> </a:t>
            </a:r>
            <a:r>
              <a:rPr lang="en-US" dirty="0" err="1"/>
              <a:t>eğitimi</a:t>
            </a:r>
            <a:endParaRPr lang="tr-TR" dirty="0"/>
          </a:p>
          <a:p>
            <a:pPr marL="285750" indent="-285750">
              <a:buFont typeface="Arial" panose="020B0604020202020204" pitchFamily="34" charset="0"/>
              <a:buChar char="•"/>
            </a:pPr>
            <a:r>
              <a:rPr lang="en-US" dirty="0" err="1"/>
              <a:t>Belediyeler</a:t>
            </a:r>
            <a:r>
              <a:rPr lang="en-US" dirty="0"/>
              <a:t> </a:t>
            </a:r>
            <a:r>
              <a:rPr lang="en-US" dirty="0" err="1"/>
              <a:t>tarafından</a:t>
            </a:r>
            <a:r>
              <a:rPr lang="en-US" dirty="0"/>
              <a:t> </a:t>
            </a:r>
            <a:r>
              <a:rPr lang="en-US" dirty="0" err="1"/>
              <a:t>toplu</a:t>
            </a:r>
            <a:r>
              <a:rPr lang="en-US" dirty="0"/>
              <a:t> </a:t>
            </a:r>
            <a:r>
              <a:rPr lang="en-US" dirty="0" err="1"/>
              <a:t>ulaşım</a:t>
            </a:r>
            <a:r>
              <a:rPr lang="en-US" dirty="0"/>
              <a:t> </a:t>
            </a:r>
            <a:r>
              <a:rPr lang="en-US" dirty="0" err="1"/>
              <a:t>amacıyla</a:t>
            </a:r>
            <a:r>
              <a:rPr lang="en-US" dirty="0"/>
              <a:t> </a:t>
            </a:r>
            <a:r>
              <a:rPr lang="en-US" dirty="0" err="1"/>
              <a:t>alınacak</a:t>
            </a:r>
            <a:r>
              <a:rPr lang="en-US" dirty="0"/>
              <a:t> </a:t>
            </a:r>
            <a:r>
              <a:rPr lang="en-US" dirty="0" err="1"/>
              <a:t>yeni</a:t>
            </a:r>
            <a:r>
              <a:rPr lang="en-US" dirty="0"/>
              <a:t> </a:t>
            </a:r>
            <a:r>
              <a:rPr lang="en-US" dirty="0" err="1"/>
              <a:t>otobüslerde</a:t>
            </a:r>
            <a:r>
              <a:rPr lang="en-US" dirty="0"/>
              <a:t> </a:t>
            </a:r>
            <a:r>
              <a:rPr lang="en-US" dirty="0" err="1"/>
              <a:t>yaşam</a:t>
            </a:r>
            <a:r>
              <a:rPr lang="en-US" dirty="0"/>
              <a:t> </a:t>
            </a:r>
            <a:r>
              <a:rPr lang="en-US" dirty="0" err="1"/>
              <a:t>döngüsü</a:t>
            </a:r>
            <a:r>
              <a:rPr lang="en-US" dirty="0"/>
              <a:t> </a:t>
            </a:r>
            <a:r>
              <a:rPr lang="en-US" dirty="0" err="1"/>
              <a:t>maliyet</a:t>
            </a:r>
            <a:r>
              <a:rPr lang="en-US" dirty="0"/>
              <a:t> </a:t>
            </a:r>
            <a:r>
              <a:rPr lang="en-US" dirty="0" err="1"/>
              <a:t>analizi</a:t>
            </a:r>
            <a:r>
              <a:rPr lang="en-US" dirty="0"/>
              <a:t> </a:t>
            </a:r>
            <a:r>
              <a:rPr lang="en-US" dirty="0" err="1"/>
              <a:t>yapılarak</a:t>
            </a:r>
            <a:r>
              <a:rPr lang="en-US" dirty="0"/>
              <a:t> </a:t>
            </a:r>
            <a:r>
              <a:rPr lang="en-US" dirty="0" err="1"/>
              <a:t>elektrikli</a:t>
            </a:r>
            <a:r>
              <a:rPr lang="en-US" dirty="0"/>
              <a:t> </a:t>
            </a:r>
            <a:r>
              <a:rPr lang="en-US" dirty="0" err="1"/>
              <a:t>otobüsl</a:t>
            </a:r>
            <a:r>
              <a:rPr lang="tr-TR" dirty="0"/>
              <a:t>erin </a:t>
            </a:r>
            <a:r>
              <a:rPr lang="tr-TR" dirty="0" err="1"/>
              <a:t>önceliklendirilmesi</a:t>
            </a:r>
            <a:endParaRPr lang="en-US" dirty="0"/>
          </a:p>
        </p:txBody>
      </p:sp>
    </p:spTree>
    <p:extLst>
      <p:ext uri="{BB962C8B-B14F-4D97-AF65-F5344CB8AC3E}">
        <p14:creationId xmlns:p14="http://schemas.microsoft.com/office/powerpoint/2010/main" val="7945551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59473" y="5808308"/>
            <a:ext cx="9906000" cy="276999"/>
          </a:xfrm>
          <a:prstGeom prst="rect">
            <a:avLst/>
          </a:prstGeom>
        </p:spPr>
        <p:txBody>
          <a:bodyPr wrap="square">
            <a:spAutoFit/>
          </a:bodyPr>
          <a:lstStyle/>
          <a:p>
            <a:r>
              <a:rPr lang="tr-TR" sz="1200" i="1" dirty="0"/>
              <a:t>Kaynak: T.C. Enerji ve Tabii Kaynaklar Bakanlığı, 2022. Türkiye Ulusal Enerji Verimliliği 2030 Stratejisi ve II. Ulusal  Enerji Verimliliği Eylem Planı </a:t>
            </a:r>
            <a:endParaRPr lang="en-US" sz="1200" i="1" dirty="0"/>
          </a:p>
        </p:txBody>
      </p:sp>
      <p:sp>
        <p:nvSpPr>
          <p:cNvPr id="2" name="Rectangle 1">
            <a:extLst>
              <a:ext uri="{FF2B5EF4-FFF2-40B4-BE49-F238E27FC236}">
                <a16:creationId xmlns:a16="http://schemas.microsoft.com/office/drawing/2014/main" id="{4A79B73E-0C1C-4CA0-8587-59D786817EA7}"/>
              </a:ext>
            </a:extLst>
          </p:cNvPr>
          <p:cNvSpPr/>
          <p:nvPr/>
        </p:nvSpPr>
        <p:spPr>
          <a:xfrm>
            <a:off x="295795" y="2769993"/>
            <a:ext cx="11714067" cy="2585323"/>
          </a:xfrm>
          <a:prstGeom prst="rect">
            <a:avLst/>
          </a:prstGeom>
        </p:spPr>
        <p:txBody>
          <a:bodyPr wrap="square">
            <a:spAutoFit/>
          </a:bodyPr>
          <a:lstStyle/>
          <a:p>
            <a:pPr marL="285750" indent="-285750">
              <a:buFont typeface="Wingdings" panose="05000000000000000000" pitchFamily="2" charset="2"/>
              <a:buChar char="Ø"/>
            </a:pPr>
            <a:r>
              <a:rPr lang="en-US" b="1" dirty="0" err="1"/>
              <a:t>Demiryolu</a:t>
            </a:r>
            <a:r>
              <a:rPr lang="en-US" b="1" dirty="0"/>
              <a:t> </a:t>
            </a:r>
            <a:r>
              <a:rPr lang="en-US" b="1" dirty="0" err="1"/>
              <a:t>Taşımacılığının</a:t>
            </a:r>
            <a:r>
              <a:rPr lang="en-US" b="1" dirty="0"/>
              <a:t> </a:t>
            </a:r>
            <a:r>
              <a:rPr lang="en-US" b="1" dirty="0" err="1"/>
              <a:t>Güçlendirilmesi</a:t>
            </a:r>
            <a:r>
              <a:rPr lang="en-US" b="1" dirty="0"/>
              <a:t> </a:t>
            </a:r>
            <a:r>
              <a:rPr lang="en-US" b="1" dirty="0" err="1"/>
              <a:t>ve</a:t>
            </a:r>
            <a:r>
              <a:rPr lang="en-US" b="1" dirty="0"/>
              <a:t> </a:t>
            </a:r>
            <a:r>
              <a:rPr lang="en-US" b="1" dirty="0" err="1"/>
              <a:t>Sektörde</a:t>
            </a:r>
            <a:r>
              <a:rPr lang="en-US" b="1" dirty="0"/>
              <a:t> </a:t>
            </a:r>
            <a:r>
              <a:rPr lang="en-US" b="1" dirty="0" err="1"/>
              <a:t>Enerji</a:t>
            </a:r>
            <a:r>
              <a:rPr lang="en-US" b="1" dirty="0"/>
              <a:t> </a:t>
            </a:r>
            <a:r>
              <a:rPr lang="en-US" b="1" dirty="0" err="1"/>
              <a:t>Verimliliğinin</a:t>
            </a:r>
            <a:r>
              <a:rPr lang="en-US" b="1" dirty="0"/>
              <a:t> </a:t>
            </a:r>
            <a:r>
              <a:rPr lang="en-US" b="1" dirty="0" err="1"/>
              <a:t>Artırılması</a:t>
            </a:r>
            <a:endParaRPr lang="tr-TR" b="1" dirty="0"/>
          </a:p>
          <a:p>
            <a:endParaRPr lang="tr-TR" dirty="0"/>
          </a:p>
          <a:p>
            <a:pPr marL="285750" indent="-285750">
              <a:buFont typeface="Arial" panose="020B0604020202020204" pitchFamily="34" charset="0"/>
              <a:buChar char="•"/>
            </a:pPr>
            <a:r>
              <a:rPr lang="tr-TR" dirty="0"/>
              <a:t>Demiryolu ağının yenilenmesi, </a:t>
            </a:r>
            <a:r>
              <a:rPr lang="en-US" dirty="0" err="1"/>
              <a:t>elektrifikasyon</a:t>
            </a:r>
            <a:r>
              <a:rPr lang="en-US" dirty="0"/>
              <a:t> </a:t>
            </a:r>
            <a:r>
              <a:rPr lang="en-US" dirty="0" err="1"/>
              <a:t>ve</a:t>
            </a:r>
            <a:r>
              <a:rPr lang="en-US" dirty="0"/>
              <a:t> </a:t>
            </a:r>
            <a:r>
              <a:rPr lang="en-US" dirty="0" err="1"/>
              <a:t>sinyalizasyon</a:t>
            </a:r>
            <a:endParaRPr lang="tr-TR" dirty="0"/>
          </a:p>
          <a:p>
            <a:pPr marL="285750" indent="-285750">
              <a:buFont typeface="Arial" panose="020B0604020202020204" pitchFamily="34" charset="0"/>
              <a:buChar char="•"/>
            </a:pPr>
            <a:r>
              <a:rPr lang="en-US" dirty="0" err="1"/>
              <a:t>Yüksek</a:t>
            </a:r>
            <a:r>
              <a:rPr lang="en-US" dirty="0"/>
              <a:t> </a:t>
            </a:r>
            <a:r>
              <a:rPr lang="en-US" dirty="0" err="1"/>
              <a:t>hızlı</a:t>
            </a:r>
            <a:r>
              <a:rPr lang="en-US" dirty="0"/>
              <a:t>, </a:t>
            </a:r>
            <a:r>
              <a:rPr lang="en-US" dirty="0" err="1"/>
              <a:t>hızlı</a:t>
            </a:r>
            <a:r>
              <a:rPr lang="en-US" dirty="0"/>
              <a:t> </a:t>
            </a:r>
            <a:r>
              <a:rPr lang="en-US" dirty="0" err="1"/>
              <a:t>ve</a:t>
            </a:r>
            <a:r>
              <a:rPr lang="en-US" dirty="0"/>
              <a:t> </a:t>
            </a:r>
            <a:r>
              <a:rPr lang="en-US" dirty="0" err="1"/>
              <a:t>konvansiyonel</a:t>
            </a:r>
            <a:r>
              <a:rPr lang="en-US" dirty="0"/>
              <a:t> </a:t>
            </a:r>
            <a:r>
              <a:rPr lang="en-US" dirty="0" err="1"/>
              <a:t>demiryolu</a:t>
            </a:r>
            <a:r>
              <a:rPr lang="en-US" dirty="0"/>
              <a:t> </a:t>
            </a:r>
            <a:r>
              <a:rPr lang="en-US" dirty="0" err="1"/>
              <a:t>projeleri</a:t>
            </a:r>
            <a:r>
              <a:rPr lang="en-US" dirty="0"/>
              <a:t> </a:t>
            </a:r>
            <a:endParaRPr lang="tr-TR" dirty="0"/>
          </a:p>
          <a:p>
            <a:pPr marL="285750" indent="-285750">
              <a:buFont typeface="Arial" panose="020B0604020202020204" pitchFamily="34" charset="0"/>
              <a:buChar char="•"/>
            </a:pPr>
            <a:r>
              <a:rPr lang="en-US" dirty="0" err="1"/>
              <a:t>Mevcut</a:t>
            </a:r>
            <a:r>
              <a:rPr lang="en-US" dirty="0"/>
              <a:t> </a:t>
            </a:r>
            <a:r>
              <a:rPr lang="en-US" dirty="0" err="1"/>
              <a:t>çeken</a:t>
            </a:r>
            <a:r>
              <a:rPr lang="en-US" dirty="0"/>
              <a:t> </a:t>
            </a:r>
            <a:r>
              <a:rPr lang="en-US" dirty="0" err="1"/>
              <a:t>ve</a:t>
            </a:r>
            <a:r>
              <a:rPr lang="en-US" dirty="0"/>
              <a:t> </a:t>
            </a:r>
            <a:r>
              <a:rPr lang="en-US" dirty="0" err="1"/>
              <a:t>çekilen</a:t>
            </a:r>
            <a:r>
              <a:rPr lang="en-US" dirty="0"/>
              <a:t> </a:t>
            </a:r>
            <a:r>
              <a:rPr lang="en-US" dirty="0" err="1"/>
              <a:t>araç</a:t>
            </a:r>
            <a:r>
              <a:rPr lang="en-US" dirty="0"/>
              <a:t> </a:t>
            </a:r>
            <a:r>
              <a:rPr lang="en-US" dirty="0" err="1"/>
              <a:t>parkı</a:t>
            </a:r>
            <a:r>
              <a:rPr lang="tr-TR" dirty="0" err="1"/>
              <a:t>nın</a:t>
            </a:r>
            <a:r>
              <a:rPr lang="tr-TR" dirty="0"/>
              <a:t> yenilenmesi </a:t>
            </a:r>
          </a:p>
          <a:p>
            <a:pPr marL="285750" indent="-285750">
              <a:buFont typeface="Arial" panose="020B0604020202020204" pitchFamily="34" charset="0"/>
              <a:buChar char="•"/>
            </a:pPr>
            <a:r>
              <a:rPr lang="en-US" dirty="0"/>
              <a:t>Liman, organize </a:t>
            </a:r>
            <a:r>
              <a:rPr lang="en-US" dirty="0" err="1"/>
              <a:t>sanayi</a:t>
            </a:r>
            <a:r>
              <a:rPr lang="en-US" dirty="0"/>
              <a:t> </a:t>
            </a:r>
            <a:r>
              <a:rPr lang="en-US" dirty="0" err="1"/>
              <a:t>bölgesi</a:t>
            </a:r>
            <a:r>
              <a:rPr lang="en-US" dirty="0"/>
              <a:t>, </a:t>
            </a:r>
            <a:r>
              <a:rPr lang="en-US" dirty="0" err="1"/>
              <a:t>fabrika</a:t>
            </a:r>
            <a:r>
              <a:rPr lang="en-US" dirty="0"/>
              <a:t> </a:t>
            </a:r>
            <a:r>
              <a:rPr lang="en-US" dirty="0" err="1"/>
              <a:t>ve</a:t>
            </a:r>
            <a:r>
              <a:rPr lang="en-US" dirty="0"/>
              <a:t> </a:t>
            </a:r>
            <a:r>
              <a:rPr lang="en-US" dirty="0" err="1"/>
              <a:t>maden</a:t>
            </a:r>
            <a:r>
              <a:rPr lang="en-US" dirty="0"/>
              <a:t> </a:t>
            </a:r>
            <a:r>
              <a:rPr lang="en-US" dirty="0" err="1"/>
              <a:t>sahası</a:t>
            </a:r>
            <a:r>
              <a:rPr lang="en-US" dirty="0"/>
              <a:t> </a:t>
            </a:r>
            <a:r>
              <a:rPr lang="en-US" dirty="0" err="1"/>
              <a:t>gibi</a:t>
            </a:r>
            <a:r>
              <a:rPr lang="en-US" dirty="0"/>
              <a:t> </a:t>
            </a:r>
            <a:r>
              <a:rPr lang="en-US" dirty="0" err="1"/>
              <a:t>yük</a:t>
            </a:r>
            <a:r>
              <a:rPr lang="en-US" dirty="0"/>
              <a:t> </a:t>
            </a:r>
            <a:r>
              <a:rPr lang="en-US" dirty="0" err="1"/>
              <a:t>merkezleri</a:t>
            </a:r>
            <a:r>
              <a:rPr lang="tr-TR" dirty="0" err="1"/>
              <a:t>nin</a:t>
            </a:r>
            <a:r>
              <a:rPr lang="tr-TR" dirty="0"/>
              <a:t> demiryolu bağlantıları</a:t>
            </a:r>
            <a:r>
              <a:rPr lang="en-US" dirty="0"/>
              <a:t> </a:t>
            </a:r>
            <a:endParaRPr lang="tr-TR" dirty="0"/>
          </a:p>
          <a:p>
            <a:pPr marL="285750" indent="-285750">
              <a:buFont typeface="Arial" panose="020B0604020202020204" pitchFamily="34" charset="0"/>
              <a:buChar char="•"/>
            </a:pPr>
            <a:r>
              <a:rPr lang="en-US" dirty="0" err="1"/>
              <a:t>Demiryolu</a:t>
            </a:r>
            <a:r>
              <a:rPr lang="en-US" dirty="0"/>
              <a:t> </a:t>
            </a:r>
            <a:r>
              <a:rPr lang="en-US" dirty="0" err="1"/>
              <a:t>taşımacılığının</a:t>
            </a:r>
            <a:r>
              <a:rPr lang="en-US" dirty="0"/>
              <a:t> </a:t>
            </a:r>
            <a:r>
              <a:rPr lang="en-US" dirty="0" err="1"/>
              <a:t>ulaşım</a:t>
            </a:r>
            <a:r>
              <a:rPr lang="en-US" dirty="0"/>
              <a:t> </a:t>
            </a:r>
            <a:r>
              <a:rPr lang="en-US" dirty="0" err="1"/>
              <a:t>sektöründeki</a:t>
            </a:r>
            <a:r>
              <a:rPr lang="en-US" dirty="0"/>
              <a:t> </a:t>
            </a:r>
            <a:r>
              <a:rPr lang="en-US" dirty="0" err="1"/>
              <a:t>payının</a:t>
            </a:r>
            <a:r>
              <a:rPr lang="en-US" dirty="0"/>
              <a:t> </a:t>
            </a:r>
            <a:r>
              <a:rPr lang="en-US" dirty="0" err="1"/>
              <a:t>artırılması</a:t>
            </a:r>
            <a:r>
              <a:rPr lang="en-US" dirty="0"/>
              <a:t> </a:t>
            </a:r>
            <a:endParaRPr lang="tr-TR" dirty="0"/>
          </a:p>
          <a:p>
            <a:pPr marL="285750" indent="-285750">
              <a:buFont typeface="Arial" panose="020B0604020202020204" pitchFamily="34" charset="0"/>
              <a:buChar char="•"/>
            </a:pPr>
            <a:r>
              <a:rPr lang="en-US" dirty="0" err="1"/>
              <a:t>Elektrikli</a:t>
            </a:r>
            <a:r>
              <a:rPr lang="en-US" dirty="0"/>
              <a:t> </a:t>
            </a:r>
            <a:r>
              <a:rPr lang="en-US" dirty="0" err="1"/>
              <a:t>hatlarda</a:t>
            </a:r>
            <a:r>
              <a:rPr lang="en-US" dirty="0"/>
              <a:t>, </a:t>
            </a:r>
            <a:r>
              <a:rPr lang="en-US" dirty="0" err="1"/>
              <a:t>demiryolu</a:t>
            </a:r>
            <a:r>
              <a:rPr lang="en-US" dirty="0"/>
              <a:t> </a:t>
            </a:r>
            <a:r>
              <a:rPr lang="en-US" dirty="0" err="1"/>
              <a:t>araçları</a:t>
            </a:r>
            <a:r>
              <a:rPr lang="en-US" dirty="0"/>
              <a:t> </a:t>
            </a:r>
            <a:r>
              <a:rPr lang="en-US" dirty="0" err="1"/>
              <a:t>tarafından</a:t>
            </a:r>
            <a:r>
              <a:rPr lang="en-US" dirty="0"/>
              <a:t> </a:t>
            </a:r>
            <a:r>
              <a:rPr lang="en-US" dirty="0" err="1"/>
              <a:t>üretilen</a:t>
            </a:r>
            <a:r>
              <a:rPr lang="en-US" dirty="0"/>
              <a:t> </a:t>
            </a:r>
            <a:r>
              <a:rPr lang="en-US" dirty="0" err="1"/>
              <a:t>rejeneratif</a:t>
            </a:r>
            <a:r>
              <a:rPr lang="en-US" dirty="0"/>
              <a:t> </a:t>
            </a:r>
            <a:r>
              <a:rPr lang="en-US" dirty="0" err="1"/>
              <a:t>enerjinin</a:t>
            </a:r>
            <a:r>
              <a:rPr lang="en-US" dirty="0"/>
              <a:t> </a:t>
            </a:r>
            <a:r>
              <a:rPr lang="en-US" dirty="0" err="1"/>
              <a:t>kullanımı</a:t>
            </a:r>
            <a:r>
              <a:rPr lang="en-US" dirty="0"/>
              <a:t> </a:t>
            </a:r>
            <a:r>
              <a:rPr lang="en-US" dirty="0" err="1"/>
              <a:t>için</a:t>
            </a:r>
            <a:r>
              <a:rPr lang="en-US" dirty="0"/>
              <a:t> </a:t>
            </a:r>
            <a:r>
              <a:rPr lang="en-US" dirty="0" err="1"/>
              <a:t>düzenleme</a:t>
            </a:r>
            <a:r>
              <a:rPr lang="en-US" dirty="0"/>
              <a:t> </a:t>
            </a:r>
            <a:endParaRPr lang="tr-TR" dirty="0"/>
          </a:p>
          <a:p>
            <a:pPr marL="285750" indent="-285750">
              <a:buFont typeface="Arial" panose="020B0604020202020204" pitchFamily="34" charset="0"/>
              <a:buChar char="•"/>
            </a:pPr>
            <a:r>
              <a:rPr lang="en-US" dirty="0"/>
              <a:t>Organize </a:t>
            </a:r>
            <a:r>
              <a:rPr lang="en-US" dirty="0" err="1"/>
              <a:t>sanayi</a:t>
            </a:r>
            <a:r>
              <a:rPr lang="en-US" dirty="0"/>
              <a:t> </a:t>
            </a:r>
            <a:r>
              <a:rPr lang="en-US" dirty="0" err="1"/>
              <a:t>bölgelerinde</a:t>
            </a:r>
            <a:r>
              <a:rPr lang="en-US" dirty="0"/>
              <a:t> </a:t>
            </a:r>
            <a:r>
              <a:rPr lang="en-US" dirty="0" err="1"/>
              <a:t>demiryolu</a:t>
            </a:r>
            <a:r>
              <a:rPr lang="en-US" dirty="0"/>
              <a:t> </a:t>
            </a:r>
            <a:r>
              <a:rPr lang="en-US" dirty="0" err="1"/>
              <a:t>ağının</a:t>
            </a:r>
            <a:r>
              <a:rPr lang="en-US" dirty="0"/>
              <a:t> </a:t>
            </a:r>
            <a:r>
              <a:rPr lang="en-US" dirty="0" err="1"/>
              <a:t>genişletilmesi</a:t>
            </a:r>
            <a:r>
              <a:rPr lang="en-US" dirty="0"/>
              <a:t> </a:t>
            </a:r>
            <a:r>
              <a:rPr lang="en-US" dirty="0" err="1"/>
              <a:t>ve</a:t>
            </a:r>
            <a:r>
              <a:rPr lang="en-US" dirty="0"/>
              <a:t> </a:t>
            </a:r>
            <a:r>
              <a:rPr lang="en-US" dirty="0" err="1"/>
              <a:t>yük</a:t>
            </a:r>
            <a:r>
              <a:rPr lang="en-US" dirty="0"/>
              <a:t> </a:t>
            </a:r>
            <a:r>
              <a:rPr lang="en-US" dirty="0" err="1"/>
              <a:t>taşımacılığına</a:t>
            </a:r>
            <a:r>
              <a:rPr lang="en-US" dirty="0"/>
              <a:t> </a:t>
            </a:r>
            <a:r>
              <a:rPr lang="en-US" dirty="0" err="1"/>
              <a:t>uygun</a:t>
            </a:r>
            <a:r>
              <a:rPr lang="en-US" dirty="0"/>
              <a:t> hale </a:t>
            </a:r>
            <a:r>
              <a:rPr lang="en-US" dirty="0" err="1"/>
              <a:t>getirilmesi</a:t>
            </a:r>
            <a:endParaRPr lang="en-US" dirty="0"/>
          </a:p>
        </p:txBody>
      </p:sp>
    </p:spTree>
    <p:extLst>
      <p:ext uri="{BB962C8B-B14F-4D97-AF65-F5344CB8AC3E}">
        <p14:creationId xmlns:p14="http://schemas.microsoft.com/office/powerpoint/2010/main" val="7387653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r>
              <a:rPr lang="tr-TR" sz="1800" dirty="0">
                <a:latin typeface="Myriad Pro" panose="020B0503030403020204"/>
              </a:rPr>
              <a:t>Hidroelektrik enerji, yenilenebilir enerji kaynaklarımızın en olgun ve en büyük olanıdır. </a:t>
            </a:r>
          </a:p>
          <a:p>
            <a:r>
              <a:rPr lang="tr-TR" sz="1800" dirty="0">
                <a:latin typeface="Myriad Pro" panose="020B0503030403020204"/>
              </a:rPr>
              <a:t>Akarsu enerjisini elektriğe dönüştürür. </a:t>
            </a:r>
          </a:p>
          <a:p>
            <a:r>
              <a:rPr lang="tr-TR" sz="1800" dirty="0">
                <a:latin typeface="Myriad Pro" panose="020B0503030403020204"/>
              </a:rPr>
              <a:t>Barajlar suyu tutar ve türbinler aracılığıyla serbest bırakılarak güç üretir.</a:t>
            </a: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Hidroelektrik Santraller</a:t>
            </a:r>
            <a:endParaRPr lang="en-US" sz="3200" b="1" dirty="0"/>
          </a:p>
        </p:txBody>
      </p:sp>
      <p:pic>
        <p:nvPicPr>
          <p:cNvPr id="3" name="Picture 2">
            <a:extLst>
              <a:ext uri="{FF2B5EF4-FFF2-40B4-BE49-F238E27FC236}">
                <a16:creationId xmlns:a16="http://schemas.microsoft.com/office/drawing/2014/main" id="{0AECE5C5-016A-4C77-87C2-9CBA588F7CEC}"/>
              </a:ext>
            </a:extLst>
          </p:cNvPr>
          <p:cNvPicPr>
            <a:picLocks noChangeAspect="1"/>
          </p:cNvPicPr>
          <p:nvPr/>
        </p:nvPicPr>
        <p:blipFill>
          <a:blip r:embed="rId3"/>
          <a:stretch>
            <a:fillRect/>
          </a:stretch>
        </p:blipFill>
        <p:spPr>
          <a:xfrm>
            <a:off x="7062348" y="1030307"/>
            <a:ext cx="4701466" cy="2759905"/>
          </a:xfrm>
          <a:prstGeom prst="rect">
            <a:avLst/>
          </a:prstGeom>
        </p:spPr>
      </p:pic>
      <p:pic>
        <p:nvPicPr>
          <p:cNvPr id="5" name="Picture 4">
            <a:extLst>
              <a:ext uri="{FF2B5EF4-FFF2-40B4-BE49-F238E27FC236}">
                <a16:creationId xmlns:a16="http://schemas.microsoft.com/office/drawing/2014/main" id="{643407F5-CA8A-4D8C-A3B2-16C5A13CEFE1}"/>
              </a:ext>
            </a:extLst>
          </p:cNvPr>
          <p:cNvPicPr>
            <a:picLocks noChangeAspect="1"/>
          </p:cNvPicPr>
          <p:nvPr/>
        </p:nvPicPr>
        <p:blipFill>
          <a:blip r:embed="rId4"/>
          <a:stretch>
            <a:fillRect/>
          </a:stretch>
        </p:blipFill>
        <p:spPr>
          <a:xfrm>
            <a:off x="7272195" y="3936529"/>
            <a:ext cx="4281772" cy="2140886"/>
          </a:xfrm>
          <a:prstGeom prst="rect">
            <a:avLst/>
          </a:prstGeom>
        </p:spPr>
      </p:pic>
    </p:spTree>
    <p:extLst>
      <p:ext uri="{BB962C8B-B14F-4D97-AF65-F5344CB8AC3E}">
        <p14:creationId xmlns:p14="http://schemas.microsoft.com/office/powerpoint/2010/main" val="15837522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59473" y="5808308"/>
            <a:ext cx="9906000" cy="276999"/>
          </a:xfrm>
          <a:prstGeom prst="rect">
            <a:avLst/>
          </a:prstGeom>
        </p:spPr>
        <p:txBody>
          <a:bodyPr wrap="square">
            <a:spAutoFit/>
          </a:bodyPr>
          <a:lstStyle/>
          <a:p>
            <a:r>
              <a:rPr lang="tr-TR" sz="1200" i="1" dirty="0"/>
              <a:t>Kaynak: T.C. Enerji ve Tabii Kaynaklar Bakanlığı, 2022. Türkiye Ulusal Enerji Verimliliği 2030 Stratejisi ve II. Ulusal  Enerji Verimliliği Eylem Planı </a:t>
            </a:r>
            <a:endParaRPr lang="en-US" sz="1200" i="1" dirty="0"/>
          </a:p>
        </p:txBody>
      </p:sp>
      <p:sp>
        <p:nvSpPr>
          <p:cNvPr id="2" name="Rectangle 1">
            <a:extLst>
              <a:ext uri="{FF2B5EF4-FFF2-40B4-BE49-F238E27FC236}">
                <a16:creationId xmlns:a16="http://schemas.microsoft.com/office/drawing/2014/main" id="{4A79B73E-0C1C-4CA0-8587-59D786817EA7}"/>
              </a:ext>
            </a:extLst>
          </p:cNvPr>
          <p:cNvSpPr/>
          <p:nvPr/>
        </p:nvSpPr>
        <p:spPr>
          <a:xfrm>
            <a:off x="182137" y="2619383"/>
            <a:ext cx="11714067" cy="2308324"/>
          </a:xfrm>
          <a:prstGeom prst="rect">
            <a:avLst/>
          </a:prstGeom>
        </p:spPr>
        <p:txBody>
          <a:bodyPr wrap="square">
            <a:spAutoFit/>
          </a:bodyPr>
          <a:lstStyle/>
          <a:p>
            <a:pPr marL="285750" indent="-285750">
              <a:buFont typeface="Wingdings" panose="05000000000000000000" pitchFamily="2" charset="2"/>
              <a:buChar char="Ø"/>
            </a:pPr>
            <a:r>
              <a:rPr lang="en-US" b="1" dirty="0" err="1"/>
              <a:t>Elektromobilitenin</a:t>
            </a:r>
            <a:r>
              <a:rPr lang="en-US" b="1" dirty="0"/>
              <a:t> </a:t>
            </a:r>
            <a:r>
              <a:rPr lang="en-US" b="1" dirty="0" err="1"/>
              <a:t>Yaygınlaştırılması</a:t>
            </a:r>
            <a:endParaRPr lang="tr-TR" b="1" dirty="0"/>
          </a:p>
          <a:p>
            <a:endParaRPr lang="tr-TR" dirty="0"/>
          </a:p>
          <a:p>
            <a:pPr marL="285750" indent="-285750">
              <a:buFont typeface="Arial" panose="020B0604020202020204" pitchFamily="34" charset="0"/>
              <a:buChar char="•"/>
            </a:pPr>
            <a:r>
              <a:rPr lang="en-US" dirty="0" err="1"/>
              <a:t>Şarj</a:t>
            </a:r>
            <a:r>
              <a:rPr lang="en-US" dirty="0"/>
              <a:t> </a:t>
            </a:r>
            <a:r>
              <a:rPr lang="en-US" dirty="0" err="1"/>
              <a:t>istasyonlarında</a:t>
            </a:r>
            <a:r>
              <a:rPr lang="en-US" dirty="0"/>
              <a:t> zaman </a:t>
            </a:r>
            <a:r>
              <a:rPr lang="en-US" dirty="0" err="1"/>
              <a:t>ve</a:t>
            </a:r>
            <a:r>
              <a:rPr lang="en-US" dirty="0"/>
              <a:t> </a:t>
            </a:r>
            <a:r>
              <a:rPr lang="en-US" dirty="0" err="1"/>
              <a:t>konum</a:t>
            </a:r>
            <a:r>
              <a:rPr lang="en-US" dirty="0"/>
              <a:t> </a:t>
            </a:r>
            <a:r>
              <a:rPr lang="en-US" dirty="0" err="1"/>
              <a:t>bazlı</a:t>
            </a:r>
            <a:r>
              <a:rPr lang="en-US" dirty="0"/>
              <a:t> </a:t>
            </a:r>
            <a:r>
              <a:rPr lang="en-US" dirty="0" err="1"/>
              <a:t>dinamik</a:t>
            </a:r>
            <a:r>
              <a:rPr lang="en-US" dirty="0"/>
              <a:t> </a:t>
            </a:r>
            <a:r>
              <a:rPr lang="en-US" dirty="0" err="1"/>
              <a:t>fiyatlandırma</a:t>
            </a:r>
            <a:r>
              <a:rPr lang="en-US" dirty="0"/>
              <a:t> </a:t>
            </a:r>
            <a:endParaRPr lang="tr-TR" dirty="0"/>
          </a:p>
          <a:p>
            <a:pPr marL="285750" indent="-285750">
              <a:buFont typeface="Arial" panose="020B0604020202020204" pitchFamily="34" charset="0"/>
              <a:buChar char="•"/>
            </a:pPr>
            <a:r>
              <a:rPr lang="en-US" dirty="0" err="1"/>
              <a:t>Aydınlatma</a:t>
            </a:r>
            <a:r>
              <a:rPr lang="en-US" dirty="0"/>
              <a:t> </a:t>
            </a:r>
            <a:r>
              <a:rPr lang="en-US" dirty="0" err="1"/>
              <a:t>direği</a:t>
            </a:r>
            <a:r>
              <a:rPr lang="en-US" dirty="0"/>
              <a:t> </a:t>
            </a:r>
            <a:r>
              <a:rPr lang="en-US" dirty="0" err="1"/>
              <a:t>ünitelerinin</a:t>
            </a:r>
            <a:r>
              <a:rPr lang="en-US" dirty="0"/>
              <a:t> </a:t>
            </a:r>
            <a:r>
              <a:rPr lang="en-US" dirty="0" err="1"/>
              <a:t>şarj</a:t>
            </a:r>
            <a:r>
              <a:rPr lang="en-US" dirty="0"/>
              <a:t> </a:t>
            </a:r>
            <a:r>
              <a:rPr lang="en-US" dirty="0" err="1"/>
              <a:t>istasyonu</a:t>
            </a:r>
            <a:r>
              <a:rPr lang="en-US" dirty="0"/>
              <a:t> </a:t>
            </a:r>
            <a:r>
              <a:rPr lang="en-US" dirty="0" err="1"/>
              <a:t>olarak</a:t>
            </a:r>
            <a:r>
              <a:rPr lang="en-US" dirty="0"/>
              <a:t> </a:t>
            </a:r>
            <a:r>
              <a:rPr lang="en-US" dirty="0" err="1"/>
              <a:t>kullanılabilmesi</a:t>
            </a:r>
            <a:r>
              <a:rPr lang="en-US" dirty="0"/>
              <a:t> </a:t>
            </a:r>
            <a:r>
              <a:rPr lang="en-US" dirty="0" err="1"/>
              <a:t>için</a:t>
            </a:r>
            <a:r>
              <a:rPr lang="en-US" dirty="0"/>
              <a:t> </a:t>
            </a:r>
            <a:r>
              <a:rPr lang="en-US" dirty="0" err="1"/>
              <a:t>teknik</a:t>
            </a:r>
            <a:r>
              <a:rPr lang="en-US" dirty="0"/>
              <a:t> </a:t>
            </a:r>
            <a:r>
              <a:rPr lang="en-US" dirty="0" err="1"/>
              <a:t>şartnamelerde</a:t>
            </a:r>
            <a:r>
              <a:rPr lang="en-US" dirty="0"/>
              <a:t> </a:t>
            </a:r>
            <a:r>
              <a:rPr lang="en-US" dirty="0" err="1"/>
              <a:t>düzenlemeler</a:t>
            </a:r>
            <a:r>
              <a:rPr lang="en-US" dirty="0"/>
              <a:t> </a:t>
            </a:r>
            <a:endParaRPr lang="tr-TR" dirty="0"/>
          </a:p>
          <a:p>
            <a:pPr marL="285750" indent="-285750">
              <a:buFont typeface="Arial" panose="020B0604020202020204" pitchFamily="34" charset="0"/>
              <a:buChar char="•"/>
            </a:pPr>
            <a:r>
              <a:rPr lang="en-US" dirty="0" err="1"/>
              <a:t>Elektrikli</a:t>
            </a:r>
            <a:r>
              <a:rPr lang="en-US" dirty="0"/>
              <a:t> </a:t>
            </a:r>
            <a:r>
              <a:rPr lang="en-US" dirty="0" err="1"/>
              <a:t>araçların</a:t>
            </a:r>
            <a:r>
              <a:rPr lang="en-US" dirty="0"/>
              <a:t> </a:t>
            </a:r>
            <a:r>
              <a:rPr lang="en-US" dirty="0" err="1"/>
              <a:t>bulunduğu</a:t>
            </a:r>
            <a:r>
              <a:rPr lang="en-US" dirty="0"/>
              <a:t> </a:t>
            </a:r>
            <a:r>
              <a:rPr lang="en-US" dirty="0" err="1"/>
              <a:t>konumlara</a:t>
            </a:r>
            <a:r>
              <a:rPr lang="en-US" dirty="0"/>
              <a:t> </a:t>
            </a:r>
            <a:r>
              <a:rPr lang="en-US" dirty="0" err="1"/>
              <a:t>göre</a:t>
            </a:r>
            <a:r>
              <a:rPr lang="en-US" dirty="0"/>
              <a:t> </a:t>
            </a:r>
            <a:r>
              <a:rPr lang="en-US" dirty="0" err="1"/>
              <a:t>veri</a:t>
            </a:r>
            <a:r>
              <a:rPr lang="en-US" dirty="0"/>
              <a:t> </a:t>
            </a:r>
            <a:r>
              <a:rPr lang="en-US" dirty="0" err="1"/>
              <a:t>analitiği</a:t>
            </a:r>
            <a:r>
              <a:rPr lang="en-US" dirty="0"/>
              <a:t> </a:t>
            </a:r>
            <a:r>
              <a:rPr lang="en-US" dirty="0" err="1"/>
              <a:t>yöntemiyle</a:t>
            </a:r>
            <a:r>
              <a:rPr lang="en-US" dirty="0"/>
              <a:t> </a:t>
            </a:r>
            <a:r>
              <a:rPr lang="en-US" dirty="0" err="1"/>
              <a:t>araç</a:t>
            </a:r>
            <a:r>
              <a:rPr lang="en-US" dirty="0"/>
              <a:t> </a:t>
            </a:r>
            <a:r>
              <a:rPr lang="en-US" dirty="0" err="1"/>
              <a:t>şarj</a:t>
            </a:r>
            <a:r>
              <a:rPr lang="en-US" dirty="0"/>
              <a:t> </a:t>
            </a:r>
            <a:r>
              <a:rPr lang="en-US" dirty="0" err="1"/>
              <a:t>istasyonlarının</a:t>
            </a:r>
            <a:r>
              <a:rPr lang="en-US" dirty="0"/>
              <a:t> </a:t>
            </a:r>
            <a:r>
              <a:rPr lang="en-US" dirty="0" err="1"/>
              <a:t>belirlenmesine</a:t>
            </a:r>
            <a:r>
              <a:rPr lang="en-US" dirty="0"/>
              <a:t> </a:t>
            </a:r>
            <a:r>
              <a:rPr lang="en-US" dirty="0" err="1"/>
              <a:t>yönelik</a:t>
            </a:r>
            <a:r>
              <a:rPr lang="en-US" dirty="0"/>
              <a:t> </a:t>
            </a:r>
            <a:r>
              <a:rPr lang="en-US" dirty="0" err="1"/>
              <a:t>çalışmalar</a:t>
            </a:r>
            <a:r>
              <a:rPr lang="en-US" dirty="0"/>
              <a:t> </a:t>
            </a:r>
            <a:endParaRPr lang="tr-TR" dirty="0"/>
          </a:p>
          <a:p>
            <a:pPr marL="285750" indent="-285750">
              <a:buFont typeface="Arial" panose="020B0604020202020204" pitchFamily="34" charset="0"/>
              <a:buChar char="•"/>
            </a:pPr>
            <a:r>
              <a:rPr lang="en-US" dirty="0" err="1"/>
              <a:t>Elektrikli</a:t>
            </a:r>
            <a:r>
              <a:rPr lang="en-US" dirty="0"/>
              <a:t> </a:t>
            </a:r>
            <a:r>
              <a:rPr lang="en-US" dirty="0" err="1"/>
              <a:t>araçların</a:t>
            </a:r>
            <a:r>
              <a:rPr lang="en-US" dirty="0"/>
              <a:t> </a:t>
            </a:r>
            <a:r>
              <a:rPr lang="en-US" dirty="0" err="1"/>
              <a:t>ve</a:t>
            </a:r>
            <a:r>
              <a:rPr lang="en-US" dirty="0"/>
              <a:t> </a:t>
            </a:r>
            <a:r>
              <a:rPr lang="en-US" dirty="0" err="1"/>
              <a:t>şarj</a:t>
            </a:r>
            <a:r>
              <a:rPr lang="en-US" dirty="0"/>
              <a:t> </a:t>
            </a:r>
            <a:r>
              <a:rPr lang="en-US" dirty="0" err="1"/>
              <a:t>istasyonlarının</a:t>
            </a:r>
            <a:r>
              <a:rPr lang="en-US" dirty="0"/>
              <a:t> </a:t>
            </a:r>
            <a:r>
              <a:rPr lang="en-US" dirty="0" err="1"/>
              <a:t>şebeke</a:t>
            </a:r>
            <a:r>
              <a:rPr lang="en-US" dirty="0"/>
              <a:t> </a:t>
            </a:r>
            <a:r>
              <a:rPr lang="en-US" dirty="0" err="1"/>
              <a:t>yükünü</a:t>
            </a:r>
            <a:r>
              <a:rPr lang="en-US" dirty="0"/>
              <a:t> </a:t>
            </a:r>
            <a:r>
              <a:rPr lang="en-US" dirty="0" err="1"/>
              <a:t>hafifletecek</a:t>
            </a:r>
            <a:r>
              <a:rPr lang="en-US" dirty="0"/>
              <a:t> </a:t>
            </a:r>
            <a:r>
              <a:rPr lang="en-US" dirty="0" err="1"/>
              <a:t>Ar</a:t>
            </a:r>
            <a:r>
              <a:rPr lang="en-US" dirty="0"/>
              <a:t>-Ge </a:t>
            </a:r>
            <a:r>
              <a:rPr lang="en-US" dirty="0" err="1"/>
              <a:t>çalışmaları</a:t>
            </a:r>
            <a:r>
              <a:rPr lang="en-US" dirty="0"/>
              <a:t> </a:t>
            </a:r>
            <a:endParaRPr lang="tr-TR" dirty="0"/>
          </a:p>
          <a:p>
            <a:pPr marL="285750" indent="-285750">
              <a:buFont typeface="Arial" panose="020B0604020202020204" pitchFamily="34" charset="0"/>
              <a:buChar char="•"/>
            </a:pPr>
            <a:r>
              <a:rPr lang="en-US" dirty="0" err="1"/>
              <a:t>Elektrikli</a:t>
            </a:r>
            <a:r>
              <a:rPr lang="en-US" dirty="0"/>
              <a:t> </a:t>
            </a:r>
            <a:r>
              <a:rPr lang="en-US" dirty="0" err="1"/>
              <a:t>üç</a:t>
            </a:r>
            <a:r>
              <a:rPr lang="en-US" dirty="0"/>
              <a:t> </a:t>
            </a:r>
            <a:r>
              <a:rPr lang="en-US" dirty="0" err="1"/>
              <a:t>tekerlekli</a:t>
            </a:r>
            <a:r>
              <a:rPr lang="en-US" dirty="0"/>
              <a:t> </a:t>
            </a:r>
            <a:r>
              <a:rPr lang="en-US" dirty="0" err="1"/>
              <a:t>araçların</a:t>
            </a:r>
            <a:r>
              <a:rPr lang="en-US" dirty="0"/>
              <a:t> </a:t>
            </a:r>
            <a:r>
              <a:rPr lang="en-US" dirty="0" err="1"/>
              <a:t>ve</a:t>
            </a:r>
            <a:r>
              <a:rPr lang="en-US" dirty="0"/>
              <a:t> </a:t>
            </a:r>
            <a:r>
              <a:rPr lang="en-US" dirty="0" err="1"/>
              <a:t>skuterların</a:t>
            </a:r>
            <a:r>
              <a:rPr lang="en-US" dirty="0"/>
              <a:t> </a:t>
            </a:r>
            <a:r>
              <a:rPr lang="en-US" dirty="0" err="1"/>
              <a:t>toplam</a:t>
            </a:r>
            <a:r>
              <a:rPr lang="en-US" dirty="0"/>
              <a:t> </a:t>
            </a:r>
            <a:r>
              <a:rPr lang="en-US" dirty="0" err="1"/>
              <a:t>enerji</a:t>
            </a:r>
            <a:r>
              <a:rPr lang="en-US" dirty="0"/>
              <a:t> </a:t>
            </a:r>
            <a:r>
              <a:rPr lang="en-US" dirty="0" err="1"/>
              <a:t>yükünü</a:t>
            </a:r>
            <a:r>
              <a:rPr lang="en-US" dirty="0"/>
              <a:t> </a:t>
            </a:r>
            <a:r>
              <a:rPr lang="en-US" dirty="0" err="1"/>
              <a:t>tespit</a:t>
            </a:r>
            <a:r>
              <a:rPr lang="en-US" dirty="0"/>
              <a:t> </a:t>
            </a:r>
            <a:r>
              <a:rPr lang="en-US" dirty="0" err="1"/>
              <a:t>etmek</a:t>
            </a:r>
            <a:r>
              <a:rPr lang="en-US" dirty="0"/>
              <a:t> </a:t>
            </a:r>
            <a:r>
              <a:rPr lang="en-US" dirty="0" err="1"/>
              <a:t>üzere</a:t>
            </a:r>
            <a:r>
              <a:rPr lang="en-US" dirty="0"/>
              <a:t> </a:t>
            </a:r>
            <a:r>
              <a:rPr lang="en-US" dirty="0" err="1"/>
              <a:t>çalışmalar</a:t>
            </a:r>
            <a:endParaRPr lang="en-US" dirty="0">
              <a:highlight>
                <a:srgbClr val="FFFF00"/>
              </a:highlight>
            </a:endParaRPr>
          </a:p>
        </p:txBody>
      </p:sp>
    </p:spTree>
    <p:extLst>
      <p:ext uri="{BB962C8B-B14F-4D97-AF65-F5344CB8AC3E}">
        <p14:creationId xmlns:p14="http://schemas.microsoft.com/office/powerpoint/2010/main" val="17248235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5" name="Rectangle 4">
            <a:extLst>
              <a:ext uri="{FF2B5EF4-FFF2-40B4-BE49-F238E27FC236}">
                <a16:creationId xmlns:a16="http://schemas.microsoft.com/office/drawing/2014/main" id="{849DDEDE-C5D5-478A-ABE3-51189F76704A}"/>
              </a:ext>
            </a:extLst>
          </p:cNvPr>
          <p:cNvSpPr/>
          <p:nvPr/>
        </p:nvSpPr>
        <p:spPr>
          <a:xfrm>
            <a:off x="-59473" y="5808308"/>
            <a:ext cx="9906000" cy="276999"/>
          </a:xfrm>
          <a:prstGeom prst="rect">
            <a:avLst/>
          </a:prstGeom>
        </p:spPr>
        <p:txBody>
          <a:bodyPr wrap="square">
            <a:spAutoFit/>
          </a:bodyPr>
          <a:lstStyle/>
          <a:p>
            <a:r>
              <a:rPr lang="tr-TR" sz="1200" i="1" dirty="0"/>
              <a:t>Kaynak: T.C. Enerji ve Tabii Kaynaklar Bakanlığı, 2022. Türkiye Ulusal Enerji Verimliliği 2030 Stratejisi ve II. Ulusal  Enerji Verimliliği Eylem Planı </a:t>
            </a:r>
            <a:endParaRPr lang="en-US" sz="1200" i="1" dirty="0"/>
          </a:p>
        </p:txBody>
      </p:sp>
      <p:sp>
        <p:nvSpPr>
          <p:cNvPr id="2" name="Rectangle 1">
            <a:extLst>
              <a:ext uri="{FF2B5EF4-FFF2-40B4-BE49-F238E27FC236}">
                <a16:creationId xmlns:a16="http://schemas.microsoft.com/office/drawing/2014/main" id="{4A79B73E-0C1C-4CA0-8587-59D786817EA7}"/>
              </a:ext>
            </a:extLst>
          </p:cNvPr>
          <p:cNvSpPr/>
          <p:nvPr/>
        </p:nvSpPr>
        <p:spPr>
          <a:xfrm>
            <a:off x="295795" y="2769993"/>
            <a:ext cx="11714067" cy="2862322"/>
          </a:xfrm>
          <a:prstGeom prst="rect">
            <a:avLst/>
          </a:prstGeom>
        </p:spPr>
        <p:txBody>
          <a:bodyPr wrap="square">
            <a:spAutoFit/>
          </a:bodyPr>
          <a:lstStyle/>
          <a:p>
            <a:pPr marL="285750" indent="-285750">
              <a:buFont typeface="Wingdings" panose="05000000000000000000" pitchFamily="2" charset="2"/>
              <a:buChar char="Ø"/>
            </a:pPr>
            <a:r>
              <a:rPr lang="en-US" b="1" dirty="0" err="1"/>
              <a:t>Akıllı</a:t>
            </a:r>
            <a:r>
              <a:rPr lang="en-US" b="1" dirty="0"/>
              <a:t> </a:t>
            </a:r>
            <a:r>
              <a:rPr lang="en-US" b="1" dirty="0" err="1"/>
              <a:t>Ulaşım</a:t>
            </a:r>
            <a:r>
              <a:rPr lang="en-US" b="1" dirty="0"/>
              <a:t> </a:t>
            </a:r>
            <a:r>
              <a:rPr lang="en-US" b="1" dirty="0" err="1"/>
              <a:t>Sistemlerinin</a:t>
            </a:r>
            <a:r>
              <a:rPr lang="en-US" b="1" dirty="0"/>
              <a:t> </a:t>
            </a:r>
            <a:r>
              <a:rPr lang="en-US" b="1" dirty="0" err="1"/>
              <a:t>ve</a:t>
            </a:r>
            <a:r>
              <a:rPr lang="en-US" b="1" dirty="0"/>
              <a:t> </a:t>
            </a:r>
            <a:r>
              <a:rPr lang="en-US" b="1" dirty="0" err="1"/>
              <a:t>Dijitalleşmenin</a:t>
            </a:r>
            <a:r>
              <a:rPr lang="en-US" b="1" dirty="0"/>
              <a:t> </a:t>
            </a:r>
            <a:r>
              <a:rPr lang="en-US" b="1" dirty="0" err="1"/>
              <a:t>Enerji</a:t>
            </a:r>
            <a:r>
              <a:rPr lang="en-US" b="1" dirty="0"/>
              <a:t> </a:t>
            </a:r>
            <a:r>
              <a:rPr lang="en-US" b="1" dirty="0" err="1"/>
              <a:t>Verimliliğine</a:t>
            </a:r>
            <a:r>
              <a:rPr lang="en-US" b="1" dirty="0"/>
              <a:t> </a:t>
            </a:r>
            <a:r>
              <a:rPr lang="en-US" b="1" dirty="0" err="1"/>
              <a:t>Yönelik</a:t>
            </a:r>
            <a:r>
              <a:rPr lang="en-US" b="1" dirty="0"/>
              <a:t> </a:t>
            </a:r>
            <a:r>
              <a:rPr lang="en-US" b="1" dirty="0" err="1"/>
              <a:t>Olarak</a:t>
            </a:r>
            <a:r>
              <a:rPr lang="en-US" b="1" dirty="0"/>
              <a:t> </a:t>
            </a:r>
            <a:r>
              <a:rPr lang="en-US" b="1" dirty="0" err="1"/>
              <a:t>Bütünleşik</a:t>
            </a:r>
            <a:r>
              <a:rPr lang="en-US" b="1" dirty="0"/>
              <a:t> </a:t>
            </a:r>
            <a:r>
              <a:rPr lang="en-US" b="1" dirty="0" err="1"/>
              <a:t>Biçimde</a:t>
            </a:r>
            <a:r>
              <a:rPr lang="en-US" b="1" dirty="0"/>
              <a:t> </a:t>
            </a:r>
            <a:r>
              <a:rPr lang="en-US" b="1" dirty="0" err="1"/>
              <a:t>Geliştirilmesi</a:t>
            </a:r>
            <a:endParaRPr lang="tr-TR" b="1" dirty="0"/>
          </a:p>
          <a:p>
            <a:pPr marL="285750" indent="-285750">
              <a:buFont typeface="Arial" panose="020B0604020202020204" pitchFamily="34" charset="0"/>
              <a:buChar char="•"/>
            </a:pPr>
            <a:endParaRPr lang="tr-TR" dirty="0"/>
          </a:p>
          <a:p>
            <a:pPr marL="285750" indent="-285750">
              <a:buFont typeface="Arial" panose="020B0604020202020204" pitchFamily="34" charset="0"/>
              <a:buChar char="•"/>
            </a:pPr>
            <a:r>
              <a:rPr lang="en-US" dirty="0" err="1"/>
              <a:t>Araç</a:t>
            </a:r>
            <a:r>
              <a:rPr lang="en-US" dirty="0"/>
              <a:t> </a:t>
            </a:r>
            <a:r>
              <a:rPr lang="en-US" dirty="0" err="1"/>
              <a:t>ve</a:t>
            </a:r>
            <a:r>
              <a:rPr lang="en-US" dirty="0"/>
              <a:t> </a:t>
            </a:r>
            <a:r>
              <a:rPr lang="en-US" dirty="0" err="1"/>
              <a:t>insan</a:t>
            </a:r>
            <a:r>
              <a:rPr lang="en-US" dirty="0"/>
              <a:t> </a:t>
            </a:r>
            <a:r>
              <a:rPr lang="en-US" dirty="0" err="1"/>
              <a:t>yoğunluklarını</a:t>
            </a:r>
            <a:r>
              <a:rPr lang="en-US" dirty="0"/>
              <a:t> </a:t>
            </a:r>
            <a:r>
              <a:rPr lang="en-US" dirty="0" err="1"/>
              <a:t>tespit</a:t>
            </a:r>
            <a:r>
              <a:rPr lang="en-US" dirty="0"/>
              <a:t> </a:t>
            </a:r>
            <a:r>
              <a:rPr lang="en-US" dirty="0" err="1"/>
              <a:t>edebilen</a:t>
            </a:r>
            <a:r>
              <a:rPr lang="en-US" dirty="0"/>
              <a:t> </a:t>
            </a:r>
            <a:r>
              <a:rPr lang="en-US" dirty="0" err="1"/>
              <a:t>yapay</a:t>
            </a:r>
            <a:r>
              <a:rPr lang="en-US" dirty="0"/>
              <a:t> </a:t>
            </a:r>
            <a:r>
              <a:rPr lang="en-US" dirty="0" err="1"/>
              <a:t>zekaya</a:t>
            </a:r>
            <a:r>
              <a:rPr lang="en-US" dirty="0"/>
              <a:t> </a:t>
            </a:r>
            <a:r>
              <a:rPr lang="en-US" dirty="0" err="1"/>
              <a:t>dayalı</a:t>
            </a:r>
            <a:r>
              <a:rPr lang="en-US" dirty="0"/>
              <a:t> </a:t>
            </a:r>
            <a:r>
              <a:rPr lang="en-US" dirty="0" err="1"/>
              <a:t>uygulamaların</a:t>
            </a:r>
            <a:r>
              <a:rPr lang="en-US" dirty="0"/>
              <a:t> </a:t>
            </a:r>
            <a:r>
              <a:rPr lang="en-US" dirty="0" err="1"/>
              <a:t>kullanılması</a:t>
            </a:r>
            <a:r>
              <a:rPr lang="en-US" dirty="0"/>
              <a:t> </a:t>
            </a:r>
            <a:r>
              <a:rPr lang="tr-TR" dirty="0"/>
              <a:t>, si</a:t>
            </a:r>
            <a:r>
              <a:rPr lang="en-US" dirty="0" err="1"/>
              <a:t>nyalizasyon</a:t>
            </a:r>
            <a:r>
              <a:rPr lang="en-US" dirty="0"/>
              <a:t> </a:t>
            </a:r>
            <a:r>
              <a:rPr lang="en-US" dirty="0" err="1"/>
              <a:t>sürelerinin</a:t>
            </a:r>
            <a:r>
              <a:rPr lang="en-US" dirty="0"/>
              <a:t> </a:t>
            </a:r>
            <a:r>
              <a:rPr lang="en-US" dirty="0" err="1"/>
              <a:t>ayarlanması</a:t>
            </a:r>
            <a:r>
              <a:rPr lang="en-US" dirty="0"/>
              <a:t> </a:t>
            </a:r>
            <a:endParaRPr lang="tr-TR" dirty="0"/>
          </a:p>
          <a:p>
            <a:pPr marL="285750" indent="-285750">
              <a:buFont typeface="Arial" panose="020B0604020202020204" pitchFamily="34" charset="0"/>
              <a:buChar char="•"/>
            </a:pPr>
            <a:r>
              <a:rPr lang="en-US" dirty="0" err="1"/>
              <a:t>Ulaşım</a:t>
            </a:r>
            <a:r>
              <a:rPr lang="en-US" dirty="0"/>
              <a:t> </a:t>
            </a:r>
            <a:r>
              <a:rPr lang="en-US" dirty="0" err="1"/>
              <a:t>araçlarında</a:t>
            </a:r>
            <a:r>
              <a:rPr lang="en-US" dirty="0"/>
              <a:t> </a:t>
            </a:r>
            <a:r>
              <a:rPr lang="en-US" dirty="0" err="1"/>
              <a:t>otomasyon</a:t>
            </a:r>
            <a:r>
              <a:rPr lang="en-US" dirty="0"/>
              <a:t> </a:t>
            </a:r>
            <a:r>
              <a:rPr lang="en-US" dirty="0" err="1"/>
              <a:t>sistemleri</a:t>
            </a:r>
            <a:r>
              <a:rPr lang="en-US" dirty="0"/>
              <a:t> </a:t>
            </a:r>
            <a:r>
              <a:rPr lang="en-US" dirty="0" err="1"/>
              <a:t>ile</a:t>
            </a:r>
            <a:r>
              <a:rPr lang="en-US" dirty="0"/>
              <a:t> </a:t>
            </a:r>
            <a:r>
              <a:rPr lang="en-US" dirty="0" err="1"/>
              <a:t>yük</a:t>
            </a:r>
            <a:r>
              <a:rPr lang="en-US" dirty="0"/>
              <a:t> </a:t>
            </a:r>
            <a:r>
              <a:rPr lang="en-US" dirty="0" err="1"/>
              <a:t>birleştirme</a:t>
            </a:r>
            <a:r>
              <a:rPr lang="en-US" dirty="0"/>
              <a:t> </a:t>
            </a:r>
            <a:r>
              <a:rPr lang="en-US" dirty="0" err="1"/>
              <a:t>ve</a:t>
            </a:r>
            <a:r>
              <a:rPr lang="en-US" dirty="0"/>
              <a:t> </a:t>
            </a:r>
            <a:r>
              <a:rPr lang="en-US" dirty="0" err="1"/>
              <a:t>aktarma</a:t>
            </a:r>
            <a:r>
              <a:rPr lang="en-US" dirty="0"/>
              <a:t> </a:t>
            </a:r>
            <a:r>
              <a:rPr lang="en-US" dirty="0" err="1"/>
              <a:t>süreçleri</a:t>
            </a:r>
            <a:r>
              <a:rPr lang="tr-TR" dirty="0"/>
              <a:t>ne</a:t>
            </a:r>
            <a:r>
              <a:rPr lang="en-US" dirty="0"/>
              <a:t> </a:t>
            </a:r>
            <a:r>
              <a:rPr lang="en-US" dirty="0" err="1"/>
              <a:t>teknolojik</a:t>
            </a:r>
            <a:r>
              <a:rPr lang="en-US" dirty="0"/>
              <a:t> </a:t>
            </a:r>
            <a:r>
              <a:rPr lang="en-US" dirty="0" err="1"/>
              <a:t>altyapı</a:t>
            </a:r>
            <a:endParaRPr lang="tr-TR" dirty="0"/>
          </a:p>
          <a:p>
            <a:pPr marL="285750" indent="-285750">
              <a:buFont typeface="Arial" panose="020B0604020202020204" pitchFamily="34" charset="0"/>
              <a:buChar char="•"/>
            </a:pPr>
            <a:r>
              <a:rPr lang="en-US" dirty="0"/>
              <a:t>AUS </a:t>
            </a:r>
            <a:r>
              <a:rPr lang="en-US" dirty="0" err="1"/>
              <a:t>Veri</a:t>
            </a:r>
            <a:r>
              <a:rPr lang="en-US" dirty="0"/>
              <a:t> </a:t>
            </a:r>
            <a:r>
              <a:rPr lang="en-US" dirty="0" err="1"/>
              <a:t>Yönetim</a:t>
            </a:r>
            <a:r>
              <a:rPr lang="en-US" dirty="0"/>
              <a:t> </a:t>
            </a:r>
            <a:r>
              <a:rPr lang="en-US" dirty="0" err="1"/>
              <a:t>Merkezi</a:t>
            </a:r>
            <a:r>
              <a:rPr lang="en-US" dirty="0"/>
              <a:t> </a:t>
            </a:r>
            <a:r>
              <a:rPr lang="en-US" dirty="0" err="1"/>
              <a:t>kurulması</a:t>
            </a:r>
            <a:r>
              <a:rPr lang="en-US" dirty="0"/>
              <a:t>, </a:t>
            </a:r>
            <a:r>
              <a:rPr lang="en-US" dirty="0" err="1"/>
              <a:t>Kentsel</a:t>
            </a:r>
            <a:r>
              <a:rPr lang="en-US" dirty="0"/>
              <a:t> </a:t>
            </a:r>
            <a:r>
              <a:rPr lang="en-US" dirty="0" err="1"/>
              <a:t>Trafik</a:t>
            </a:r>
            <a:r>
              <a:rPr lang="en-US" dirty="0"/>
              <a:t> </a:t>
            </a:r>
            <a:r>
              <a:rPr lang="en-US" dirty="0" err="1"/>
              <a:t>Yönetim</a:t>
            </a:r>
            <a:r>
              <a:rPr lang="en-US" dirty="0"/>
              <a:t> </a:t>
            </a:r>
            <a:r>
              <a:rPr lang="en-US" dirty="0" err="1"/>
              <a:t>Merkezleri</a:t>
            </a:r>
            <a:r>
              <a:rPr lang="en-US" dirty="0"/>
              <a:t> </a:t>
            </a:r>
            <a:r>
              <a:rPr lang="en-US" dirty="0" err="1"/>
              <a:t>ile</a:t>
            </a:r>
            <a:r>
              <a:rPr lang="en-US" dirty="0"/>
              <a:t> </a:t>
            </a:r>
            <a:r>
              <a:rPr lang="en-US" dirty="0" err="1"/>
              <a:t>altyapı</a:t>
            </a:r>
            <a:r>
              <a:rPr lang="en-US" dirty="0"/>
              <a:t> </a:t>
            </a:r>
            <a:r>
              <a:rPr lang="en-US" dirty="0" err="1"/>
              <a:t>ve</a:t>
            </a:r>
            <a:r>
              <a:rPr lang="en-US" dirty="0"/>
              <a:t> </a:t>
            </a:r>
            <a:r>
              <a:rPr lang="en-US" dirty="0" err="1"/>
              <a:t>veri</a:t>
            </a:r>
            <a:r>
              <a:rPr lang="en-US" dirty="0"/>
              <a:t> </a:t>
            </a:r>
            <a:r>
              <a:rPr lang="en-US" dirty="0" err="1"/>
              <a:t>aktarımının</a:t>
            </a:r>
            <a:r>
              <a:rPr lang="en-US" dirty="0"/>
              <a:t> </a:t>
            </a:r>
            <a:r>
              <a:rPr lang="en-US" dirty="0" err="1"/>
              <a:t>uyumlaştırılması</a:t>
            </a:r>
            <a:r>
              <a:rPr lang="en-US" dirty="0"/>
              <a:t> </a:t>
            </a:r>
            <a:endParaRPr lang="tr-TR" dirty="0"/>
          </a:p>
          <a:p>
            <a:pPr marL="285750" indent="-285750">
              <a:buFont typeface="Arial" panose="020B0604020202020204" pitchFamily="34" charset="0"/>
              <a:buChar char="•"/>
            </a:pPr>
            <a:r>
              <a:rPr lang="tr-TR" dirty="0"/>
              <a:t>U</a:t>
            </a:r>
            <a:r>
              <a:rPr lang="en-US" dirty="0" err="1"/>
              <a:t>laştırma</a:t>
            </a:r>
            <a:r>
              <a:rPr lang="en-US" dirty="0"/>
              <a:t> </a:t>
            </a:r>
            <a:r>
              <a:rPr lang="en-US" dirty="0" err="1"/>
              <a:t>verilerinin</a:t>
            </a:r>
            <a:r>
              <a:rPr lang="en-US" dirty="0"/>
              <a:t> </a:t>
            </a:r>
            <a:r>
              <a:rPr lang="en-US" dirty="0" err="1"/>
              <a:t>dijitalleştirilmesine</a:t>
            </a:r>
            <a:r>
              <a:rPr lang="en-US" dirty="0"/>
              <a:t> </a:t>
            </a:r>
            <a:r>
              <a:rPr lang="en-US" dirty="0" err="1"/>
              <a:t>yönelik</a:t>
            </a:r>
            <a:r>
              <a:rPr lang="en-US" dirty="0"/>
              <a:t> her </a:t>
            </a:r>
            <a:r>
              <a:rPr lang="en-US" dirty="0" err="1"/>
              <a:t>türlü</a:t>
            </a:r>
            <a:r>
              <a:rPr lang="en-US" dirty="0"/>
              <a:t> </a:t>
            </a:r>
            <a:r>
              <a:rPr lang="en-US" dirty="0" err="1"/>
              <a:t>taşıt</a:t>
            </a:r>
            <a:r>
              <a:rPr lang="en-US" dirty="0"/>
              <a:t> </a:t>
            </a:r>
            <a:r>
              <a:rPr lang="en-US" dirty="0" err="1"/>
              <a:t>ve</a:t>
            </a:r>
            <a:r>
              <a:rPr lang="en-US" dirty="0"/>
              <a:t> </a:t>
            </a:r>
            <a:r>
              <a:rPr lang="en-US" dirty="0" err="1"/>
              <a:t>yaya</a:t>
            </a:r>
            <a:r>
              <a:rPr lang="en-US" dirty="0"/>
              <a:t> </a:t>
            </a:r>
            <a:r>
              <a:rPr lang="en-US" dirty="0" err="1"/>
              <a:t>hareketinin</a:t>
            </a:r>
            <a:r>
              <a:rPr lang="en-US" dirty="0"/>
              <a:t>; </a:t>
            </a:r>
            <a:r>
              <a:rPr lang="en-US" dirty="0" err="1"/>
              <a:t>trafik</a:t>
            </a:r>
            <a:r>
              <a:rPr lang="en-US" dirty="0"/>
              <a:t> </a:t>
            </a:r>
            <a:r>
              <a:rPr lang="en-US" dirty="0" err="1"/>
              <a:t>akışı</a:t>
            </a:r>
            <a:r>
              <a:rPr lang="en-US" dirty="0"/>
              <a:t>, </a:t>
            </a:r>
            <a:r>
              <a:rPr lang="en-US" dirty="0" err="1"/>
              <a:t>güvenlik</a:t>
            </a:r>
            <a:r>
              <a:rPr lang="en-US" dirty="0"/>
              <a:t>, </a:t>
            </a:r>
            <a:r>
              <a:rPr lang="en-US" dirty="0" err="1"/>
              <a:t>enerji</a:t>
            </a:r>
            <a:r>
              <a:rPr lang="en-US" dirty="0"/>
              <a:t> </a:t>
            </a:r>
            <a:r>
              <a:rPr lang="en-US" dirty="0" err="1"/>
              <a:t>verimliliği</a:t>
            </a:r>
            <a:r>
              <a:rPr lang="en-US" dirty="0"/>
              <a:t> </a:t>
            </a:r>
            <a:r>
              <a:rPr lang="en-US" dirty="0" err="1"/>
              <a:t>ve</a:t>
            </a:r>
            <a:r>
              <a:rPr lang="en-US" dirty="0"/>
              <a:t> </a:t>
            </a:r>
            <a:r>
              <a:rPr lang="en-US" dirty="0" err="1"/>
              <a:t>çevre</a:t>
            </a:r>
            <a:r>
              <a:rPr lang="en-US" dirty="0"/>
              <a:t> </a:t>
            </a:r>
            <a:r>
              <a:rPr lang="en-US" dirty="0" err="1"/>
              <a:t>açısından</a:t>
            </a:r>
            <a:r>
              <a:rPr lang="en-US" dirty="0"/>
              <a:t> </a:t>
            </a:r>
            <a:r>
              <a:rPr lang="en-US" dirty="0" err="1"/>
              <a:t>akıllı</a:t>
            </a:r>
            <a:r>
              <a:rPr lang="en-US" dirty="0"/>
              <a:t> </a:t>
            </a:r>
            <a:r>
              <a:rPr lang="en-US" dirty="0" err="1"/>
              <a:t>ulaşım</a:t>
            </a:r>
            <a:r>
              <a:rPr lang="en-US" dirty="0"/>
              <a:t> </a:t>
            </a:r>
            <a:r>
              <a:rPr lang="en-US" dirty="0" err="1"/>
              <a:t>sistemleri</a:t>
            </a:r>
            <a:r>
              <a:rPr lang="en-US" dirty="0"/>
              <a:t> </a:t>
            </a:r>
            <a:r>
              <a:rPr lang="en-US" dirty="0" err="1"/>
              <a:t>ile</a:t>
            </a:r>
            <a:r>
              <a:rPr lang="en-US" dirty="0"/>
              <a:t> </a:t>
            </a:r>
            <a:r>
              <a:rPr lang="en-US" dirty="0" err="1"/>
              <a:t>desteklenmiş</a:t>
            </a:r>
            <a:r>
              <a:rPr lang="en-US" dirty="0"/>
              <a:t> </a:t>
            </a:r>
            <a:r>
              <a:rPr lang="en-US" dirty="0" err="1"/>
              <a:t>bir</a:t>
            </a:r>
            <a:r>
              <a:rPr lang="en-US" dirty="0"/>
              <a:t> </a:t>
            </a:r>
            <a:r>
              <a:rPr lang="en-US" dirty="0" err="1"/>
              <a:t>hareketlilik</a:t>
            </a:r>
            <a:r>
              <a:rPr lang="en-US" dirty="0"/>
              <a:t> </a:t>
            </a:r>
            <a:r>
              <a:rPr lang="en-US" dirty="0" err="1"/>
              <a:t>yönetimi</a:t>
            </a:r>
            <a:r>
              <a:rPr lang="en-US" dirty="0"/>
              <a:t> </a:t>
            </a:r>
            <a:r>
              <a:rPr lang="en-US" dirty="0" err="1"/>
              <a:t>yaklaşımının</a:t>
            </a:r>
            <a:r>
              <a:rPr lang="en-US" dirty="0"/>
              <a:t> </a:t>
            </a:r>
            <a:r>
              <a:rPr lang="en-US" dirty="0" err="1"/>
              <a:t>oluşumuna</a:t>
            </a:r>
            <a:r>
              <a:rPr lang="en-US" dirty="0"/>
              <a:t> </a:t>
            </a:r>
            <a:r>
              <a:rPr lang="en-US" dirty="0" err="1"/>
              <a:t>yönelik</a:t>
            </a:r>
            <a:r>
              <a:rPr lang="en-US" dirty="0"/>
              <a:t> </a:t>
            </a:r>
            <a:r>
              <a:rPr lang="en-US" dirty="0" err="1"/>
              <a:t>çalışmalar</a:t>
            </a:r>
            <a:r>
              <a:rPr lang="en-US" dirty="0"/>
              <a:t> </a:t>
            </a:r>
            <a:r>
              <a:rPr lang="en-US" dirty="0" err="1"/>
              <a:t>yapılacaktır</a:t>
            </a:r>
            <a:r>
              <a:rPr lang="en-US" dirty="0"/>
              <a:t>. </a:t>
            </a:r>
            <a:endParaRPr lang="tr-TR" dirty="0"/>
          </a:p>
          <a:p>
            <a:pPr marL="285750" indent="-285750">
              <a:buFont typeface="Arial" panose="020B0604020202020204" pitchFamily="34" charset="0"/>
              <a:buChar char="•"/>
            </a:pPr>
            <a:r>
              <a:rPr lang="en-US" dirty="0" err="1"/>
              <a:t>Ulusal</a:t>
            </a:r>
            <a:r>
              <a:rPr lang="en-US" dirty="0"/>
              <a:t> AUS </a:t>
            </a:r>
            <a:r>
              <a:rPr lang="en-US" dirty="0" err="1"/>
              <a:t>mimarisinin</a:t>
            </a:r>
            <a:r>
              <a:rPr lang="en-US" dirty="0"/>
              <a:t> </a:t>
            </a:r>
            <a:r>
              <a:rPr lang="en-US" dirty="0" err="1"/>
              <a:t>yaygınlaştırılması</a:t>
            </a:r>
            <a:r>
              <a:rPr lang="en-US" dirty="0"/>
              <a:t> </a:t>
            </a:r>
            <a:r>
              <a:rPr lang="en-US" dirty="0" err="1"/>
              <a:t>ve</a:t>
            </a:r>
            <a:r>
              <a:rPr lang="en-US" dirty="0"/>
              <a:t> </a:t>
            </a:r>
            <a:r>
              <a:rPr lang="en-US" dirty="0" err="1"/>
              <a:t>geliştirilmesi</a:t>
            </a:r>
            <a:r>
              <a:rPr lang="tr-TR" dirty="0"/>
              <a:t> </a:t>
            </a:r>
            <a:endParaRPr lang="en-US" dirty="0">
              <a:highlight>
                <a:srgbClr val="FFFF00"/>
              </a:highlight>
            </a:endParaRPr>
          </a:p>
        </p:txBody>
      </p:sp>
    </p:spTree>
    <p:extLst>
      <p:ext uri="{BB962C8B-B14F-4D97-AF65-F5344CB8AC3E}">
        <p14:creationId xmlns:p14="http://schemas.microsoft.com/office/powerpoint/2010/main" val="2917775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8" name="Content Placeholder 3">
            <a:extLst>
              <a:ext uri="{FF2B5EF4-FFF2-40B4-BE49-F238E27FC236}">
                <a16:creationId xmlns:a16="http://schemas.microsoft.com/office/drawing/2014/main" id="{2CE7D818-6F91-4F71-915E-8AB87032F48B}"/>
              </a:ext>
            </a:extLst>
          </p:cNvPr>
          <p:cNvSpPr txBox="1">
            <a:spLocks/>
          </p:cNvSpPr>
          <p:nvPr/>
        </p:nvSpPr>
        <p:spPr>
          <a:xfrm>
            <a:off x="295796" y="241026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tr-TR" sz="1800" dirty="0">
              <a:latin typeface="Myriad Pro" panose="020B0503030403020204"/>
            </a:endParaRPr>
          </a:p>
          <a:p>
            <a:pPr algn="l"/>
            <a:r>
              <a:rPr lang="tr-TR" sz="1800" b="1" u="sng" dirty="0">
                <a:latin typeface="Myriad Pro" panose="020B0503030403020204"/>
              </a:rPr>
              <a:t>Ulusal İklim Değişikliği Azaltım Stratejisi ve Eylem Planı 2024-2030 </a:t>
            </a:r>
          </a:p>
          <a:p>
            <a:pPr algn="l"/>
            <a:endParaRPr lang="tr-TR" sz="1800" dirty="0">
              <a:latin typeface="Myriad Pro" panose="020B0503030403020204"/>
            </a:endParaRPr>
          </a:p>
          <a:p>
            <a:pPr algn="l"/>
            <a:r>
              <a:rPr lang="tr-TR" sz="1800" b="1" i="1" dirty="0">
                <a:latin typeface="Myriad Pro" panose="020B0503030403020204"/>
              </a:rPr>
              <a:t>Enerji Sektörü  </a:t>
            </a:r>
          </a:p>
          <a:p>
            <a:pPr marL="285750" indent="-285750" algn="l">
              <a:buFont typeface="Arial" panose="020B0604020202020204" pitchFamily="34" charset="0"/>
              <a:buChar char="•"/>
            </a:pPr>
            <a:endParaRPr lang="tr-TR" sz="1800" dirty="0">
              <a:latin typeface="Myriad Pro" panose="020B0503030403020204"/>
            </a:endParaRPr>
          </a:p>
        </p:txBody>
      </p:sp>
      <p:pic>
        <p:nvPicPr>
          <p:cNvPr id="6" name="Content Placeholder 4">
            <a:extLst>
              <a:ext uri="{FF2B5EF4-FFF2-40B4-BE49-F238E27FC236}">
                <a16:creationId xmlns:a16="http://schemas.microsoft.com/office/drawing/2014/main" id="{A7DAD162-88E5-4C0A-A8A4-C67969A3326D}"/>
              </a:ext>
            </a:extLst>
          </p:cNvPr>
          <p:cNvPicPr>
            <a:picLocks noChangeAspect="1"/>
          </p:cNvPicPr>
          <p:nvPr/>
        </p:nvPicPr>
        <p:blipFill>
          <a:blip r:embed="rId3"/>
          <a:stretch>
            <a:fillRect/>
          </a:stretch>
        </p:blipFill>
        <p:spPr>
          <a:xfrm>
            <a:off x="2153259" y="3611286"/>
            <a:ext cx="5774684" cy="2247674"/>
          </a:xfrm>
          <a:prstGeom prst="rect">
            <a:avLst/>
          </a:prstGeom>
        </p:spPr>
      </p:pic>
      <p:sp>
        <p:nvSpPr>
          <p:cNvPr id="7" name="Rectangle 6">
            <a:extLst>
              <a:ext uri="{FF2B5EF4-FFF2-40B4-BE49-F238E27FC236}">
                <a16:creationId xmlns:a16="http://schemas.microsoft.com/office/drawing/2014/main" id="{B2D4674F-D3BA-4E5A-B751-25540ADEBDEA}"/>
              </a:ext>
            </a:extLst>
          </p:cNvPr>
          <p:cNvSpPr/>
          <p:nvPr/>
        </p:nvSpPr>
        <p:spPr>
          <a:xfrm>
            <a:off x="8465270" y="3204504"/>
            <a:ext cx="3430934" cy="2862322"/>
          </a:xfrm>
          <a:prstGeom prst="rect">
            <a:avLst/>
          </a:prstGeom>
        </p:spPr>
        <p:txBody>
          <a:bodyPr wrap="square">
            <a:spAutoFit/>
          </a:bodyPr>
          <a:lstStyle/>
          <a:p>
            <a:r>
              <a:rPr lang="tr-TR" b="1" dirty="0"/>
              <a:t>Enerji sektörü </a:t>
            </a:r>
            <a:r>
              <a:rPr lang="tr-TR" b="1" dirty="0">
                <a:sym typeface="Wingdings" panose="05000000000000000000" pitchFamily="2" charset="2"/>
              </a:rPr>
              <a:t> toplam emisyonların % 71’i</a:t>
            </a:r>
            <a:endParaRPr lang="tr-TR" b="1" dirty="0"/>
          </a:p>
          <a:p>
            <a:r>
              <a:rPr lang="en-US" b="1" dirty="0" err="1"/>
              <a:t>Ulaştırma</a:t>
            </a:r>
            <a:r>
              <a:rPr lang="en-US" b="1" dirty="0"/>
              <a:t> </a:t>
            </a:r>
            <a:r>
              <a:rPr lang="en-US" b="1" dirty="0" err="1"/>
              <a:t>sektörü</a:t>
            </a:r>
            <a:r>
              <a:rPr lang="en-US" b="1" dirty="0"/>
              <a:t> </a:t>
            </a:r>
            <a:r>
              <a:rPr lang="tr-TR" b="1" dirty="0">
                <a:sym typeface="Wingdings" panose="05000000000000000000" pitchFamily="2" charset="2"/>
              </a:rPr>
              <a:t> </a:t>
            </a:r>
            <a:r>
              <a:rPr lang="tr-TR" b="1" dirty="0"/>
              <a:t>%16 </a:t>
            </a:r>
            <a:r>
              <a:rPr lang="tr-TR" dirty="0">
                <a:sym typeface="Wingdings" panose="05000000000000000000" pitchFamily="2" charset="2"/>
              </a:rPr>
              <a:t> </a:t>
            </a:r>
            <a:r>
              <a:rPr lang="en-US" dirty="0"/>
              <a:t>1990’lardan </a:t>
            </a:r>
            <a:r>
              <a:rPr lang="en-US" dirty="0" err="1"/>
              <a:t>bu</a:t>
            </a:r>
            <a:r>
              <a:rPr lang="en-US" dirty="0"/>
              <a:t> </a:t>
            </a:r>
            <a:r>
              <a:rPr lang="en-US" dirty="0" err="1"/>
              <a:t>yana</a:t>
            </a:r>
            <a:r>
              <a:rPr lang="en-US" dirty="0"/>
              <a:t>, </a:t>
            </a:r>
            <a:r>
              <a:rPr lang="en-US" dirty="0" err="1"/>
              <a:t>toplam</a:t>
            </a:r>
            <a:r>
              <a:rPr lang="en-US" dirty="0"/>
              <a:t> </a:t>
            </a:r>
            <a:r>
              <a:rPr lang="en-US" dirty="0" err="1"/>
              <a:t>emisyonlar</a:t>
            </a:r>
            <a:r>
              <a:rPr lang="en-US" dirty="0"/>
              <a:t> </a:t>
            </a:r>
            <a:r>
              <a:rPr lang="en-US" dirty="0" err="1"/>
              <a:t>neredeyse</a:t>
            </a:r>
            <a:r>
              <a:rPr lang="en-US" dirty="0"/>
              <a:t> </a:t>
            </a:r>
            <a:r>
              <a:rPr lang="en-US" dirty="0" err="1"/>
              <a:t>üç</a:t>
            </a:r>
            <a:r>
              <a:rPr lang="en-US" dirty="0"/>
              <a:t> </a:t>
            </a:r>
            <a:r>
              <a:rPr lang="en-US" dirty="0" err="1"/>
              <a:t>katına</a:t>
            </a:r>
            <a:r>
              <a:rPr lang="en-US" dirty="0"/>
              <a:t> </a:t>
            </a:r>
            <a:r>
              <a:rPr lang="en-US" dirty="0" err="1"/>
              <a:t>çıkarak</a:t>
            </a:r>
            <a:r>
              <a:rPr lang="en-US" dirty="0"/>
              <a:t> 102,3 Mt CO2 </a:t>
            </a:r>
            <a:r>
              <a:rPr lang="en-US" dirty="0" err="1"/>
              <a:t>eşd</a:t>
            </a:r>
            <a:r>
              <a:rPr lang="en-US" dirty="0"/>
              <a:t> </a:t>
            </a:r>
            <a:r>
              <a:rPr lang="en-US" dirty="0" err="1"/>
              <a:t>düzeyine</a:t>
            </a:r>
            <a:r>
              <a:rPr lang="en-US" dirty="0"/>
              <a:t> </a:t>
            </a:r>
            <a:r>
              <a:rPr lang="en-US" dirty="0" err="1"/>
              <a:t>ulaşmıştır</a:t>
            </a:r>
            <a:r>
              <a:rPr lang="en-US" dirty="0"/>
              <a:t>. </a:t>
            </a:r>
            <a:endParaRPr lang="tr-TR" dirty="0"/>
          </a:p>
          <a:p>
            <a:endParaRPr lang="tr-TR" dirty="0"/>
          </a:p>
          <a:p>
            <a:r>
              <a:rPr lang="tr-TR" b="1" dirty="0"/>
              <a:t>Karayolu</a:t>
            </a:r>
            <a:r>
              <a:rPr lang="tr-TR" dirty="0"/>
              <a:t> </a:t>
            </a:r>
            <a:r>
              <a:rPr lang="tr-TR" dirty="0">
                <a:sym typeface="Wingdings" panose="05000000000000000000" pitchFamily="2" charset="2"/>
              </a:rPr>
              <a:t> </a:t>
            </a:r>
            <a:r>
              <a:rPr lang="en-US" dirty="0"/>
              <a:t> 86,5 Mt CO2 </a:t>
            </a:r>
            <a:r>
              <a:rPr lang="en-US" dirty="0" err="1"/>
              <a:t>eşd</a:t>
            </a:r>
            <a:r>
              <a:rPr lang="en-US" dirty="0"/>
              <a:t>. (%84,5 pay) </a:t>
            </a:r>
          </a:p>
        </p:txBody>
      </p:sp>
    </p:spTree>
    <p:extLst>
      <p:ext uri="{BB962C8B-B14F-4D97-AF65-F5344CB8AC3E}">
        <p14:creationId xmlns:p14="http://schemas.microsoft.com/office/powerpoint/2010/main" val="29203777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8" name="Content Placeholder 3">
            <a:extLst>
              <a:ext uri="{FF2B5EF4-FFF2-40B4-BE49-F238E27FC236}">
                <a16:creationId xmlns:a16="http://schemas.microsoft.com/office/drawing/2014/main" id="{2CE7D818-6F91-4F71-915E-8AB87032F48B}"/>
              </a:ext>
            </a:extLst>
          </p:cNvPr>
          <p:cNvSpPr txBox="1">
            <a:spLocks/>
          </p:cNvSpPr>
          <p:nvPr/>
        </p:nvSpPr>
        <p:spPr>
          <a:xfrm>
            <a:off x="295796" y="2410260"/>
            <a:ext cx="11279748" cy="388429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tr-TR" sz="1800" dirty="0">
              <a:latin typeface="Myriad Pro" panose="020B0503030403020204"/>
            </a:endParaRPr>
          </a:p>
          <a:p>
            <a:pPr algn="l"/>
            <a:r>
              <a:rPr lang="tr-TR" sz="1800" b="1" u="sng" dirty="0">
                <a:latin typeface="Myriad Pro" panose="020B0503030403020204"/>
              </a:rPr>
              <a:t>Ulusal İklim Değişikliği Azaltım Stratejisi ve Eylem Planı 2024-2030 </a:t>
            </a:r>
          </a:p>
          <a:p>
            <a:pPr algn="l"/>
            <a:endParaRPr lang="tr-TR" sz="1800" dirty="0">
              <a:latin typeface="Myriad Pro" panose="020B0503030403020204"/>
            </a:endParaRPr>
          </a:p>
          <a:p>
            <a:pPr algn="l"/>
            <a:r>
              <a:rPr lang="tr-TR" sz="1800" b="1" i="1" dirty="0">
                <a:latin typeface="Myriad Pro" panose="020B0503030403020204"/>
              </a:rPr>
              <a:t>Enerji Sektörü  </a:t>
            </a:r>
          </a:p>
          <a:p>
            <a:pPr marL="285750" indent="-285750" algn="l">
              <a:buFont typeface="Arial" panose="020B0604020202020204" pitchFamily="34" charset="0"/>
              <a:buChar char="•"/>
            </a:pPr>
            <a:r>
              <a:rPr lang="tr-TR" sz="1800" dirty="0">
                <a:solidFill>
                  <a:srgbClr val="0070C0"/>
                </a:solidFill>
                <a:latin typeface="Myriad Pro" panose="020B0503030403020204"/>
              </a:rPr>
              <a:t>Strateji 1 </a:t>
            </a:r>
            <a:r>
              <a:rPr lang="tr-TR" sz="1800" dirty="0">
                <a:solidFill>
                  <a:srgbClr val="0070C0"/>
                </a:solidFill>
                <a:latin typeface="Myriad Pro" panose="020B0503030403020204"/>
                <a:sym typeface="Wingdings" panose="05000000000000000000" pitchFamily="2" charset="2"/>
              </a:rPr>
              <a:t> </a:t>
            </a:r>
            <a:r>
              <a:rPr lang="tr-TR" sz="1800" dirty="0">
                <a:solidFill>
                  <a:srgbClr val="0070C0"/>
                </a:solidFill>
                <a:latin typeface="Myriad Pro" panose="020B0503030403020204"/>
              </a:rPr>
              <a:t>Elektrik üretiminin karbon yoğunluğunun azaltılması </a:t>
            </a:r>
          </a:p>
          <a:p>
            <a:pPr marL="285750" indent="-285750" algn="l">
              <a:buFont typeface="Arial" panose="020B0604020202020204" pitchFamily="34" charset="0"/>
              <a:buChar char="•"/>
            </a:pPr>
            <a:r>
              <a:rPr lang="tr-TR" sz="1800" dirty="0">
                <a:latin typeface="Myriad Pro" panose="020B0503030403020204"/>
              </a:rPr>
              <a:t>Strateji 2 </a:t>
            </a:r>
            <a:r>
              <a:rPr lang="tr-TR" sz="1800" dirty="0">
                <a:latin typeface="Myriad Pro" panose="020B0503030403020204"/>
                <a:sym typeface="Wingdings" panose="05000000000000000000" pitchFamily="2" charset="2"/>
              </a:rPr>
              <a:t> </a:t>
            </a:r>
            <a:r>
              <a:rPr lang="tr-TR" sz="1800" dirty="0">
                <a:latin typeface="Myriad Pro" panose="020B0503030403020204"/>
              </a:rPr>
              <a:t>Elektrik sektörünün diğer sektörler ile eşleştirilmesi ve talep tarafı katılımının desteklenmesi</a:t>
            </a:r>
          </a:p>
          <a:p>
            <a:pPr marL="285750" indent="-285750" algn="l">
              <a:buFont typeface="Arial" panose="020B0604020202020204" pitchFamily="34" charset="0"/>
              <a:buChar char="•"/>
            </a:pPr>
            <a:r>
              <a:rPr lang="tr-TR" sz="1800" dirty="0">
                <a:latin typeface="Myriad Pro" panose="020B0503030403020204"/>
              </a:rPr>
              <a:t>Strateji 3 </a:t>
            </a:r>
            <a:r>
              <a:rPr lang="tr-TR" sz="1800" dirty="0">
                <a:latin typeface="Myriad Pro" panose="020B0503030403020204"/>
                <a:sym typeface="Wingdings" panose="05000000000000000000" pitchFamily="2" charset="2"/>
              </a:rPr>
              <a:t> </a:t>
            </a:r>
            <a:r>
              <a:rPr lang="tr-TR" sz="1800" dirty="0">
                <a:latin typeface="Myriad Pro" panose="020B0503030403020204"/>
              </a:rPr>
              <a:t>Elektrik altyapısının güçlendirilmesi, verimliliğin artırılarak iletim ve dağıtımda teknik kayıp oranının azaltılması</a:t>
            </a:r>
          </a:p>
          <a:p>
            <a:pPr marL="285750" indent="-285750" algn="l">
              <a:buFont typeface="Arial" panose="020B0604020202020204" pitchFamily="34" charset="0"/>
              <a:buChar char="•"/>
            </a:pPr>
            <a:r>
              <a:rPr lang="tr-TR" sz="1800" dirty="0">
                <a:solidFill>
                  <a:srgbClr val="0070C0"/>
                </a:solidFill>
                <a:latin typeface="Myriad Pro" panose="020B0503030403020204"/>
              </a:rPr>
              <a:t>Strateji 4 </a:t>
            </a:r>
            <a:r>
              <a:rPr lang="tr-TR" sz="1800" dirty="0">
                <a:solidFill>
                  <a:srgbClr val="0070C0"/>
                </a:solidFill>
                <a:latin typeface="Myriad Pro" panose="020B0503030403020204"/>
                <a:sym typeface="Wingdings" panose="05000000000000000000" pitchFamily="2" charset="2"/>
              </a:rPr>
              <a:t> </a:t>
            </a:r>
            <a:r>
              <a:rPr lang="tr-TR" sz="1800" dirty="0">
                <a:solidFill>
                  <a:srgbClr val="0070C0"/>
                </a:solidFill>
                <a:latin typeface="Myriad Pro" panose="020B0503030403020204"/>
              </a:rPr>
              <a:t>Elektrik üretiminde düşük karbonlu üretim teknolojilerinin kullanımının yaygınlaştırılması ve alternatiflerin güçlendirilmesi</a:t>
            </a:r>
          </a:p>
          <a:p>
            <a:pPr marL="285750" indent="-285750" algn="l">
              <a:buFont typeface="Arial" panose="020B0604020202020204" pitchFamily="34" charset="0"/>
              <a:buChar char="•"/>
            </a:pPr>
            <a:r>
              <a:rPr lang="tr-TR" sz="1800" dirty="0">
                <a:latin typeface="Myriad Pro" panose="020B0503030403020204"/>
              </a:rPr>
              <a:t>Strateji 5. </a:t>
            </a:r>
            <a:r>
              <a:rPr lang="tr-TR" sz="1800" dirty="0">
                <a:latin typeface="Myriad Pro" panose="020B0503030403020204"/>
                <a:sym typeface="Wingdings" panose="05000000000000000000" pitchFamily="2" charset="2"/>
              </a:rPr>
              <a:t> Engellenemeyen sera gazı emisyonlarının azaltılması için karbon yakalama, kullanma ve depolama yol haritası oluşturulması</a:t>
            </a:r>
            <a:endParaRPr lang="tr-TR" sz="1800" dirty="0">
              <a:latin typeface="Myriad Pro" panose="020B0503030403020204"/>
            </a:endParaRPr>
          </a:p>
        </p:txBody>
      </p:sp>
    </p:spTree>
    <p:extLst>
      <p:ext uri="{BB962C8B-B14F-4D97-AF65-F5344CB8AC3E}">
        <p14:creationId xmlns:p14="http://schemas.microsoft.com/office/powerpoint/2010/main" val="31658265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8" name="Content Placeholder 3">
            <a:extLst>
              <a:ext uri="{FF2B5EF4-FFF2-40B4-BE49-F238E27FC236}">
                <a16:creationId xmlns:a16="http://schemas.microsoft.com/office/drawing/2014/main" id="{2CE7D818-6F91-4F71-915E-8AB87032F48B}"/>
              </a:ext>
            </a:extLst>
          </p:cNvPr>
          <p:cNvSpPr txBox="1">
            <a:spLocks/>
          </p:cNvSpPr>
          <p:nvPr/>
        </p:nvSpPr>
        <p:spPr>
          <a:xfrm>
            <a:off x="295796" y="2410260"/>
            <a:ext cx="50303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tr-TR" sz="1800" dirty="0">
              <a:latin typeface="Myriad Pro" panose="020B0503030403020204"/>
            </a:endParaRPr>
          </a:p>
          <a:p>
            <a:pPr algn="l"/>
            <a:r>
              <a:rPr lang="tr-TR" sz="1800" b="1" u="sng" dirty="0">
                <a:latin typeface="Myriad Pro" panose="020B0503030403020204"/>
              </a:rPr>
              <a:t>Ulusal İklim Değişikliği Azaltım Stratejisi ve Eylem Planı 2024-2030 </a:t>
            </a:r>
          </a:p>
          <a:p>
            <a:pPr algn="l"/>
            <a:endParaRPr lang="tr-TR" sz="1800" dirty="0">
              <a:latin typeface="Myriad Pro" panose="020B0503030403020204"/>
            </a:endParaRPr>
          </a:p>
          <a:p>
            <a:pPr algn="l"/>
            <a:r>
              <a:rPr lang="tr-TR" sz="1800" b="1" i="1" dirty="0">
                <a:latin typeface="Myriad Pro" panose="020B0503030403020204"/>
              </a:rPr>
              <a:t>Enerji Sektörü  </a:t>
            </a:r>
          </a:p>
          <a:p>
            <a:pPr algn="l"/>
            <a:r>
              <a:rPr lang="tr-TR" sz="1800" dirty="0">
                <a:solidFill>
                  <a:srgbClr val="0070C0"/>
                </a:solidFill>
                <a:latin typeface="Myriad Pro" panose="020B0503030403020204"/>
              </a:rPr>
              <a:t>Strateji 1 </a:t>
            </a:r>
            <a:r>
              <a:rPr lang="tr-TR" sz="1800" dirty="0">
                <a:solidFill>
                  <a:srgbClr val="0070C0"/>
                </a:solidFill>
                <a:latin typeface="Myriad Pro" panose="020B0503030403020204"/>
                <a:sym typeface="Wingdings" panose="05000000000000000000" pitchFamily="2" charset="2"/>
              </a:rPr>
              <a:t> </a:t>
            </a:r>
            <a:r>
              <a:rPr lang="tr-TR" sz="1800" dirty="0">
                <a:solidFill>
                  <a:srgbClr val="0070C0"/>
                </a:solidFill>
                <a:latin typeface="Myriad Pro" panose="020B0503030403020204"/>
              </a:rPr>
              <a:t>Elektrik üretiminin karbon yoğunluğunun azaltılması </a:t>
            </a:r>
          </a:p>
          <a:p>
            <a:pPr marL="285750" indent="-285750" algn="l">
              <a:buFont typeface="Arial" panose="020B0604020202020204" pitchFamily="34" charset="0"/>
              <a:buChar char="•"/>
            </a:pPr>
            <a:endParaRPr lang="tr-TR" sz="1800" b="1" i="1" dirty="0">
              <a:latin typeface="Myriad Pro" panose="020B0503030403020204"/>
            </a:endParaRPr>
          </a:p>
        </p:txBody>
      </p:sp>
      <p:sp>
        <p:nvSpPr>
          <p:cNvPr id="3" name="Rectangle 2">
            <a:extLst>
              <a:ext uri="{FF2B5EF4-FFF2-40B4-BE49-F238E27FC236}">
                <a16:creationId xmlns:a16="http://schemas.microsoft.com/office/drawing/2014/main" id="{3EBD6B93-66D7-43DB-9773-5594707DA68B}"/>
              </a:ext>
            </a:extLst>
          </p:cNvPr>
          <p:cNvSpPr/>
          <p:nvPr/>
        </p:nvSpPr>
        <p:spPr>
          <a:xfrm>
            <a:off x="5326144" y="2629100"/>
            <a:ext cx="6096000" cy="3693319"/>
          </a:xfrm>
          <a:prstGeom prst="rect">
            <a:avLst/>
          </a:prstGeom>
        </p:spPr>
        <p:txBody>
          <a:bodyPr>
            <a:spAutoFit/>
          </a:bodyPr>
          <a:lstStyle/>
          <a:p>
            <a:pPr marL="285750" indent="-285750">
              <a:buFont typeface="Arial" panose="020B0604020202020204" pitchFamily="34" charset="0"/>
              <a:buChar char="•"/>
            </a:pPr>
            <a:r>
              <a:rPr lang="en-US" dirty="0" err="1"/>
              <a:t>Güneş</a:t>
            </a:r>
            <a:r>
              <a:rPr lang="en-US" dirty="0"/>
              <a:t> </a:t>
            </a:r>
            <a:r>
              <a:rPr lang="en-US" dirty="0" err="1"/>
              <a:t>enerjisi</a:t>
            </a:r>
            <a:r>
              <a:rPr lang="en-US" dirty="0"/>
              <a:t> </a:t>
            </a:r>
            <a:r>
              <a:rPr lang="en-US" dirty="0" err="1"/>
              <a:t>kurulu</a:t>
            </a:r>
            <a:r>
              <a:rPr lang="en-US" dirty="0"/>
              <a:t> </a:t>
            </a:r>
            <a:r>
              <a:rPr lang="en-US" dirty="0" err="1"/>
              <a:t>gücünün</a:t>
            </a:r>
            <a:r>
              <a:rPr lang="en-US" dirty="0"/>
              <a:t> </a:t>
            </a:r>
            <a:r>
              <a:rPr lang="en-US" dirty="0" err="1"/>
              <a:t>artırılması</a:t>
            </a:r>
            <a:r>
              <a:rPr lang="en-US" dirty="0"/>
              <a:t> </a:t>
            </a:r>
            <a:endParaRPr lang="tr-TR" dirty="0"/>
          </a:p>
          <a:p>
            <a:pPr marL="285750" indent="-285750">
              <a:buFont typeface="Arial" panose="020B0604020202020204" pitchFamily="34" charset="0"/>
              <a:buChar char="•"/>
            </a:pPr>
            <a:r>
              <a:rPr lang="en-US" dirty="0" err="1"/>
              <a:t>Elektrik</a:t>
            </a:r>
            <a:r>
              <a:rPr lang="en-US" dirty="0"/>
              <a:t> </a:t>
            </a:r>
            <a:r>
              <a:rPr lang="en-US" dirty="0" err="1"/>
              <a:t>üretiminde</a:t>
            </a:r>
            <a:r>
              <a:rPr lang="en-US" dirty="0"/>
              <a:t> </a:t>
            </a:r>
            <a:r>
              <a:rPr lang="en-US" dirty="0" err="1"/>
              <a:t>hidrojen</a:t>
            </a:r>
            <a:r>
              <a:rPr lang="en-US" dirty="0"/>
              <a:t> </a:t>
            </a:r>
            <a:r>
              <a:rPr lang="en-US" dirty="0" err="1"/>
              <a:t>kullanımının</a:t>
            </a:r>
            <a:r>
              <a:rPr lang="en-US" dirty="0"/>
              <a:t> </a:t>
            </a:r>
            <a:r>
              <a:rPr lang="en-US" dirty="0" err="1"/>
              <a:t>artırılması</a:t>
            </a:r>
            <a:r>
              <a:rPr lang="en-US" dirty="0"/>
              <a:t> </a:t>
            </a:r>
            <a:r>
              <a:rPr lang="en-US" dirty="0" err="1"/>
              <a:t>ve</a:t>
            </a:r>
            <a:r>
              <a:rPr lang="en-US" dirty="0"/>
              <a:t> plan </a:t>
            </a:r>
            <a:r>
              <a:rPr lang="en-US" dirty="0" err="1"/>
              <a:t>döneminde</a:t>
            </a:r>
            <a:r>
              <a:rPr lang="en-US" dirty="0"/>
              <a:t> </a:t>
            </a:r>
            <a:r>
              <a:rPr lang="en-US" dirty="0" err="1"/>
              <a:t>elektrolizör</a:t>
            </a:r>
            <a:r>
              <a:rPr lang="en-US" dirty="0"/>
              <a:t> </a:t>
            </a:r>
            <a:r>
              <a:rPr lang="en-US" dirty="0" err="1"/>
              <a:t>kurulu</a:t>
            </a:r>
            <a:r>
              <a:rPr lang="en-US" dirty="0"/>
              <a:t> </a:t>
            </a:r>
            <a:r>
              <a:rPr lang="en-US" dirty="0" err="1"/>
              <a:t>gücünün</a:t>
            </a:r>
            <a:r>
              <a:rPr lang="en-US" dirty="0"/>
              <a:t> </a:t>
            </a:r>
            <a:r>
              <a:rPr lang="en-US" dirty="0" err="1"/>
              <a:t>artırılması</a:t>
            </a:r>
            <a:r>
              <a:rPr lang="en-US" dirty="0"/>
              <a:t> </a:t>
            </a:r>
            <a:endParaRPr lang="tr-TR" dirty="0"/>
          </a:p>
          <a:p>
            <a:pPr marL="285750" indent="-285750">
              <a:buFont typeface="Arial" panose="020B0604020202020204" pitchFamily="34" charset="0"/>
              <a:buChar char="•"/>
            </a:pPr>
            <a:r>
              <a:rPr lang="en-US" dirty="0" err="1"/>
              <a:t>Rüzgâr</a:t>
            </a:r>
            <a:r>
              <a:rPr lang="en-US" dirty="0"/>
              <a:t> </a:t>
            </a:r>
            <a:r>
              <a:rPr lang="en-US" dirty="0" err="1"/>
              <a:t>enerjisi</a:t>
            </a:r>
            <a:r>
              <a:rPr lang="en-US" dirty="0"/>
              <a:t> </a:t>
            </a:r>
            <a:r>
              <a:rPr lang="en-US" dirty="0" err="1"/>
              <a:t>kurulu</a:t>
            </a:r>
            <a:r>
              <a:rPr lang="en-US" dirty="0"/>
              <a:t> </a:t>
            </a:r>
            <a:r>
              <a:rPr lang="en-US" dirty="0" err="1"/>
              <a:t>gücünün</a:t>
            </a:r>
            <a:r>
              <a:rPr lang="en-US" dirty="0"/>
              <a:t> </a:t>
            </a:r>
            <a:r>
              <a:rPr lang="en-US" dirty="0" err="1"/>
              <a:t>artırılması</a:t>
            </a:r>
            <a:r>
              <a:rPr lang="en-US" dirty="0"/>
              <a:t> </a:t>
            </a:r>
            <a:endParaRPr lang="tr-TR" dirty="0"/>
          </a:p>
          <a:p>
            <a:pPr marL="285750" indent="-285750">
              <a:buFont typeface="Arial" panose="020B0604020202020204" pitchFamily="34" charset="0"/>
              <a:buChar char="•"/>
            </a:pPr>
            <a:r>
              <a:rPr lang="en-US" dirty="0" err="1"/>
              <a:t>Biyokütle</a:t>
            </a:r>
            <a:r>
              <a:rPr lang="en-US" dirty="0"/>
              <a:t> </a:t>
            </a:r>
            <a:r>
              <a:rPr lang="en-US" dirty="0" err="1"/>
              <a:t>yol</a:t>
            </a:r>
            <a:r>
              <a:rPr lang="en-US" dirty="0"/>
              <a:t> </a:t>
            </a:r>
            <a:r>
              <a:rPr lang="en-US" dirty="0" err="1"/>
              <a:t>haritasının</a:t>
            </a:r>
            <a:r>
              <a:rPr lang="en-US" dirty="0"/>
              <a:t> </a:t>
            </a:r>
            <a:r>
              <a:rPr lang="en-US" dirty="0" err="1"/>
              <a:t>oluşturulması</a:t>
            </a:r>
            <a:r>
              <a:rPr lang="en-US" dirty="0"/>
              <a:t>  </a:t>
            </a:r>
            <a:endParaRPr lang="tr-TR" dirty="0"/>
          </a:p>
          <a:p>
            <a:pPr marL="285750" indent="-285750">
              <a:buFont typeface="Arial" panose="020B0604020202020204" pitchFamily="34" charset="0"/>
              <a:buChar char="•"/>
            </a:pPr>
            <a:r>
              <a:rPr lang="en-US" dirty="0" err="1"/>
              <a:t>Hidroelektrik</a:t>
            </a:r>
            <a:r>
              <a:rPr lang="en-US" dirty="0"/>
              <a:t> </a:t>
            </a:r>
            <a:r>
              <a:rPr lang="en-US" dirty="0" err="1"/>
              <a:t>enerjisi</a:t>
            </a:r>
            <a:r>
              <a:rPr lang="en-US" dirty="0"/>
              <a:t> </a:t>
            </a:r>
            <a:r>
              <a:rPr lang="en-US" dirty="0" err="1"/>
              <a:t>kurulu</a:t>
            </a:r>
            <a:r>
              <a:rPr lang="en-US" dirty="0"/>
              <a:t> </a:t>
            </a:r>
            <a:r>
              <a:rPr lang="en-US" dirty="0" err="1"/>
              <a:t>gücünün</a:t>
            </a:r>
            <a:r>
              <a:rPr lang="en-US" dirty="0"/>
              <a:t> </a:t>
            </a:r>
            <a:r>
              <a:rPr lang="en-US" dirty="0" err="1"/>
              <a:t>artırılması</a:t>
            </a:r>
            <a:r>
              <a:rPr lang="en-US" dirty="0"/>
              <a:t> </a:t>
            </a:r>
            <a:endParaRPr lang="tr-TR" dirty="0"/>
          </a:p>
          <a:p>
            <a:pPr marL="285750" indent="-285750">
              <a:buFont typeface="Arial" panose="020B0604020202020204" pitchFamily="34" charset="0"/>
              <a:buChar char="•"/>
            </a:pPr>
            <a:r>
              <a:rPr lang="en-US" dirty="0" err="1"/>
              <a:t>Elektrik</a:t>
            </a:r>
            <a:r>
              <a:rPr lang="en-US" dirty="0"/>
              <a:t> </a:t>
            </a:r>
            <a:r>
              <a:rPr lang="en-US" dirty="0" err="1"/>
              <a:t>üretimi</a:t>
            </a:r>
            <a:r>
              <a:rPr lang="en-US" dirty="0"/>
              <a:t> </a:t>
            </a:r>
            <a:r>
              <a:rPr lang="en-US" dirty="0" err="1"/>
              <a:t>başına</a:t>
            </a:r>
            <a:r>
              <a:rPr lang="en-US" dirty="0"/>
              <a:t> </a:t>
            </a:r>
            <a:r>
              <a:rPr lang="en-US" dirty="0" err="1"/>
              <a:t>karbon</a:t>
            </a:r>
            <a:r>
              <a:rPr lang="en-US" dirty="0"/>
              <a:t> </a:t>
            </a:r>
            <a:r>
              <a:rPr lang="en-US" dirty="0" err="1"/>
              <a:t>yoğunluğunun</a:t>
            </a:r>
            <a:r>
              <a:rPr lang="en-US" dirty="0"/>
              <a:t> </a:t>
            </a:r>
            <a:r>
              <a:rPr lang="en-US" dirty="0" err="1"/>
              <a:t>düşürülmesine</a:t>
            </a:r>
            <a:r>
              <a:rPr lang="en-US" dirty="0"/>
              <a:t> </a:t>
            </a:r>
            <a:r>
              <a:rPr lang="en-US" dirty="0" err="1"/>
              <a:t>yönelik</a:t>
            </a:r>
            <a:r>
              <a:rPr lang="en-US" dirty="0"/>
              <a:t> </a:t>
            </a:r>
            <a:r>
              <a:rPr lang="en-US" dirty="0" err="1"/>
              <a:t>Ar</a:t>
            </a:r>
            <a:r>
              <a:rPr lang="en-US" dirty="0"/>
              <a:t>-Ge </a:t>
            </a:r>
            <a:r>
              <a:rPr lang="en-US" dirty="0" err="1"/>
              <a:t>faaliyetlerinin</a:t>
            </a:r>
            <a:r>
              <a:rPr lang="en-US" dirty="0"/>
              <a:t> </a:t>
            </a:r>
            <a:r>
              <a:rPr lang="en-US" dirty="0" err="1"/>
              <a:t>desteklenmesi</a:t>
            </a:r>
            <a:r>
              <a:rPr lang="en-US" dirty="0"/>
              <a:t> </a:t>
            </a:r>
            <a:endParaRPr lang="tr-TR" dirty="0"/>
          </a:p>
          <a:p>
            <a:pPr marL="285750" indent="-285750">
              <a:buFont typeface="Arial" panose="020B0604020202020204" pitchFamily="34" charset="0"/>
              <a:buChar char="•"/>
            </a:pPr>
            <a:r>
              <a:rPr lang="en-US" dirty="0" err="1"/>
              <a:t>Yenilenebilir</a:t>
            </a:r>
            <a:r>
              <a:rPr lang="en-US" dirty="0"/>
              <a:t> </a:t>
            </a:r>
            <a:r>
              <a:rPr lang="en-US" dirty="0" err="1"/>
              <a:t>Enerji</a:t>
            </a:r>
            <a:r>
              <a:rPr lang="en-US" dirty="0"/>
              <a:t> </a:t>
            </a:r>
            <a:r>
              <a:rPr lang="en-US" dirty="0" err="1"/>
              <a:t>Kaynak</a:t>
            </a:r>
            <a:r>
              <a:rPr lang="en-US" dirty="0"/>
              <a:t> </a:t>
            </a:r>
            <a:r>
              <a:rPr lang="en-US" dirty="0" err="1"/>
              <a:t>Alanı</a:t>
            </a:r>
            <a:r>
              <a:rPr lang="en-US" dirty="0"/>
              <a:t> (YEKA) </a:t>
            </a:r>
            <a:r>
              <a:rPr lang="en-US" dirty="0" err="1"/>
              <a:t>uygulamasının</a:t>
            </a:r>
            <a:r>
              <a:rPr lang="en-US" dirty="0"/>
              <a:t> </a:t>
            </a:r>
            <a:r>
              <a:rPr lang="en-US" dirty="0" err="1"/>
              <a:t>artırılması</a:t>
            </a:r>
            <a:r>
              <a:rPr lang="en-US" dirty="0"/>
              <a:t> </a:t>
            </a:r>
            <a:r>
              <a:rPr lang="en-US" dirty="0" err="1"/>
              <a:t>ve</a:t>
            </a:r>
            <a:r>
              <a:rPr lang="en-US" dirty="0"/>
              <a:t> </a:t>
            </a:r>
            <a:r>
              <a:rPr lang="en-US" dirty="0" err="1"/>
              <a:t>potansiyel</a:t>
            </a:r>
            <a:r>
              <a:rPr lang="en-US" dirty="0"/>
              <a:t> YEKA </a:t>
            </a:r>
            <a:r>
              <a:rPr lang="en-US" dirty="0" err="1"/>
              <a:t>alanlarının</a:t>
            </a:r>
            <a:r>
              <a:rPr lang="en-US" dirty="0"/>
              <a:t> </a:t>
            </a:r>
            <a:r>
              <a:rPr lang="en-US" dirty="0" err="1"/>
              <a:t>belirlenmesi</a:t>
            </a:r>
            <a:r>
              <a:rPr lang="en-US" dirty="0"/>
              <a:t> </a:t>
            </a:r>
            <a:r>
              <a:rPr lang="en-US" dirty="0" err="1"/>
              <a:t>Jeotermal</a:t>
            </a:r>
            <a:r>
              <a:rPr lang="en-US" dirty="0"/>
              <a:t> </a:t>
            </a:r>
            <a:r>
              <a:rPr lang="en-US" dirty="0" err="1"/>
              <a:t>ve</a:t>
            </a:r>
            <a:r>
              <a:rPr lang="en-US" dirty="0"/>
              <a:t> </a:t>
            </a:r>
            <a:r>
              <a:rPr lang="en-US" dirty="0" err="1"/>
              <a:t>biyokütle</a:t>
            </a:r>
            <a:r>
              <a:rPr lang="en-US" dirty="0"/>
              <a:t> </a:t>
            </a:r>
            <a:r>
              <a:rPr lang="en-US" dirty="0" err="1"/>
              <a:t>enerjisine</a:t>
            </a:r>
            <a:r>
              <a:rPr lang="en-US" dirty="0"/>
              <a:t> </a:t>
            </a:r>
            <a:r>
              <a:rPr lang="en-US" dirty="0" err="1"/>
              <a:t>dayalı</a:t>
            </a:r>
            <a:r>
              <a:rPr lang="en-US" dirty="0"/>
              <a:t> </a:t>
            </a:r>
            <a:r>
              <a:rPr lang="en-US" dirty="0" err="1"/>
              <a:t>toplam</a:t>
            </a:r>
            <a:r>
              <a:rPr lang="en-US" dirty="0"/>
              <a:t> </a:t>
            </a:r>
            <a:r>
              <a:rPr lang="en-US" dirty="0" err="1"/>
              <a:t>kurulu</a:t>
            </a:r>
            <a:r>
              <a:rPr lang="en-US" dirty="0"/>
              <a:t> </a:t>
            </a:r>
            <a:r>
              <a:rPr lang="en-US" dirty="0" err="1"/>
              <a:t>gücün</a:t>
            </a:r>
            <a:r>
              <a:rPr lang="en-US" dirty="0"/>
              <a:t> </a:t>
            </a:r>
            <a:r>
              <a:rPr lang="en-US" dirty="0" err="1"/>
              <a:t>artırılması</a:t>
            </a:r>
            <a:r>
              <a:rPr lang="en-US" dirty="0"/>
              <a:t> </a:t>
            </a:r>
            <a:endParaRPr lang="tr-TR"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42047568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8" name="Content Placeholder 3">
            <a:extLst>
              <a:ext uri="{FF2B5EF4-FFF2-40B4-BE49-F238E27FC236}">
                <a16:creationId xmlns:a16="http://schemas.microsoft.com/office/drawing/2014/main" id="{2CE7D818-6F91-4F71-915E-8AB87032F48B}"/>
              </a:ext>
            </a:extLst>
          </p:cNvPr>
          <p:cNvSpPr txBox="1">
            <a:spLocks/>
          </p:cNvSpPr>
          <p:nvPr/>
        </p:nvSpPr>
        <p:spPr>
          <a:xfrm>
            <a:off x="295796" y="2410260"/>
            <a:ext cx="50303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tr-TR" sz="1800" dirty="0">
              <a:latin typeface="Myriad Pro" panose="020B0503030403020204"/>
            </a:endParaRPr>
          </a:p>
          <a:p>
            <a:pPr algn="l"/>
            <a:r>
              <a:rPr lang="tr-TR" sz="1800" b="1" u="sng" dirty="0">
                <a:latin typeface="Myriad Pro" panose="020B0503030403020204"/>
              </a:rPr>
              <a:t>Ulusal İklim Değişikliği Azaltım Stratejisi ve Eylem Planı 2024-2030 </a:t>
            </a:r>
          </a:p>
          <a:p>
            <a:pPr algn="l"/>
            <a:endParaRPr lang="tr-TR" sz="1800" dirty="0">
              <a:latin typeface="Myriad Pro" panose="020B0503030403020204"/>
            </a:endParaRPr>
          </a:p>
          <a:p>
            <a:pPr algn="l"/>
            <a:r>
              <a:rPr lang="tr-TR" sz="1800" b="1" i="1" dirty="0">
                <a:latin typeface="Myriad Pro" panose="020B0503030403020204"/>
              </a:rPr>
              <a:t>Enerji Sektörü  </a:t>
            </a:r>
          </a:p>
          <a:p>
            <a:pPr algn="l"/>
            <a:r>
              <a:rPr lang="tr-TR" sz="1800" dirty="0">
                <a:solidFill>
                  <a:srgbClr val="0070C0"/>
                </a:solidFill>
                <a:latin typeface="Myriad Pro" panose="020B0503030403020204"/>
              </a:rPr>
              <a:t>Strateji 4 </a:t>
            </a:r>
            <a:r>
              <a:rPr lang="tr-TR" sz="1800" dirty="0">
                <a:solidFill>
                  <a:srgbClr val="0070C0"/>
                </a:solidFill>
                <a:latin typeface="Myriad Pro" panose="020B0503030403020204"/>
                <a:sym typeface="Wingdings" panose="05000000000000000000" pitchFamily="2" charset="2"/>
              </a:rPr>
              <a:t> </a:t>
            </a:r>
            <a:r>
              <a:rPr lang="tr-TR" sz="1800" dirty="0">
                <a:solidFill>
                  <a:srgbClr val="0070C0"/>
                </a:solidFill>
                <a:latin typeface="Myriad Pro" panose="020B0503030403020204"/>
              </a:rPr>
              <a:t>Elektrik üretiminde düşük karbonlu üretim teknolojilerinin kullanımının yaygınlaştırılması ve alternatiflerin güçlendirilmesi</a:t>
            </a:r>
          </a:p>
          <a:p>
            <a:pPr marL="285750" indent="-285750" algn="l">
              <a:buFont typeface="Arial" panose="020B0604020202020204" pitchFamily="34" charset="0"/>
              <a:buChar char="•"/>
            </a:pPr>
            <a:endParaRPr lang="tr-TR" sz="1800" b="1" i="1" dirty="0">
              <a:latin typeface="Myriad Pro" panose="020B0503030403020204"/>
            </a:endParaRPr>
          </a:p>
        </p:txBody>
      </p:sp>
      <p:sp>
        <p:nvSpPr>
          <p:cNvPr id="3" name="Rectangle 2">
            <a:extLst>
              <a:ext uri="{FF2B5EF4-FFF2-40B4-BE49-F238E27FC236}">
                <a16:creationId xmlns:a16="http://schemas.microsoft.com/office/drawing/2014/main" id="{3EBD6B93-66D7-43DB-9773-5594707DA68B}"/>
              </a:ext>
            </a:extLst>
          </p:cNvPr>
          <p:cNvSpPr/>
          <p:nvPr/>
        </p:nvSpPr>
        <p:spPr>
          <a:xfrm>
            <a:off x="5326144" y="2629100"/>
            <a:ext cx="6096000" cy="3693319"/>
          </a:xfrm>
          <a:prstGeom prst="rect">
            <a:avLst/>
          </a:prstGeom>
        </p:spPr>
        <p:txBody>
          <a:bodyPr>
            <a:spAutoFit/>
          </a:bodyPr>
          <a:lstStyle/>
          <a:p>
            <a:pPr marL="285750" indent="-285750">
              <a:buFont typeface="Arial" panose="020B0604020202020204" pitchFamily="34" charset="0"/>
              <a:buChar char="•"/>
            </a:pPr>
            <a:r>
              <a:rPr lang="en-US" dirty="0" err="1"/>
              <a:t>Küçük</a:t>
            </a:r>
            <a:r>
              <a:rPr lang="en-US" dirty="0"/>
              <a:t> </a:t>
            </a:r>
            <a:r>
              <a:rPr lang="en-US" dirty="0" err="1"/>
              <a:t>modüler</a:t>
            </a:r>
            <a:r>
              <a:rPr lang="en-US" dirty="0"/>
              <a:t> </a:t>
            </a:r>
            <a:r>
              <a:rPr lang="en-US" dirty="0" err="1"/>
              <a:t>reaktörlerin</a:t>
            </a:r>
            <a:r>
              <a:rPr lang="en-US" dirty="0"/>
              <a:t> </a:t>
            </a:r>
            <a:r>
              <a:rPr lang="en-US" dirty="0" err="1"/>
              <a:t>kullanımı</a:t>
            </a:r>
            <a:r>
              <a:rPr lang="en-US" dirty="0"/>
              <a:t> </a:t>
            </a:r>
            <a:r>
              <a:rPr lang="en-US" dirty="0" err="1"/>
              <a:t>için</a:t>
            </a:r>
            <a:r>
              <a:rPr lang="en-US" dirty="0"/>
              <a:t> </a:t>
            </a:r>
            <a:r>
              <a:rPr lang="en-US" dirty="0" err="1"/>
              <a:t>teknik</a:t>
            </a:r>
            <a:r>
              <a:rPr lang="en-US" dirty="0"/>
              <a:t> </a:t>
            </a:r>
            <a:r>
              <a:rPr lang="en-US" dirty="0" err="1"/>
              <a:t>ve</a:t>
            </a:r>
            <a:r>
              <a:rPr lang="en-US" dirty="0"/>
              <a:t> </a:t>
            </a:r>
            <a:r>
              <a:rPr lang="en-US" dirty="0" err="1"/>
              <a:t>ticari</a:t>
            </a:r>
            <a:r>
              <a:rPr lang="en-US" dirty="0"/>
              <a:t> </a:t>
            </a:r>
            <a:r>
              <a:rPr lang="en-US" dirty="0" err="1"/>
              <a:t>fizibilite</a:t>
            </a:r>
            <a:r>
              <a:rPr lang="en-US" dirty="0"/>
              <a:t> </a:t>
            </a:r>
            <a:r>
              <a:rPr lang="en-US" dirty="0" err="1"/>
              <a:t>çalışması</a:t>
            </a:r>
            <a:r>
              <a:rPr lang="en-US" dirty="0"/>
              <a:t> </a:t>
            </a:r>
            <a:r>
              <a:rPr lang="en-US" dirty="0" err="1"/>
              <a:t>yapılması</a:t>
            </a:r>
            <a:r>
              <a:rPr lang="en-US" dirty="0"/>
              <a:t> </a:t>
            </a:r>
            <a:r>
              <a:rPr lang="en-US" dirty="0" err="1"/>
              <a:t>ve</a:t>
            </a:r>
            <a:r>
              <a:rPr lang="en-US" dirty="0"/>
              <a:t> </a:t>
            </a:r>
            <a:r>
              <a:rPr lang="en-US" dirty="0" err="1"/>
              <a:t>potansiyel</a:t>
            </a:r>
            <a:r>
              <a:rPr lang="en-US" dirty="0"/>
              <a:t> </a:t>
            </a:r>
            <a:r>
              <a:rPr lang="en-US" dirty="0" err="1"/>
              <a:t>sahaların</a:t>
            </a:r>
            <a:r>
              <a:rPr lang="en-US" dirty="0"/>
              <a:t> </a:t>
            </a:r>
            <a:r>
              <a:rPr lang="en-US" dirty="0" err="1"/>
              <a:t>araştırılması</a:t>
            </a:r>
            <a:r>
              <a:rPr lang="en-US" dirty="0"/>
              <a:t> </a:t>
            </a:r>
            <a:endParaRPr lang="tr-TR" dirty="0"/>
          </a:p>
          <a:p>
            <a:pPr marL="285750" indent="-285750">
              <a:buFont typeface="Arial" panose="020B0604020202020204" pitchFamily="34" charset="0"/>
              <a:buChar char="•"/>
            </a:pPr>
            <a:r>
              <a:rPr lang="en-US" dirty="0" err="1"/>
              <a:t>Hidrojen</a:t>
            </a:r>
            <a:r>
              <a:rPr lang="en-US" dirty="0"/>
              <a:t> </a:t>
            </a:r>
            <a:r>
              <a:rPr lang="en-US" dirty="0" err="1"/>
              <a:t>üretimi</a:t>
            </a:r>
            <a:r>
              <a:rPr lang="en-US" dirty="0"/>
              <a:t>, </a:t>
            </a:r>
            <a:r>
              <a:rPr lang="en-US" dirty="0" err="1"/>
              <a:t>depolanması</a:t>
            </a:r>
            <a:r>
              <a:rPr lang="en-US" dirty="0"/>
              <a:t>, </a:t>
            </a:r>
            <a:r>
              <a:rPr lang="en-US" dirty="0" err="1"/>
              <a:t>dağıtımı</a:t>
            </a:r>
            <a:r>
              <a:rPr lang="en-US" dirty="0"/>
              <a:t> </a:t>
            </a:r>
            <a:r>
              <a:rPr lang="en-US" dirty="0" err="1"/>
              <a:t>ve</a:t>
            </a:r>
            <a:r>
              <a:rPr lang="en-US" dirty="0"/>
              <a:t> </a:t>
            </a:r>
            <a:r>
              <a:rPr lang="en-US" dirty="0" err="1"/>
              <a:t>kullanımı</a:t>
            </a:r>
            <a:r>
              <a:rPr lang="en-US" dirty="0"/>
              <a:t> </a:t>
            </a:r>
            <a:r>
              <a:rPr lang="en-US" dirty="0" err="1"/>
              <a:t>için</a:t>
            </a:r>
            <a:r>
              <a:rPr lang="en-US" dirty="0"/>
              <a:t> </a:t>
            </a:r>
            <a:r>
              <a:rPr lang="en-US" dirty="0" err="1"/>
              <a:t>Ar</a:t>
            </a:r>
            <a:r>
              <a:rPr lang="en-US" dirty="0"/>
              <a:t>-Ge </a:t>
            </a:r>
            <a:r>
              <a:rPr lang="en-US" dirty="0" err="1"/>
              <a:t>projelerinin</a:t>
            </a:r>
            <a:r>
              <a:rPr lang="en-US" dirty="0"/>
              <a:t> </a:t>
            </a:r>
            <a:r>
              <a:rPr lang="en-US" dirty="0" err="1"/>
              <a:t>desteklenmesi</a:t>
            </a:r>
            <a:r>
              <a:rPr lang="en-US" dirty="0"/>
              <a:t> </a:t>
            </a:r>
            <a:endParaRPr lang="tr-TR" dirty="0"/>
          </a:p>
          <a:p>
            <a:pPr marL="285750" indent="-285750">
              <a:buFont typeface="Arial" panose="020B0604020202020204" pitchFamily="34" charset="0"/>
              <a:buChar char="•"/>
            </a:pPr>
            <a:r>
              <a:rPr lang="en-US" dirty="0" err="1"/>
              <a:t>Yeşil</a:t>
            </a:r>
            <a:r>
              <a:rPr lang="en-US" dirty="0"/>
              <a:t> </a:t>
            </a:r>
            <a:r>
              <a:rPr lang="en-US" dirty="0" err="1"/>
              <a:t>ve</a:t>
            </a:r>
            <a:r>
              <a:rPr lang="en-US" dirty="0"/>
              <a:t> </a:t>
            </a:r>
            <a:r>
              <a:rPr lang="en-US" dirty="0" err="1"/>
              <a:t>pembe</a:t>
            </a:r>
            <a:r>
              <a:rPr lang="en-US" dirty="0"/>
              <a:t> </a:t>
            </a:r>
            <a:r>
              <a:rPr lang="en-US" dirty="0" err="1"/>
              <a:t>hidrojenin</a:t>
            </a:r>
            <a:r>
              <a:rPr lang="en-US" dirty="0"/>
              <a:t> </a:t>
            </a:r>
            <a:r>
              <a:rPr lang="en-US" dirty="0" err="1"/>
              <a:t>depolama</a:t>
            </a:r>
            <a:r>
              <a:rPr lang="en-US" dirty="0"/>
              <a:t> </a:t>
            </a:r>
            <a:r>
              <a:rPr lang="en-US" dirty="0" err="1"/>
              <a:t>alanlarının</a:t>
            </a:r>
            <a:r>
              <a:rPr lang="en-US" dirty="0"/>
              <a:t> </a:t>
            </a:r>
            <a:r>
              <a:rPr lang="en-US" dirty="0" err="1"/>
              <a:t>haritalanması</a:t>
            </a:r>
            <a:r>
              <a:rPr lang="en-US" dirty="0"/>
              <a:t>, </a:t>
            </a:r>
            <a:r>
              <a:rPr lang="en-US" dirty="0" err="1"/>
              <a:t>mevcut</a:t>
            </a:r>
            <a:r>
              <a:rPr lang="en-US" dirty="0"/>
              <a:t> </a:t>
            </a:r>
            <a:r>
              <a:rPr lang="en-US" dirty="0" err="1"/>
              <a:t>doğalgaz</a:t>
            </a:r>
            <a:r>
              <a:rPr lang="en-US" dirty="0"/>
              <a:t> </a:t>
            </a:r>
            <a:r>
              <a:rPr lang="en-US" dirty="0" err="1"/>
              <a:t>boru</a:t>
            </a:r>
            <a:r>
              <a:rPr lang="en-US" dirty="0"/>
              <a:t> </a:t>
            </a:r>
            <a:r>
              <a:rPr lang="en-US" dirty="0" err="1"/>
              <a:t>hatları</a:t>
            </a:r>
            <a:r>
              <a:rPr lang="en-US" dirty="0"/>
              <a:t> </a:t>
            </a:r>
            <a:r>
              <a:rPr lang="en-US" dirty="0" err="1"/>
              <a:t>üzerinden</a:t>
            </a:r>
            <a:r>
              <a:rPr lang="en-US" dirty="0"/>
              <a:t> </a:t>
            </a:r>
            <a:r>
              <a:rPr lang="en-US" dirty="0" err="1"/>
              <a:t>iletim</a:t>
            </a:r>
            <a:r>
              <a:rPr lang="en-US" dirty="0"/>
              <a:t> </a:t>
            </a:r>
            <a:r>
              <a:rPr lang="en-US" dirty="0" err="1"/>
              <a:t>ve</a:t>
            </a:r>
            <a:r>
              <a:rPr lang="en-US" dirty="0"/>
              <a:t> </a:t>
            </a:r>
            <a:r>
              <a:rPr lang="en-US" dirty="0" err="1"/>
              <a:t>dağıtımının</a:t>
            </a:r>
            <a:r>
              <a:rPr lang="en-US" dirty="0"/>
              <a:t> </a:t>
            </a:r>
            <a:r>
              <a:rPr lang="en-US" dirty="0" err="1"/>
              <a:t>gerçekleştirilmesi</a:t>
            </a:r>
            <a:r>
              <a:rPr lang="en-US" dirty="0"/>
              <a:t> </a:t>
            </a:r>
            <a:r>
              <a:rPr lang="en-US" dirty="0" err="1"/>
              <a:t>için</a:t>
            </a:r>
            <a:r>
              <a:rPr lang="en-US" dirty="0"/>
              <a:t> </a:t>
            </a:r>
            <a:r>
              <a:rPr lang="en-US" dirty="0" err="1"/>
              <a:t>gerekli</a:t>
            </a:r>
            <a:r>
              <a:rPr lang="en-US" dirty="0"/>
              <a:t> </a:t>
            </a:r>
            <a:r>
              <a:rPr lang="en-US" dirty="0" err="1"/>
              <a:t>fizibilite</a:t>
            </a:r>
            <a:r>
              <a:rPr lang="en-US" dirty="0"/>
              <a:t> </a:t>
            </a:r>
            <a:r>
              <a:rPr lang="en-US" dirty="0" err="1"/>
              <a:t>çalışmalarının</a:t>
            </a:r>
            <a:r>
              <a:rPr lang="en-US" dirty="0"/>
              <a:t> </a:t>
            </a:r>
            <a:r>
              <a:rPr lang="en-US" dirty="0" err="1"/>
              <a:t>yapılması</a:t>
            </a:r>
            <a:r>
              <a:rPr lang="en-US" dirty="0"/>
              <a:t>, </a:t>
            </a:r>
            <a:endParaRPr lang="tr-TR" dirty="0"/>
          </a:p>
          <a:p>
            <a:pPr marL="285750" indent="-285750">
              <a:buFont typeface="Arial" panose="020B0604020202020204" pitchFamily="34" charset="0"/>
              <a:buChar char="•"/>
            </a:pPr>
            <a:r>
              <a:rPr lang="en-US" dirty="0" err="1"/>
              <a:t>mevcut</a:t>
            </a:r>
            <a:r>
              <a:rPr lang="en-US" dirty="0"/>
              <a:t> </a:t>
            </a:r>
            <a:r>
              <a:rPr lang="en-US" dirty="0" err="1"/>
              <a:t>doğalgaz</a:t>
            </a:r>
            <a:r>
              <a:rPr lang="en-US" dirty="0"/>
              <a:t> </a:t>
            </a:r>
            <a:r>
              <a:rPr lang="en-US" dirty="0" err="1"/>
              <a:t>iletim</a:t>
            </a:r>
            <a:r>
              <a:rPr lang="en-US" dirty="0"/>
              <a:t> </a:t>
            </a:r>
            <a:r>
              <a:rPr lang="en-US" dirty="0" err="1"/>
              <a:t>ve</a:t>
            </a:r>
            <a:r>
              <a:rPr lang="en-US" dirty="0"/>
              <a:t> </a:t>
            </a:r>
            <a:r>
              <a:rPr lang="en-US" dirty="0" err="1"/>
              <a:t>dağıtım</a:t>
            </a:r>
            <a:r>
              <a:rPr lang="en-US" dirty="0"/>
              <a:t> </a:t>
            </a:r>
            <a:r>
              <a:rPr lang="en-US" dirty="0" err="1"/>
              <a:t>hatlarına</a:t>
            </a:r>
            <a:r>
              <a:rPr lang="en-US" dirty="0"/>
              <a:t> </a:t>
            </a:r>
            <a:r>
              <a:rPr lang="en-US" dirty="0" err="1"/>
              <a:t>yapılacak</a:t>
            </a:r>
            <a:r>
              <a:rPr lang="en-US" dirty="0"/>
              <a:t> </a:t>
            </a:r>
            <a:r>
              <a:rPr lang="en-US" dirty="0" err="1"/>
              <a:t>hidrojen</a:t>
            </a:r>
            <a:r>
              <a:rPr lang="en-US" dirty="0"/>
              <a:t> </a:t>
            </a:r>
            <a:r>
              <a:rPr lang="en-US" dirty="0" err="1"/>
              <a:t>karışımının</a:t>
            </a:r>
            <a:r>
              <a:rPr lang="en-US" dirty="0"/>
              <a:t> </a:t>
            </a:r>
            <a:r>
              <a:rPr lang="en-US" dirty="0" err="1"/>
              <a:t>uygun</a:t>
            </a:r>
            <a:r>
              <a:rPr lang="en-US" dirty="0"/>
              <a:t> </a:t>
            </a:r>
            <a:r>
              <a:rPr lang="en-US" dirty="0" err="1"/>
              <a:t>oranının</a:t>
            </a:r>
            <a:r>
              <a:rPr lang="en-US" dirty="0"/>
              <a:t> </a:t>
            </a:r>
            <a:r>
              <a:rPr lang="en-US" dirty="0" err="1"/>
              <a:t>belirlenmesine</a:t>
            </a:r>
            <a:r>
              <a:rPr lang="en-US" dirty="0"/>
              <a:t> </a:t>
            </a:r>
            <a:r>
              <a:rPr lang="en-US" dirty="0" err="1"/>
              <a:t>yönelik</a:t>
            </a:r>
            <a:r>
              <a:rPr lang="en-US" dirty="0"/>
              <a:t> </a:t>
            </a:r>
            <a:r>
              <a:rPr lang="en-US" dirty="0" err="1"/>
              <a:t>mevzuat</a:t>
            </a:r>
            <a:r>
              <a:rPr lang="en-US" dirty="0"/>
              <a:t> </a:t>
            </a:r>
            <a:r>
              <a:rPr lang="en-US" dirty="0" err="1"/>
              <a:t>çalışmaları</a:t>
            </a:r>
            <a:r>
              <a:rPr lang="en-US" dirty="0"/>
              <a:t> </a:t>
            </a:r>
            <a:r>
              <a:rPr lang="en-US" dirty="0" err="1"/>
              <a:t>yapılması</a:t>
            </a:r>
            <a:r>
              <a:rPr lang="en-US" dirty="0"/>
              <a:t> </a:t>
            </a:r>
            <a:endParaRPr lang="tr-TR"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3351960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8" name="Content Placeholder 3">
            <a:extLst>
              <a:ext uri="{FF2B5EF4-FFF2-40B4-BE49-F238E27FC236}">
                <a16:creationId xmlns:a16="http://schemas.microsoft.com/office/drawing/2014/main" id="{2CE7D818-6F91-4F71-915E-8AB87032F48B}"/>
              </a:ext>
            </a:extLst>
          </p:cNvPr>
          <p:cNvSpPr txBox="1">
            <a:spLocks/>
          </p:cNvSpPr>
          <p:nvPr/>
        </p:nvSpPr>
        <p:spPr>
          <a:xfrm>
            <a:off x="295796" y="241026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tr-TR" sz="1800" dirty="0">
              <a:latin typeface="Myriad Pro" panose="020B0503030403020204"/>
            </a:endParaRPr>
          </a:p>
          <a:p>
            <a:pPr algn="l"/>
            <a:r>
              <a:rPr lang="tr-TR" sz="1800" b="1" u="sng" dirty="0">
                <a:latin typeface="Myriad Pro" panose="020B0503030403020204"/>
              </a:rPr>
              <a:t>Ulusal İklim Değişikliği Azaltım Stratejisi ve Eylem Planı 2024-2030 </a:t>
            </a:r>
          </a:p>
          <a:p>
            <a:pPr algn="l"/>
            <a:endParaRPr lang="tr-TR" sz="1800" dirty="0">
              <a:latin typeface="Myriad Pro" panose="020B0503030403020204"/>
            </a:endParaRPr>
          </a:p>
          <a:p>
            <a:pPr algn="l"/>
            <a:r>
              <a:rPr lang="tr-TR" sz="1800" b="1" i="1" dirty="0">
                <a:latin typeface="Myriad Pro" panose="020B0503030403020204"/>
              </a:rPr>
              <a:t>Ulaştırma Sektörü </a:t>
            </a:r>
          </a:p>
          <a:p>
            <a:pPr marL="285750" indent="-285750" algn="l">
              <a:buFont typeface="Arial" panose="020B0604020202020204" pitchFamily="34" charset="0"/>
              <a:buChar char="•"/>
            </a:pPr>
            <a:r>
              <a:rPr lang="tr-TR" sz="1800" dirty="0">
                <a:latin typeface="Myriad Pro" panose="020B0503030403020204"/>
              </a:rPr>
              <a:t>Strateji 1 </a:t>
            </a:r>
            <a:r>
              <a:rPr lang="tr-TR" sz="1800" dirty="0">
                <a:latin typeface="Myriad Pro" panose="020B0503030403020204"/>
                <a:sym typeface="Wingdings" panose="05000000000000000000" pitchFamily="2" charset="2"/>
              </a:rPr>
              <a:t> </a:t>
            </a:r>
            <a:r>
              <a:rPr lang="tr-TR" sz="1800" dirty="0">
                <a:latin typeface="Myriad Pro" panose="020B0503030403020204"/>
              </a:rPr>
              <a:t>Deniz/Demiryoluna </a:t>
            </a:r>
            <a:r>
              <a:rPr lang="tr-TR" sz="1800" dirty="0" err="1">
                <a:latin typeface="Myriad Pro" panose="020B0503030403020204"/>
              </a:rPr>
              <a:t>modal</a:t>
            </a:r>
            <a:r>
              <a:rPr lang="tr-TR" sz="1800" dirty="0">
                <a:latin typeface="Myriad Pro" panose="020B0503030403020204"/>
              </a:rPr>
              <a:t> kayma sağlanması</a:t>
            </a:r>
          </a:p>
          <a:p>
            <a:pPr marL="285750" indent="-285750" algn="l">
              <a:buFont typeface="Arial" panose="020B0604020202020204" pitchFamily="34" charset="0"/>
              <a:buChar char="•"/>
            </a:pPr>
            <a:r>
              <a:rPr lang="tr-TR" sz="1800" dirty="0">
                <a:solidFill>
                  <a:srgbClr val="0070C0"/>
                </a:solidFill>
                <a:latin typeface="Myriad Pro" panose="020B0503030403020204"/>
              </a:rPr>
              <a:t>Strateji 2 </a:t>
            </a:r>
            <a:r>
              <a:rPr lang="tr-TR" sz="1800" dirty="0">
                <a:solidFill>
                  <a:srgbClr val="0070C0"/>
                </a:solidFill>
                <a:latin typeface="Myriad Pro" panose="020B0503030403020204"/>
                <a:sym typeface="Wingdings" panose="05000000000000000000" pitchFamily="2" charset="2"/>
              </a:rPr>
              <a:t> </a:t>
            </a:r>
            <a:r>
              <a:rPr lang="tr-TR" sz="1800" dirty="0">
                <a:solidFill>
                  <a:srgbClr val="0070C0"/>
                </a:solidFill>
                <a:latin typeface="Myriad Pro" panose="020B0503030403020204"/>
              </a:rPr>
              <a:t>Ulaştırma Sektöründe Verimliliğin Artırılması</a:t>
            </a:r>
          </a:p>
          <a:p>
            <a:pPr marL="285750" indent="-285750" algn="l">
              <a:buFont typeface="Arial" panose="020B0604020202020204" pitchFamily="34" charset="0"/>
              <a:buChar char="•"/>
            </a:pPr>
            <a:r>
              <a:rPr lang="tr-TR" sz="1800" dirty="0">
                <a:solidFill>
                  <a:srgbClr val="0070C0"/>
                </a:solidFill>
                <a:latin typeface="Myriad Pro" panose="020B0503030403020204"/>
              </a:rPr>
              <a:t>Strateji 3 </a:t>
            </a:r>
            <a:r>
              <a:rPr lang="tr-TR" sz="1800" dirty="0">
                <a:solidFill>
                  <a:srgbClr val="0070C0"/>
                </a:solidFill>
                <a:latin typeface="Myriad Pro" panose="020B0503030403020204"/>
                <a:sym typeface="Wingdings" panose="05000000000000000000" pitchFamily="2" charset="2"/>
              </a:rPr>
              <a:t> </a:t>
            </a:r>
            <a:r>
              <a:rPr lang="tr-TR" sz="1800" dirty="0">
                <a:solidFill>
                  <a:srgbClr val="0070C0"/>
                </a:solidFill>
                <a:latin typeface="Myriad Pro" panose="020B0503030403020204"/>
              </a:rPr>
              <a:t>Ulaşım sistemlerinde sürdürülebilir/temiz enerji kaynaklarının kullanımı</a:t>
            </a:r>
          </a:p>
          <a:p>
            <a:pPr marL="285750" indent="-285750" algn="l">
              <a:buFont typeface="Arial" panose="020B0604020202020204" pitchFamily="34" charset="0"/>
              <a:buChar char="•"/>
            </a:pPr>
            <a:r>
              <a:rPr lang="tr-TR" sz="1800" dirty="0">
                <a:latin typeface="Myriad Pro" panose="020B0503030403020204"/>
              </a:rPr>
              <a:t>Strateji 4 </a:t>
            </a:r>
            <a:r>
              <a:rPr lang="tr-TR" sz="1800" dirty="0">
                <a:latin typeface="Myriad Pro" panose="020B0503030403020204"/>
                <a:sym typeface="Wingdings" panose="05000000000000000000" pitchFamily="2" charset="2"/>
              </a:rPr>
              <a:t> </a:t>
            </a:r>
            <a:r>
              <a:rPr lang="tr-TR" sz="1800" dirty="0">
                <a:latin typeface="Myriad Pro" panose="020B0503030403020204"/>
              </a:rPr>
              <a:t>Sektörün </a:t>
            </a:r>
            <a:r>
              <a:rPr lang="tr-TR" sz="1800" dirty="0" err="1">
                <a:latin typeface="Myriad Pro" panose="020B0503030403020204"/>
              </a:rPr>
              <a:t>dekarbonizasyonu</a:t>
            </a:r>
            <a:r>
              <a:rPr lang="tr-TR" sz="1800" dirty="0">
                <a:latin typeface="Myriad Pro" panose="020B0503030403020204"/>
              </a:rPr>
              <a:t> için gerekli altyapı faaliyetlerinin yapılması </a:t>
            </a:r>
          </a:p>
        </p:txBody>
      </p:sp>
    </p:spTree>
    <p:extLst>
      <p:ext uri="{BB962C8B-B14F-4D97-AF65-F5344CB8AC3E}">
        <p14:creationId xmlns:p14="http://schemas.microsoft.com/office/powerpoint/2010/main" val="15352840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7" name="Content Placeholder 3">
            <a:extLst>
              <a:ext uri="{FF2B5EF4-FFF2-40B4-BE49-F238E27FC236}">
                <a16:creationId xmlns:a16="http://schemas.microsoft.com/office/drawing/2014/main" id="{596C7B00-F56D-4FBE-8051-E90C26C36E8C}"/>
              </a:ext>
            </a:extLst>
          </p:cNvPr>
          <p:cNvSpPr txBox="1">
            <a:spLocks/>
          </p:cNvSpPr>
          <p:nvPr/>
        </p:nvSpPr>
        <p:spPr>
          <a:xfrm>
            <a:off x="295796" y="2410260"/>
            <a:ext cx="7339915"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800" dirty="0">
              <a:latin typeface="Myriad Pro" panose="020B0503030403020204"/>
            </a:endParaRPr>
          </a:p>
          <a:p>
            <a:pPr algn="l"/>
            <a:r>
              <a:rPr lang="tr-TR" sz="2000" b="1" u="sng" dirty="0">
                <a:latin typeface="Myriad Pro" panose="020B0503030403020204"/>
              </a:rPr>
              <a:t>Ulusal İklim Değişikliği Azaltım Stratejisi ve Eylem Planı 2024-2030 </a:t>
            </a:r>
          </a:p>
          <a:p>
            <a:pPr algn="l"/>
            <a:endParaRPr lang="tr-TR" sz="2000" b="1" dirty="0">
              <a:latin typeface="Myriad Pro" panose="020B0503030403020204"/>
            </a:endParaRPr>
          </a:p>
          <a:p>
            <a:pPr algn="l"/>
            <a:r>
              <a:rPr lang="tr-TR" sz="1800" b="1" dirty="0">
                <a:latin typeface="Myriad Pro" panose="020B0503030403020204"/>
              </a:rPr>
              <a:t>Strateji 2 </a:t>
            </a:r>
            <a:r>
              <a:rPr lang="tr-TR" sz="1800" b="1" dirty="0">
                <a:latin typeface="Myriad Pro" panose="020B0503030403020204"/>
                <a:sym typeface="Wingdings" panose="05000000000000000000" pitchFamily="2" charset="2"/>
              </a:rPr>
              <a:t> </a:t>
            </a:r>
            <a:r>
              <a:rPr lang="tr-TR" sz="1800" b="1" dirty="0">
                <a:latin typeface="Myriad Pro" panose="020B0503030403020204"/>
              </a:rPr>
              <a:t>Ulaştırma Sektöründe Verimliliğin Artırılması</a:t>
            </a:r>
          </a:p>
          <a:p>
            <a:pPr algn="l"/>
            <a:endParaRPr lang="tr-TR" sz="1800" dirty="0">
              <a:latin typeface="Myriad Pro" panose="020B0503030403020204"/>
            </a:endParaRPr>
          </a:p>
          <a:p>
            <a:pPr marL="285750" indent="-285750" algn="l">
              <a:buFont typeface="Arial" panose="020B0604020202020204" pitchFamily="34" charset="0"/>
              <a:buChar char="•"/>
            </a:pPr>
            <a:r>
              <a:rPr lang="tr-TR" sz="1800" dirty="0">
                <a:latin typeface="Myriad Pro" panose="020B0503030403020204"/>
              </a:rPr>
              <a:t>Yeni nesil, düşük ya da sıfır emisyonlu araçların kullanımının teşvik edilmesi</a:t>
            </a:r>
          </a:p>
          <a:p>
            <a:pPr marL="742950" lvl="1" indent="-285750" algn="l">
              <a:buFont typeface="Wingdings" panose="05000000000000000000" pitchFamily="2" charset="2"/>
              <a:buChar char="Ø"/>
            </a:pPr>
            <a:r>
              <a:rPr lang="tr-TR" sz="1600" dirty="0">
                <a:latin typeface="Myriad Pro" panose="020B0503030403020204"/>
              </a:rPr>
              <a:t>Kamu araç filolarında düşük/sıfır emisyonlu araçların teşvik edilmesi</a:t>
            </a:r>
          </a:p>
          <a:p>
            <a:pPr marL="742950" lvl="1" indent="-285750" algn="l">
              <a:buFont typeface="Wingdings" panose="05000000000000000000" pitchFamily="2" charset="2"/>
              <a:buChar char="Ø"/>
            </a:pPr>
            <a:r>
              <a:rPr lang="tr-TR" sz="1600" dirty="0">
                <a:latin typeface="Myriad Pro" panose="020B0503030403020204"/>
              </a:rPr>
              <a:t>Kent merkezlerinde ve cazibe noktalarında düşük/sıfır emisyonlu araçların kullanımının yaygınlaştırılması</a:t>
            </a:r>
          </a:p>
          <a:p>
            <a:pPr marL="742950" lvl="1" indent="-285750" algn="l">
              <a:buFont typeface="Arial" panose="020B0604020202020204" pitchFamily="34" charset="0"/>
              <a:buChar char="•"/>
            </a:pPr>
            <a:endParaRPr lang="tr-TR" sz="1400" dirty="0">
              <a:latin typeface="Myriad Pro" panose="020B0503030403020204"/>
            </a:endParaRPr>
          </a:p>
        </p:txBody>
      </p:sp>
      <p:pic>
        <p:nvPicPr>
          <p:cNvPr id="2" name="Picture 1">
            <a:extLst>
              <a:ext uri="{FF2B5EF4-FFF2-40B4-BE49-F238E27FC236}">
                <a16:creationId xmlns:a16="http://schemas.microsoft.com/office/drawing/2014/main" id="{58B06D4E-5EC4-4DFD-964B-F5FDAE0B4A81}"/>
              </a:ext>
            </a:extLst>
          </p:cNvPr>
          <p:cNvPicPr>
            <a:picLocks noChangeAspect="1"/>
          </p:cNvPicPr>
          <p:nvPr/>
        </p:nvPicPr>
        <p:blipFill>
          <a:blip r:embed="rId3"/>
          <a:stretch>
            <a:fillRect/>
          </a:stretch>
        </p:blipFill>
        <p:spPr>
          <a:xfrm>
            <a:off x="7715703" y="2107168"/>
            <a:ext cx="3779848" cy="3737172"/>
          </a:xfrm>
          <a:prstGeom prst="rect">
            <a:avLst/>
          </a:prstGeom>
        </p:spPr>
      </p:pic>
    </p:spTree>
    <p:extLst>
      <p:ext uri="{BB962C8B-B14F-4D97-AF65-F5344CB8AC3E}">
        <p14:creationId xmlns:p14="http://schemas.microsoft.com/office/powerpoint/2010/main" val="42831608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8" name="Content Placeholder 3">
            <a:extLst>
              <a:ext uri="{FF2B5EF4-FFF2-40B4-BE49-F238E27FC236}">
                <a16:creationId xmlns:a16="http://schemas.microsoft.com/office/drawing/2014/main" id="{793B9452-A63F-4F79-A704-C88CAAE3770F}"/>
              </a:ext>
            </a:extLst>
          </p:cNvPr>
          <p:cNvSpPr txBox="1">
            <a:spLocks/>
          </p:cNvSpPr>
          <p:nvPr/>
        </p:nvSpPr>
        <p:spPr>
          <a:xfrm>
            <a:off x="295796" y="2410260"/>
            <a:ext cx="11185004"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800" dirty="0">
              <a:latin typeface="Myriad Pro" panose="020B0503030403020204"/>
            </a:endParaRPr>
          </a:p>
          <a:p>
            <a:pPr algn="l"/>
            <a:r>
              <a:rPr lang="tr-TR" sz="2000" b="1" u="sng" dirty="0">
                <a:latin typeface="Myriad Pro" panose="020B0503030403020204"/>
              </a:rPr>
              <a:t>Ulusal İklim Değişikliği Azaltım Stratejisi ve Eylem Planı 2024-2030 </a:t>
            </a:r>
          </a:p>
          <a:p>
            <a:pPr algn="l"/>
            <a:endParaRPr lang="tr-TR" sz="2000" b="1" dirty="0">
              <a:latin typeface="Myriad Pro" panose="020B0503030403020204"/>
            </a:endParaRPr>
          </a:p>
          <a:p>
            <a:pPr algn="l"/>
            <a:r>
              <a:rPr lang="tr-TR" sz="1800" b="1" dirty="0">
                <a:latin typeface="Myriad Pro" panose="020B0503030403020204"/>
              </a:rPr>
              <a:t>Strateji 3 </a:t>
            </a:r>
            <a:r>
              <a:rPr lang="tr-TR" sz="1800" b="1" dirty="0">
                <a:latin typeface="Myriad Pro" panose="020B0503030403020204"/>
                <a:sym typeface="Wingdings" panose="05000000000000000000" pitchFamily="2" charset="2"/>
              </a:rPr>
              <a:t></a:t>
            </a:r>
            <a:r>
              <a:rPr lang="tr-TR" sz="1800" b="1" dirty="0">
                <a:latin typeface="Myriad Pro" panose="020B0503030403020204"/>
              </a:rPr>
              <a:t> Ulaşım sistemlerinde sürdürülebilir/temiz enerji kaynaklarının kullanımı</a:t>
            </a:r>
          </a:p>
          <a:p>
            <a:pPr algn="l"/>
            <a:endParaRPr lang="tr-TR" sz="1600" dirty="0">
              <a:latin typeface="Myriad Pro" panose="020B0503030403020204"/>
            </a:endParaRPr>
          </a:p>
          <a:p>
            <a:pPr marL="285750" indent="-285750" algn="l">
              <a:buFont typeface="Arial" panose="020B0604020202020204" pitchFamily="34" charset="0"/>
              <a:buChar char="•"/>
            </a:pPr>
            <a:r>
              <a:rPr lang="tr-TR" sz="1800" dirty="0">
                <a:latin typeface="Myriad Pro" panose="020B0503030403020204"/>
              </a:rPr>
              <a:t>Ulaştırma sistemlerinde elektrifikasyonun yaygınlaştırılması</a:t>
            </a:r>
          </a:p>
          <a:p>
            <a:pPr marL="742950" lvl="1" indent="-285750" algn="l">
              <a:buFont typeface="Wingdings" panose="05000000000000000000" pitchFamily="2" charset="2"/>
              <a:buChar char="Ø"/>
            </a:pPr>
            <a:r>
              <a:rPr lang="tr-TR" sz="1600" b="1" dirty="0">
                <a:latin typeface="Myriad Pro" panose="020B0503030403020204"/>
              </a:rPr>
              <a:t>Demiryolu/denizyolu taşımacılığında ve havayolu </a:t>
            </a:r>
            <a:r>
              <a:rPr lang="tr-TR" sz="1600" dirty="0">
                <a:latin typeface="Myriad Pro" panose="020B0503030403020204"/>
              </a:rPr>
              <a:t>yer hizmetlerinde kullanılan araçlarda elektrifikasyonun desteklenmesi</a:t>
            </a:r>
          </a:p>
          <a:p>
            <a:pPr marL="742950" lvl="1" indent="-285750" algn="l">
              <a:buFont typeface="Wingdings" panose="05000000000000000000" pitchFamily="2" charset="2"/>
              <a:buChar char="Ø"/>
            </a:pPr>
            <a:r>
              <a:rPr lang="tr-TR" sz="1600" dirty="0">
                <a:latin typeface="Myriad Pro" panose="020B0503030403020204"/>
              </a:rPr>
              <a:t>Mevcut araçların </a:t>
            </a:r>
            <a:r>
              <a:rPr lang="tr-TR" sz="1600" b="1" dirty="0">
                <a:latin typeface="Myriad Pro" panose="020B0503030403020204"/>
              </a:rPr>
              <a:t>elektrifikasyonu </a:t>
            </a:r>
            <a:r>
              <a:rPr lang="tr-TR" sz="1600" dirty="0">
                <a:latin typeface="Myriad Pro" panose="020B0503030403020204"/>
              </a:rPr>
              <a:t>konusunda araştırmaların desteklenmesi</a:t>
            </a:r>
          </a:p>
          <a:p>
            <a:pPr marL="742950" lvl="1" indent="-285750" algn="l">
              <a:buFont typeface="Wingdings" panose="05000000000000000000" pitchFamily="2" charset="2"/>
              <a:buChar char="Ø"/>
            </a:pPr>
            <a:r>
              <a:rPr lang="tr-TR" sz="1600" dirty="0">
                <a:latin typeface="Myriad Pro" panose="020B0503030403020204"/>
              </a:rPr>
              <a:t>Elektrikli araç batarya sistemleri ve ömrünün artırılması konusunda araştırmaların desteklenmesi</a:t>
            </a:r>
          </a:p>
        </p:txBody>
      </p:sp>
    </p:spTree>
    <p:extLst>
      <p:ext uri="{BB962C8B-B14F-4D97-AF65-F5344CB8AC3E}">
        <p14:creationId xmlns:p14="http://schemas.microsoft.com/office/powerpoint/2010/main" val="19148047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6" name="Content Placeholder 3">
            <a:extLst>
              <a:ext uri="{FF2B5EF4-FFF2-40B4-BE49-F238E27FC236}">
                <a16:creationId xmlns:a16="http://schemas.microsoft.com/office/drawing/2014/main" id="{1D39C925-2770-474A-86E8-237502EF5427}"/>
              </a:ext>
            </a:extLst>
          </p:cNvPr>
          <p:cNvSpPr txBox="1">
            <a:spLocks/>
          </p:cNvSpPr>
          <p:nvPr/>
        </p:nvSpPr>
        <p:spPr>
          <a:xfrm>
            <a:off x="295796" y="2410260"/>
            <a:ext cx="6774307" cy="388429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800" dirty="0">
              <a:latin typeface="Myriad Pro" panose="020B0503030403020204"/>
            </a:endParaRPr>
          </a:p>
          <a:p>
            <a:pPr algn="l"/>
            <a:r>
              <a:rPr lang="tr-TR" sz="2000" b="1" u="sng" dirty="0">
                <a:latin typeface="Myriad Pro" panose="020B0503030403020204"/>
              </a:rPr>
              <a:t>Ulusal İklim Değişikliği Azaltım Stratejisi ve Eylem Planı 2024-2030 </a:t>
            </a:r>
          </a:p>
          <a:p>
            <a:pPr algn="l"/>
            <a:endParaRPr lang="tr-TR" sz="2000" b="1" dirty="0">
              <a:latin typeface="Myriad Pro" panose="020B0503030403020204"/>
            </a:endParaRPr>
          </a:p>
          <a:p>
            <a:pPr algn="l"/>
            <a:r>
              <a:rPr lang="tr-TR" sz="1900" b="1" dirty="0">
                <a:latin typeface="Myriad Pro" panose="020B0503030403020204"/>
              </a:rPr>
              <a:t>Strateji 3 </a:t>
            </a:r>
            <a:r>
              <a:rPr lang="tr-TR" sz="1900" b="1" dirty="0">
                <a:latin typeface="Myriad Pro" panose="020B0503030403020204"/>
                <a:sym typeface="Wingdings" panose="05000000000000000000" pitchFamily="2" charset="2"/>
              </a:rPr>
              <a:t> </a:t>
            </a:r>
            <a:r>
              <a:rPr lang="tr-TR" sz="1900" b="1" dirty="0">
                <a:latin typeface="Myriad Pro" panose="020B0503030403020204"/>
              </a:rPr>
              <a:t>Ulaşım sistemlerinde sürdürülebilir/temiz enerji kaynaklarının kullanımı</a:t>
            </a:r>
          </a:p>
          <a:p>
            <a:pPr algn="l"/>
            <a:endParaRPr lang="tr-TR" sz="1700" dirty="0">
              <a:latin typeface="Myriad Pro" panose="020B0503030403020204"/>
            </a:endParaRPr>
          </a:p>
          <a:p>
            <a:pPr marL="285750" indent="-285750" algn="l">
              <a:buFont typeface="Arial" panose="020B0604020202020204" pitchFamily="34" charset="0"/>
              <a:buChar char="•"/>
            </a:pPr>
            <a:r>
              <a:rPr lang="tr-TR" sz="1900" dirty="0">
                <a:latin typeface="Myriad Pro" panose="020B0503030403020204"/>
              </a:rPr>
              <a:t>Alternatif sürdürülebilir yakıt kullanımının artırılması</a:t>
            </a:r>
          </a:p>
          <a:p>
            <a:pPr marL="742950" lvl="1" indent="-285750" algn="l">
              <a:buFont typeface="Wingdings" panose="05000000000000000000" pitchFamily="2" charset="2"/>
              <a:buChar char="Ø"/>
            </a:pPr>
            <a:r>
              <a:rPr lang="tr-TR" sz="1700" b="1" dirty="0">
                <a:latin typeface="Myriad Pro" panose="020B0503030403020204"/>
              </a:rPr>
              <a:t>Kentsel/kırsal otobüs taşımacılığında alternatif yakıt kullanım oranının artırılması</a:t>
            </a:r>
          </a:p>
          <a:p>
            <a:pPr marL="742950" lvl="1" indent="-285750" algn="l">
              <a:buFont typeface="Wingdings" panose="05000000000000000000" pitchFamily="2" charset="2"/>
              <a:buChar char="Ø"/>
            </a:pPr>
            <a:r>
              <a:rPr lang="tr-TR" sz="1700" dirty="0">
                <a:latin typeface="Myriad Pro" panose="020B0503030403020204"/>
              </a:rPr>
              <a:t>Elektrik araç şarj istasyonlarında yenilenebilir enerji kaynaklarının kullanımının teşvik edilmesi</a:t>
            </a:r>
          </a:p>
          <a:p>
            <a:pPr marL="742950" lvl="1" indent="-285750" algn="l">
              <a:buFont typeface="Wingdings" panose="05000000000000000000" pitchFamily="2" charset="2"/>
              <a:buChar char="Ø"/>
            </a:pPr>
            <a:r>
              <a:rPr lang="tr-TR" sz="1700" dirty="0">
                <a:latin typeface="Myriad Pro" panose="020B0503030403020204"/>
              </a:rPr>
              <a:t>Elektrikli araçların yaygınlaşması için karayolu ağında gerekli sayıda ve konumda şarj istasyon altyapısının planlanması ve geliştirilmesi</a:t>
            </a:r>
          </a:p>
        </p:txBody>
      </p:sp>
      <p:pic>
        <p:nvPicPr>
          <p:cNvPr id="7" name="Picture 6">
            <a:extLst>
              <a:ext uri="{FF2B5EF4-FFF2-40B4-BE49-F238E27FC236}">
                <a16:creationId xmlns:a16="http://schemas.microsoft.com/office/drawing/2014/main" id="{F999DDFE-5705-401B-87F8-7972A6B71250}"/>
              </a:ext>
            </a:extLst>
          </p:cNvPr>
          <p:cNvPicPr>
            <a:picLocks noChangeAspect="1"/>
          </p:cNvPicPr>
          <p:nvPr/>
        </p:nvPicPr>
        <p:blipFill>
          <a:blip r:embed="rId3"/>
          <a:stretch>
            <a:fillRect/>
          </a:stretch>
        </p:blipFill>
        <p:spPr>
          <a:xfrm>
            <a:off x="8148796" y="4303546"/>
            <a:ext cx="3200082" cy="1614302"/>
          </a:xfrm>
          <a:prstGeom prst="rect">
            <a:avLst/>
          </a:prstGeom>
        </p:spPr>
      </p:pic>
      <p:pic>
        <p:nvPicPr>
          <p:cNvPr id="9" name="Picture 8">
            <a:extLst>
              <a:ext uri="{FF2B5EF4-FFF2-40B4-BE49-F238E27FC236}">
                <a16:creationId xmlns:a16="http://schemas.microsoft.com/office/drawing/2014/main" id="{1441B6ED-6774-4415-B45E-C6AF4C55E972}"/>
              </a:ext>
            </a:extLst>
          </p:cNvPr>
          <p:cNvPicPr>
            <a:picLocks noChangeAspect="1"/>
          </p:cNvPicPr>
          <p:nvPr/>
        </p:nvPicPr>
        <p:blipFill>
          <a:blip r:embed="rId4"/>
          <a:stretch>
            <a:fillRect/>
          </a:stretch>
        </p:blipFill>
        <p:spPr>
          <a:xfrm>
            <a:off x="6864924" y="2245360"/>
            <a:ext cx="2883913" cy="1768532"/>
          </a:xfrm>
          <a:prstGeom prst="rect">
            <a:avLst/>
          </a:prstGeom>
        </p:spPr>
      </p:pic>
      <p:pic>
        <p:nvPicPr>
          <p:cNvPr id="10" name="Picture 9">
            <a:extLst>
              <a:ext uri="{FF2B5EF4-FFF2-40B4-BE49-F238E27FC236}">
                <a16:creationId xmlns:a16="http://schemas.microsoft.com/office/drawing/2014/main" id="{D99638C2-EC6C-42EA-AC20-4B972B7D7894}"/>
              </a:ext>
            </a:extLst>
          </p:cNvPr>
          <p:cNvPicPr>
            <a:picLocks noChangeAspect="1"/>
          </p:cNvPicPr>
          <p:nvPr/>
        </p:nvPicPr>
        <p:blipFill>
          <a:blip r:embed="rId5"/>
          <a:stretch>
            <a:fillRect/>
          </a:stretch>
        </p:blipFill>
        <p:spPr>
          <a:xfrm>
            <a:off x="9877324" y="2116967"/>
            <a:ext cx="2074148" cy="1943346"/>
          </a:xfrm>
          <a:prstGeom prst="rect">
            <a:avLst/>
          </a:prstGeom>
        </p:spPr>
      </p:pic>
    </p:spTree>
    <p:extLst>
      <p:ext uri="{BB962C8B-B14F-4D97-AF65-F5344CB8AC3E}">
        <p14:creationId xmlns:p14="http://schemas.microsoft.com/office/powerpoint/2010/main" val="15848561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4" name="Content Placeholder 3">
            <a:extLst>
              <a:ext uri="{FF2B5EF4-FFF2-40B4-BE49-F238E27FC236}">
                <a16:creationId xmlns:a16="http://schemas.microsoft.com/office/drawing/2014/main" id="{1E8AFFB6-A9B2-447A-BDB6-E1E85C2D0FEB}"/>
              </a:ext>
            </a:extLst>
          </p:cNvPr>
          <p:cNvSpPr>
            <a:spLocks noGrp="1"/>
          </p:cNvSpPr>
          <p:nvPr>
            <p:ph idx="1"/>
          </p:nvPr>
        </p:nvSpPr>
        <p:spPr>
          <a:xfrm>
            <a:off x="428186" y="2285999"/>
            <a:ext cx="6552354" cy="3963887"/>
          </a:xfrm>
        </p:spPr>
        <p:txBody>
          <a:bodyPr>
            <a:normAutofit/>
          </a:bodyPr>
          <a:lstStyle/>
          <a:p>
            <a:r>
              <a:rPr lang="tr-TR" sz="1800" dirty="0">
                <a:latin typeface="Myriad Pro" panose="020B0503030403020204"/>
              </a:rPr>
              <a:t>Hidroelektrik enerji, yenilenebilir enerji kaynaklarımızın en olgun ve en büyük olanıdır. </a:t>
            </a:r>
          </a:p>
          <a:p>
            <a:endParaRPr lang="tr-TR" sz="1800" dirty="0">
              <a:latin typeface="Myriad Pro" panose="020B0503030403020204"/>
            </a:endParaRPr>
          </a:p>
          <a:p>
            <a:r>
              <a:rPr lang="en-US" sz="1800" b="1" dirty="0" err="1"/>
              <a:t>Barajlı</a:t>
            </a:r>
            <a:r>
              <a:rPr lang="en-US" sz="1800" b="1" dirty="0"/>
              <a:t> </a:t>
            </a:r>
            <a:r>
              <a:rPr lang="en-US" sz="1800" b="1" dirty="0" err="1"/>
              <a:t>Hidroelektrik</a:t>
            </a:r>
            <a:r>
              <a:rPr lang="en-US" sz="1800" b="1" dirty="0"/>
              <a:t> </a:t>
            </a:r>
            <a:r>
              <a:rPr lang="en-US" sz="1800" b="1" dirty="0" err="1"/>
              <a:t>Santraller</a:t>
            </a:r>
            <a:r>
              <a:rPr lang="en-US" sz="1800" b="1" dirty="0"/>
              <a:t> (HES):</a:t>
            </a:r>
            <a:endParaRPr lang="en-US" sz="1800" dirty="0"/>
          </a:p>
          <a:p>
            <a:r>
              <a:rPr lang="en-US" sz="1800" dirty="0" err="1"/>
              <a:t>Büyük</a:t>
            </a:r>
            <a:r>
              <a:rPr lang="en-US" sz="1800" dirty="0"/>
              <a:t> </a:t>
            </a:r>
            <a:r>
              <a:rPr lang="en-US" sz="1800" dirty="0" err="1"/>
              <a:t>barajlar</a:t>
            </a:r>
            <a:r>
              <a:rPr lang="en-US" sz="1800" dirty="0"/>
              <a:t> </a:t>
            </a:r>
            <a:r>
              <a:rPr lang="en-US" sz="1800" dirty="0" err="1"/>
              <a:t>ve</a:t>
            </a:r>
            <a:r>
              <a:rPr lang="en-US" sz="1800" dirty="0"/>
              <a:t> </a:t>
            </a:r>
            <a:r>
              <a:rPr lang="en-US" sz="1800" dirty="0" err="1"/>
              <a:t>su</a:t>
            </a:r>
            <a:r>
              <a:rPr lang="en-US" sz="1800" dirty="0"/>
              <a:t> </a:t>
            </a:r>
            <a:r>
              <a:rPr lang="en-US" sz="1800" dirty="0" err="1"/>
              <a:t>rezervuarları</a:t>
            </a:r>
            <a:r>
              <a:rPr lang="en-US" sz="1800" dirty="0"/>
              <a:t> </a:t>
            </a:r>
            <a:r>
              <a:rPr lang="en-US" sz="1800" dirty="0" err="1"/>
              <a:t>kullanılarak</a:t>
            </a:r>
            <a:r>
              <a:rPr lang="en-US" sz="1800" dirty="0"/>
              <a:t> </a:t>
            </a:r>
            <a:r>
              <a:rPr lang="en-US" sz="1800" dirty="0" err="1"/>
              <a:t>elektrik</a:t>
            </a:r>
            <a:r>
              <a:rPr lang="en-US" sz="1800" dirty="0"/>
              <a:t> </a:t>
            </a:r>
            <a:r>
              <a:rPr lang="en-US" sz="1800" dirty="0" err="1"/>
              <a:t>üretimi</a:t>
            </a:r>
            <a:r>
              <a:rPr lang="en-US" sz="1800" dirty="0"/>
              <a:t> </a:t>
            </a:r>
            <a:r>
              <a:rPr lang="en-US" sz="1800" dirty="0" err="1"/>
              <a:t>yapılır</a:t>
            </a:r>
            <a:r>
              <a:rPr lang="en-US" sz="1800" dirty="0"/>
              <a:t>.</a:t>
            </a:r>
          </a:p>
          <a:p>
            <a:r>
              <a:rPr lang="en-US" sz="1800" dirty="0" err="1"/>
              <a:t>Barajda</a:t>
            </a:r>
            <a:r>
              <a:rPr lang="en-US" sz="1800" dirty="0"/>
              <a:t> </a:t>
            </a:r>
            <a:r>
              <a:rPr lang="en-US" sz="1800" dirty="0" err="1"/>
              <a:t>biriken</a:t>
            </a:r>
            <a:r>
              <a:rPr lang="en-US" sz="1800" dirty="0"/>
              <a:t> </a:t>
            </a:r>
            <a:r>
              <a:rPr lang="en-US" sz="1800" dirty="0" err="1"/>
              <a:t>su</a:t>
            </a:r>
            <a:r>
              <a:rPr lang="en-US" sz="1800" dirty="0"/>
              <a:t>, </a:t>
            </a:r>
            <a:r>
              <a:rPr lang="en-US" sz="1800" dirty="0" err="1"/>
              <a:t>yüksekten</a:t>
            </a:r>
            <a:r>
              <a:rPr lang="en-US" sz="1800" dirty="0"/>
              <a:t> </a:t>
            </a:r>
            <a:r>
              <a:rPr lang="en-US" sz="1800" dirty="0" err="1"/>
              <a:t>düşürülerek</a:t>
            </a:r>
            <a:r>
              <a:rPr lang="en-US" sz="1800" dirty="0"/>
              <a:t> </a:t>
            </a:r>
            <a:r>
              <a:rPr lang="en-US" sz="1800" dirty="0" err="1"/>
              <a:t>türbinleri</a:t>
            </a:r>
            <a:r>
              <a:rPr lang="en-US" sz="1800" dirty="0"/>
              <a:t> </a:t>
            </a:r>
            <a:r>
              <a:rPr lang="en-US" sz="1800" dirty="0" err="1"/>
              <a:t>döndürür</a:t>
            </a:r>
            <a:r>
              <a:rPr lang="en-US" sz="1800" dirty="0"/>
              <a:t> </a:t>
            </a:r>
            <a:r>
              <a:rPr lang="en-US" sz="1800" dirty="0" err="1"/>
              <a:t>ve</a:t>
            </a:r>
            <a:r>
              <a:rPr lang="en-US" sz="1800" dirty="0"/>
              <a:t> </a:t>
            </a:r>
            <a:r>
              <a:rPr lang="en-US" sz="1800" dirty="0" err="1"/>
              <a:t>jeneratörlerle</a:t>
            </a:r>
            <a:r>
              <a:rPr lang="en-US" sz="1800" dirty="0"/>
              <a:t> </a:t>
            </a:r>
            <a:r>
              <a:rPr lang="en-US" sz="1800" dirty="0" err="1"/>
              <a:t>elektrik</a:t>
            </a:r>
            <a:r>
              <a:rPr lang="en-US" sz="1800" dirty="0"/>
              <a:t> </a:t>
            </a:r>
            <a:r>
              <a:rPr lang="en-US" sz="1800" dirty="0" err="1"/>
              <a:t>üretilir</a:t>
            </a:r>
            <a:r>
              <a:rPr lang="en-US" sz="1800" dirty="0"/>
              <a:t>.</a:t>
            </a:r>
          </a:p>
          <a:p>
            <a:r>
              <a:rPr lang="en-US" sz="1800" dirty="0" err="1"/>
              <a:t>Yaygın</a:t>
            </a:r>
            <a:r>
              <a:rPr lang="en-US" sz="1800" dirty="0"/>
              <a:t> </a:t>
            </a:r>
            <a:r>
              <a:rPr lang="en-US" sz="1800" dirty="0" err="1"/>
              <a:t>olarak</a:t>
            </a:r>
            <a:r>
              <a:rPr lang="en-US" sz="1800" dirty="0"/>
              <a:t> </a:t>
            </a:r>
            <a:r>
              <a:rPr lang="en-US" sz="1800" dirty="0" err="1"/>
              <a:t>kullanılan</a:t>
            </a:r>
            <a:r>
              <a:rPr lang="en-US" sz="1800" dirty="0"/>
              <a:t> </a:t>
            </a:r>
            <a:r>
              <a:rPr lang="en-US" sz="1800" dirty="0" err="1"/>
              <a:t>ve</a:t>
            </a:r>
            <a:r>
              <a:rPr lang="en-US" sz="1800" dirty="0"/>
              <a:t> </a:t>
            </a:r>
            <a:r>
              <a:rPr lang="en-US" sz="1800" dirty="0" err="1"/>
              <a:t>en</a:t>
            </a:r>
            <a:r>
              <a:rPr lang="en-US" sz="1800" dirty="0"/>
              <a:t> </a:t>
            </a:r>
            <a:r>
              <a:rPr lang="en-US" sz="1800" dirty="0" err="1"/>
              <a:t>yüksek</a:t>
            </a:r>
            <a:r>
              <a:rPr lang="en-US" sz="1800" dirty="0"/>
              <a:t> </a:t>
            </a:r>
            <a:r>
              <a:rPr lang="en-US" sz="1800" dirty="0" err="1"/>
              <a:t>kapasiteli</a:t>
            </a:r>
            <a:r>
              <a:rPr lang="en-US" sz="1800" dirty="0"/>
              <a:t> </a:t>
            </a:r>
            <a:r>
              <a:rPr lang="en-US" sz="1800" dirty="0" err="1"/>
              <a:t>hidroelektrik</a:t>
            </a:r>
            <a:r>
              <a:rPr lang="en-US" sz="1800" dirty="0"/>
              <a:t> </a:t>
            </a:r>
            <a:r>
              <a:rPr lang="en-US" sz="1800" dirty="0" err="1"/>
              <a:t>üretim</a:t>
            </a:r>
            <a:r>
              <a:rPr lang="en-US" sz="1800" dirty="0"/>
              <a:t> </a:t>
            </a:r>
            <a:r>
              <a:rPr lang="en-US" sz="1800" dirty="0" err="1"/>
              <a:t>yöntemidir</a:t>
            </a:r>
            <a:r>
              <a:rPr lang="en-US" sz="1800" dirty="0"/>
              <a:t>.</a:t>
            </a:r>
          </a:p>
          <a:p>
            <a:endParaRPr lang="tr-TR" sz="1800" dirty="0">
              <a:latin typeface="Myriad Pro" panose="020B0503030403020204"/>
            </a:endParaRPr>
          </a:p>
        </p:txBody>
      </p:sp>
      <p:sp>
        <p:nvSpPr>
          <p:cNvPr id="12" name="Title 2">
            <a:extLst>
              <a:ext uri="{FF2B5EF4-FFF2-40B4-BE49-F238E27FC236}">
                <a16:creationId xmlns:a16="http://schemas.microsoft.com/office/drawing/2014/main" id="{4B212864-81E8-4D87-AC20-7BB0DCC41EC1}"/>
              </a:ext>
            </a:extLst>
          </p:cNvPr>
          <p:cNvSpPr txBox="1">
            <a:spLocks/>
          </p:cNvSpPr>
          <p:nvPr/>
        </p:nvSpPr>
        <p:spPr>
          <a:xfrm>
            <a:off x="428186" y="98204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tr-TR" sz="3200" b="1" dirty="0">
                <a:solidFill>
                  <a:srgbClr val="00717F"/>
                </a:solidFill>
                <a:latin typeface="Myriad Pro" panose="020B0503030403020204" pitchFamily="34" charset="0"/>
                <a:ea typeface="Open Sans Extrabold"/>
                <a:cs typeface="Open Sans Extrabold"/>
              </a:rPr>
              <a:t>Yenilenebilir Enerji Kaynakları </a:t>
            </a:r>
            <a:br>
              <a:rPr lang="en-US" sz="3200" b="1" dirty="0">
                <a:solidFill>
                  <a:srgbClr val="00717F"/>
                </a:solidFill>
                <a:latin typeface="Myriad Pro" panose="020B0503030403020204" pitchFamily="34" charset="0"/>
                <a:ea typeface="Open Sans Extrabold"/>
                <a:cs typeface="Open Sans Extrabold"/>
              </a:rPr>
            </a:br>
            <a:r>
              <a:rPr lang="tr-TR" sz="3200" b="1" dirty="0">
                <a:solidFill>
                  <a:srgbClr val="6DA6D1"/>
                </a:solidFill>
                <a:latin typeface="Myriad Pro" panose="020B0503030403020204" pitchFamily="34" charset="0"/>
              </a:rPr>
              <a:t>Hidroelektrik Santraller</a:t>
            </a:r>
            <a:endParaRPr lang="en-US" sz="3200" b="1" dirty="0"/>
          </a:p>
        </p:txBody>
      </p:sp>
      <p:pic>
        <p:nvPicPr>
          <p:cNvPr id="3" name="Picture 2">
            <a:extLst>
              <a:ext uri="{FF2B5EF4-FFF2-40B4-BE49-F238E27FC236}">
                <a16:creationId xmlns:a16="http://schemas.microsoft.com/office/drawing/2014/main" id="{0AECE5C5-016A-4C77-87C2-9CBA588F7CEC}"/>
              </a:ext>
            </a:extLst>
          </p:cNvPr>
          <p:cNvPicPr>
            <a:picLocks noChangeAspect="1"/>
          </p:cNvPicPr>
          <p:nvPr/>
        </p:nvPicPr>
        <p:blipFill>
          <a:blip r:embed="rId3"/>
          <a:stretch>
            <a:fillRect/>
          </a:stretch>
        </p:blipFill>
        <p:spPr>
          <a:xfrm>
            <a:off x="7062348" y="1030307"/>
            <a:ext cx="4701466" cy="2759905"/>
          </a:xfrm>
          <a:prstGeom prst="rect">
            <a:avLst/>
          </a:prstGeom>
        </p:spPr>
      </p:pic>
      <p:pic>
        <p:nvPicPr>
          <p:cNvPr id="5" name="Picture 4">
            <a:extLst>
              <a:ext uri="{FF2B5EF4-FFF2-40B4-BE49-F238E27FC236}">
                <a16:creationId xmlns:a16="http://schemas.microsoft.com/office/drawing/2014/main" id="{643407F5-CA8A-4D8C-A3B2-16C5A13CEFE1}"/>
              </a:ext>
            </a:extLst>
          </p:cNvPr>
          <p:cNvPicPr>
            <a:picLocks noChangeAspect="1"/>
          </p:cNvPicPr>
          <p:nvPr/>
        </p:nvPicPr>
        <p:blipFill>
          <a:blip r:embed="rId4"/>
          <a:stretch>
            <a:fillRect/>
          </a:stretch>
        </p:blipFill>
        <p:spPr>
          <a:xfrm>
            <a:off x="7272195" y="3936529"/>
            <a:ext cx="4281772" cy="2140886"/>
          </a:xfrm>
          <a:prstGeom prst="rect">
            <a:avLst/>
          </a:prstGeom>
        </p:spPr>
      </p:pic>
    </p:spTree>
    <p:extLst>
      <p:ext uri="{BB962C8B-B14F-4D97-AF65-F5344CB8AC3E}">
        <p14:creationId xmlns:p14="http://schemas.microsoft.com/office/powerpoint/2010/main" val="33746837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7" name="Content Placeholder 3">
            <a:extLst>
              <a:ext uri="{FF2B5EF4-FFF2-40B4-BE49-F238E27FC236}">
                <a16:creationId xmlns:a16="http://schemas.microsoft.com/office/drawing/2014/main" id="{EE216A5B-9E00-4576-8EE2-7BFD34F742FA}"/>
              </a:ext>
            </a:extLst>
          </p:cNvPr>
          <p:cNvSpPr txBox="1">
            <a:spLocks/>
          </p:cNvSpPr>
          <p:nvPr/>
        </p:nvSpPr>
        <p:spPr>
          <a:xfrm>
            <a:off x="295796" y="2306565"/>
            <a:ext cx="11279748" cy="3884295"/>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tr-TR" sz="1800" dirty="0">
              <a:latin typeface="Myriad Pro" panose="020B0503030403020204"/>
            </a:endParaRPr>
          </a:p>
          <a:p>
            <a:pPr algn="l"/>
            <a:r>
              <a:rPr lang="tr-TR" sz="1800" b="1" u="sng" dirty="0">
                <a:latin typeface="Myriad Pro" panose="020B0503030403020204"/>
              </a:rPr>
              <a:t>Türkiye Cumhuriyeti Güncellenmiş Birinci Ulusal Katkı Beyanı (2023) belgesinde </a:t>
            </a:r>
          </a:p>
          <a:p>
            <a:pPr marL="285750" indent="-285750" algn="l">
              <a:buFont typeface="Arial" panose="020B0604020202020204" pitchFamily="34" charset="0"/>
              <a:buChar char="•"/>
            </a:pPr>
            <a:r>
              <a:rPr lang="tr-TR" sz="1800" dirty="0">
                <a:latin typeface="Myriad Pro" panose="020B0503030403020204"/>
              </a:rPr>
              <a:t>karayolu taşımacılığının payı azaltılarak, deniz ve demiryolu taşımacılığının payının arttırılması</a:t>
            </a:r>
          </a:p>
          <a:p>
            <a:pPr marL="285750" indent="-285750" algn="l">
              <a:buFont typeface="Arial" panose="020B0604020202020204" pitchFamily="34" charset="0"/>
              <a:buChar char="•"/>
            </a:pPr>
            <a:r>
              <a:rPr lang="tr-TR" sz="1800" dirty="0">
                <a:latin typeface="Myriad Pro" panose="020B0503030403020204"/>
              </a:rPr>
              <a:t>kombine taşımacılığı geliştirilmesi;</a:t>
            </a:r>
          </a:p>
          <a:p>
            <a:pPr marL="285750" indent="-285750" algn="l">
              <a:buFont typeface="Arial" panose="020B0604020202020204" pitchFamily="34" charset="0"/>
              <a:buChar char="•"/>
            </a:pPr>
            <a:r>
              <a:rPr lang="tr-TR" sz="1800" dirty="0">
                <a:latin typeface="Myriad Pro" panose="020B0503030403020204"/>
              </a:rPr>
              <a:t>kentsel alanlarda sürdürülebilir ulaşım yaklaşımlarının uygulanması; </a:t>
            </a:r>
          </a:p>
          <a:p>
            <a:pPr marL="285750" indent="-285750" algn="l">
              <a:buFont typeface="Arial" panose="020B0604020202020204" pitchFamily="34" charset="0"/>
              <a:buChar char="•"/>
            </a:pPr>
            <a:r>
              <a:rPr lang="tr-TR" sz="1800" dirty="0">
                <a:solidFill>
                  <a:srgbClr val="0070C0"/>
                </a:solidFill>
                <a:latin typeface="Myriad Pro" panose="020B0503030403020204"/>
              </a:rPr>
              <a:t>alternatif yakıtların ve temiz araçların teşvik edilmesi; </a:t>
            </a:r>
          </a:p>
          <a:p>
            <a:pPr marL="285750" indent="-285750" algn="l">
              <a:buFont typeface="Arial" panose="020B0604020202020204" pitchFamily="34" charset="0"/>
              <a:buChar char="•"/>
            </a:pPr>
            <a:r>
              <a:rPr lang="tr-TR" sz="1800" dirty="0">
                <a:solidFill>
                  <a:srgbClr val="0070C0"/>
                </a:solidFill>
                <a:latin typeface="Myriad Pro" panose="020B0503030403020204"/>
              </a:rPr>
              <a:t>Ulusal Akıllı Ulaşım Sistemleri Strateji Belgesi (2014-2023) ve Eylem Planı (2014-2016) ile karayolu taşımacılığında yakıt tüketiminin ve emisyonların azaltılması; </a:t>
            </a:r>
          </a:p>
          <a:p>
            <a:pPr marL="285750" indent="-285750" algn="l">
              <a:buFont typeface="Arial" panose="020B0604020202020204" pitchFamily="34" charset="0"/>
              <a:buChar char="•"/>
            </a:pPr>
            <a:r>
              <a:rPr lang="tr-TR" sz="1800" dirty="0">
                <a:latin typeface="Myriad Pro" panose="020B0503030403020204"/>
              </a:rPr>
              <a:t>yüksek hızlı demiryolu projelerinin gerçekleştirilmesi; </a:t>
            </a:r>
          </a:p>
          <a:p>
            <a:pPr marL="285750" indent="-285750" algn="l">
              <a:buFont typeface="Arial" panose="020B0604020202020204" pitchFamily="34" charset="0"/>
              <a:buChar char="•"/>
            </a:pPr>
            <a:r>
              <a:rPr lang="tr-TR" sz="1800" dirty="0">
                <a:latin typeface="Myriad Pro" panose="020B0503030403020204"/>
              </a:rPr>
              <a:t>kentsel raylı sistemlerin artırılması; eski araçların trafikten çekilmesi; </a:t>
            </a:r>
          </a:p>
          <a:p>
            <a:pPr marL="285750" indent="-285750" algn="l">
              <a:buFont typeface="Arial" panose="020B0604020202020204" pitchFamily="34" charset="0"/>
              <a:buChar char="•"/>
            </a:pPr>
            <a:r>
              <a:rPr lang="tr-TR" sz="1800" dirty="0">
                <a:solidFill>
                  <a:srgbClr val="0070C0"/>
                </a:solidFill>
                <a:latin typeface="Myriad Pro" panose="020B0503030403020204"/>
              </a:rPr>
              <a:t>enerji verimliliğinin sağlanması için yeşil liman ve yeşil havalimanı projelerinin hayata geçirilmesi </a:t>
            </a:r>
          </a:p>
          <a:p>
            <a:pPr algn="l"/>
            <a:r>
              <a:rPr lang="tr-TR" sz="1800" dirty="0">
                <a:latin typeface="Myriad Pro" panose="020B0503030403020204"/>
              </a:rPr>
              <a:t> </a:t>
            </a:r>
          </a:p>
        </p:txBody>
      </p:sp>
    </p:spTree>
    <p:extLst>
      <p:ext uri="{BB962C8B-B14F-4D97-AF65-F5344CB8AC3E}">
        <p14:creationId xmlns:p14="http://schemas.microsoft.com/office/powerpoint/2010/main" val="25442107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6" name="Content Placeholder 3">
            <a:extLst>
              <a:ext uri="{FF2B5EF4-FFF2-40B4-BE49-F238E27FC236}">
                <a16:creationId xmlns:a16="http://schemas.microsoft.com/office/drawing/2014/main" id="{1D39C925-2770-474A-86E8-237502EF5427}"/>
              </a:ext>
            </a:extLst>
          </p:cNvPr>
          <p:cNvSpPr txBox="1">
            <a:spLocks/>
          </p:cNvSpPr>
          <p:nvPr/>
        </p:nvSpPr>
        <p:spPr>
          <a:xfrm>
            <a:off x="295796" y="2410260"/>
            <a:ext cx="6774307"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700" dirty="0">
              <a:latin typeface="Myriad Pro" panose="020B0503030403020204"/>
            </a:endParaRPr>
          </a:p>
        </p:txBody>
      </p:sp>
      <p:sp>
        <p:nvSpPr>
          <p:cNvPr id="12" name="Content Placeholder 3">
            <a:extLst>
              <a:ext uri="{FF2B5EF4-FFF2-40B4-BE49-F238E27FC236}">
                <a16:creationId xmlns:a16="http://schemas.microsoft.com/office/drawing/2014/main" id="{AFF0701F-A8E9-429A-B0F8-64E92F5284DA}"/>
              </a:ext>
            </a:extLst>
          </p:cNvPr>
          <p:cNvSpPr txBox="1">
            <a:spLocks/>
          </p:cNvSpPr>
          <p:nvPr/>
        </p:nvSpPr>
        <p:spPr>
          <a:xfrm>
            <a:off x="448196" y="2562660"/>
            <a:ext cx="1131561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tr-TR" sz="1800" b="1" dirty="0">
                <a:latin typeface="Myriad Pro" panose="020B0503030403020204"/>
              </a:rPr>
              <a:t>Özel araç kullanımını azaltmak </a:t>
            </a:r>
            <a:r>
              <a:rPr lang="tr-TR" sz="1800" dirty="0">
                <a:latin typeface="Myriad Pro" panose="020B0503030403020204"/>
                <a:sym typeface="Wingdings" panose="05000000000000000000" pitchFamily="2" charset="2"/>
              </a:rPr>
              <a:t>  lastik tekerli toplu taşımacılığın teşvik edilmesi </a:t>
            </a:r>
          </a:p>
          <a:p>
            <a:pPr algn="l"/>
            <a:r>
              <a:rPr lang="tr-TR" sz="1800" dirty="0">
                <a:latin typeface="Myriad Pro" panose="020B0503030403020204"/>
              </a:rPr>
              <a:t>                                                      </a:t>
            </a:r>
            <a:r>
              <a:rPr lang="tr-TR" sz="1800" dirty="0">
                <a:latin typeface="Myriad Pro" panose="020B0503030403020204"/>
                <a:sym typeface="Wingdings" panose="05000000000000000000" pitchFamily="2" charset="2"/>
              </a:rPr>
              <a:t>  raylı sistem taşımacılığının güçlendirilmesi ve teşvik edilmesi </a:t>
            </a:r>
          </a:p>
          <a:p>
            <a:pPr algn="l"/>
            <a:r>
              <a:rPr lang="tr-TR" sz="1800" dirty="0">
                <a:latin typeface="Myriad Pro" panose="020B0503030403020204"/>
                <a:sym typeface="Wingdings" panose="05000000000000000000" pitchFamily="2" charset="2"/>
              </a:rPr>
              <a:t>                                                       temiz enerji – elektrikli- araç paylaşım sistemleri </a:t>
            </a:r>
          </a:p>
          <a:p>
            <a:pPr algn="l"/>
            <a:r>
              <a:rPr lang="tr-TR" sz="1800" dirty="0">
                <a:latin typeface="Myriad Pro" panose="020B0503030403020204"/>
                <a:sym typeface="Wingdings" panose="05000000000000000000" pitchFamily="2" charset="2"/>
              </a:rPr>
              <a:t>                                                    </a:t>
            </a:r>
            <a:r>
              <a:rPr lang="en-GB" sz="1800" dirty="0">
                <a:latin typeface="Myriad Pro" panose="020B0503030403020204"/>
                <a:sym typeface="Wingdings" panose="05000000000000000000" pitchFamily="2" charset="2"/>
              </a:rPr>
              <a:t> </a:t>
            </a:r>
            <a:r>
              <a:rPr lang="tr-TR" sz="1800" dirty="0">
                <a:latin typeface="Myriad Pro" panose="020B0503030403020204"/>
                <a:sym typeface="Wingdings" panose="05000000000000000000" pitchFamily="2" charset="2"/>
              </a:rPr>
              <a:t>  </a:t>
            </a:r>
            <a:r>
              <a:rPr lang="tr-TR" sz="1800" dirty="0" err="1">
                <a:latin typeface="Myriad Pro" panose="020B0503030403020204"/>
                <a:sym typeface="Wingdings" panose="05000000000000000000" pitchFamily="2" charset="2"/>
              </a:rPr>
              <a:t>mikromobilitenin</a:t>
            </a:r>
            <a:r>
              <a:rPr lang="tr-TR" sz="1800" dirty="0">
                <a:latin typeface="Myriad Pro" panose="020B0503030403020204"/>
                <a:sym typeface="Wingdings" panose="05000000000000000000" pitchFamily="2" charset="2"/>
              </a:rPr>
              <a:t> kullanımının teşvik edilmesi</a:t>
            </a:r>
          </a:p>
          <a:p>
            <a:pPr algn="l"/>
            <a:r>
              <a:rPr lang="tr-TR" sz="1800" dirty="0">
                <a:latin typeface="Myriad Pro" panose="020B0503030403020204"/>
                <a:sym typeface="Wingdings" panose="05000000000000000000" pitchFamily="2" charset="2"/>
              </a:rPr>
              <a:t>                                                   </a:t>
            </a:r>
            <a:r>
              <a:rPr lang="en-GB" sz="1800" dirty="0">
                <a:latin typeface="Myriad Pro" panose="020B0503030403020204"/>
                <a:sym typeface="Wingdings" panose="05000000000000000000" pitchFamily="2" charset="2"/>
              </a:rPr>
              <a:t> </a:t>
            </a:r>
            <a:r>
              <a:rPr lang="tr-TR" sz="1800" dirty="0">
                <a:latin typeface="Myriad Pro" panose="020B0503030403020204"/>
                <a:sym typeface="Wingdings" panose="05000000000000000000" pitchFamily="2" charset="2"/>
              </a:rPr>
              <a:t>    aktif ulaşım (yürüme ve bisiklet) teşvik edilmesi  </a:t>
            </a:r>
          </a:p>
          <a:p>
            <a:pPr algn="l"/>
            <a:r>
              <a:rPr lang="tr-TR" sz="1800" dirty="0">
                <a:latin typeface="Myriad Pro" panose="020B0503030403020204"/>
              </a:rPr>
              <a:t>                                                 </a:t>
            </a:r>
            <a:r>
              <a:rPr lang="en-GB" sz="1800" dirty="0">
                <a:latin typeface="Myriad Pro" panose="020B0503030403020204"/>
              </a:rPr>
              <a:t> </a:t>
            </a:r>
            <a:r>
              <a:rPr lang="tr-TR" sz="1800" dirty="0">
                <a:latin typeface="Myriad Pro" panose="020B0503030403020204"/>
              </a:rPr>
              <a:t>    </a:t>
            </a:r>
            <a:r>
              <a:rPr lang="tr-TR" sz="1800" dirty="0">
                <a:latin typeface="Myriad Pro" panose="020B0503030403020204"/>
                <a:sym typeface="Wingdings" panose="05000000000000000000" pitchFamily="2" charset="2"/>
              </a:rPr>
              <a:t>  parklanma yönetimi</a:t>
            </a:r>
          </a:p>
          <a:p>
            <a:pPr algn="l"/>
            <a:r>
              <a:rPr lang="tr-TR" sz="1800" dirty="0">
                <a:latin typeface="Myriad Pro" panose="020B0503030403020204"/>
                <a:sym typeface="Wingdings" panose="05000000000000000000" pitchFamily="2" charset="2"/>
              </a:rPr>
              <a:t>                                                 </a:t>
            </a:r>
            <a:r>
              <a:rPr lang="en-GB" sz="1800" dirty="0">
                <a:latin typeface="Myriad Pro" panose="020B0503030403020204"/>
                <a:sym typeface="Wingdings" panose="05000000000000000000" pitchFamily="2" charset="2"/>
              </a:rPr>
              <a:t>  </a:t>
            </a:r>
            <a:r>
              <a:rPr lang="tr-TR" sz="1800" dirty="0">
                <a:latin typeface="Myriad Pro" panose="020B0503030403020204"/>
                <a:sym typeface="Wingdings" panose="05000000000000000000" pitchFamily="2" charset="2"/>
              </a:rPr>
              <a:t>    düşük emisyon bölgeleri oluşturularak özel araç girişi sınırlaması ………….. </a:t>
            </a:r>
          </a:p>
          <a:p>
            <a:pPr algn="l"/>
            <a:endParaRPr lang="tr-TR" sz="1000" dirty="0">
              <a:latin typeface="Myriad Pro" panose="020B0503030403020204"/>
              <a:sym typeface="Wingdings" panose="05000000000000000000" pitchFamily="2" charset="2"/>
            </a:endParaRPr>
          </a:p>
          <a:p>
            <a:pPr marL="285750" indent="-285750" algn="l">
              <a:buFont typeface="Arial" panose="020B0604020202020204" pitchFamily="34" charset="0"/>
              <a:buChar char="•"/>
            </a:pPr>
            <a:endParaRPr lang="tr-TR" sz="1800" dirty="0">
              <a:latin typeface="Myriad Pro" panose="020B0503030403020204"/>
              <a:sym typeface="Wingdings" panose="05000000000000000000" pitchFamily="2" charset="2"/>
            </a:endParaRPr>
          </a:p>
          <a:p>
            <a:pPr marL="285750" indent="-285750" algn="l">
              <a:buFont typeface="Arial" panose="020B0604020202020204" pitchFamily="34" charset="0"/>
              <a:buChar char="•"/>
            </a:pPr>
            <a:endParaRPr lang="tr-TR" sz="1000" dirty="0">
              <a:latin typeface="Myriad Pro" panose="020B0503030403020204"/>
              <a:sym typeface="Wingdings" panose="05000000000000000000" pitchFamily="2" charset="2"/>
            </a:endParaRPr>
          </a:p>
        </p:txBody>
      </p:sp>
    </p:spTree>
    <p:extLst>
      <p:ext uri="{BB962C8B-B14F-4D97-AF65-F5344CB8AC3E}">
        <p14:creationId xmlns:p14="http://schemas.microsoft.com/office/powerpoint/2010/main" val="19120103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6" name="Content Placeholder 3">
            <a:extLst>
              <a:ext uri="{FF2B5EF4-FFF2-40B4-BE49-F238E27FC236}">
                <a16:creationId xmlns:a16="http://schemas.microsoft.com/office/drawing/2014/main" id="{1D39C925-2770-474A-86E8-237502EF5427}"/>
              </a:ext>
            </a:extLst>
          </p:cNvPr>
          <p:cNvSpPr txBox="1">
            <a:spLocks/>
          </p:cNvSpPr>
          <p:nvPr/>
        </p:nvSpPr>
        <p:spPr>
          <a:xfrm>
            <a:off x="295796" y="2410260"/>
            <a:ext cx="6774307"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700" dirty="0">
              <a:latin typeface="Myriad Pro" panose="020B0503030403020204"/>
            </a:endParaRPr>
          </a:p>
        </p:txBody>
      </p:sp>
      <p:sp>
        <p:nvSpPr>
          <p:cNvPr id="12" name="Content Placeholder 3">
            <a:extLst>
              <a:ext uri="{FF2B5EF4-FFF2-40B4-BE49-F238E27FC236}">
                <a16:creationId xmlns:a16="http://schemas.microsoft.com/office/drawing/2014/main" id="{AFF0701F-A8E9-429A-B0F8-64E92F5284DA}"/>
              </a:ext>
            </a:extLst>
          </p:cNvPr>
          <p:cNvSpPr txBox="1">
            <a:spLocks/>
          </p:cNvSpPr>
          <p:nvPr/>
        </p:nvSpPr>
        <p:spPr>
          <a:xfrm>
            <a:off x="448196" y="2562660"/>
            <a:ext cx="1131561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tr-TR" sz="1800" dirty="0">
              <a:latin typeface="Myriad Pro" panose="020B0503030403020204"/>
            </a:endParaRPr>
          </a:p>
          <a:p>
            <a:pPr algn="l"/>
            <a:r>
              <a:rPr lang="tr-TR" sz="1800" b="1" dirty="0">
                <a:latin typeface="Myriad Pro" panose="020B0503030403020204"/>
              </a:rPr>
              <a:t>Toplu taşıma sistemlerinin güçlendirilmesi ve teşvik edilmesi </a:t>
            </a:r>
          </a:p>
          <a:p>
            <a:pPr algn="l"/>
            <a:r>
              <a:rPr lang="tr-TR" sz="1800" dirty="0">
                <a:latin typeface="Myriad Pro" panose="020B0503030403020204"/>
                <a:sym typeface="Wingdings" panose="05000000000000000000" pitchFamily="2" charset="2"/>
              </a:rPr>
              <a:t>                                                    toplu taşıma ağının ve hizmetlerinin değerlendirilmesi </a:t>
            </a:r>
          </a:p>
          <a:p>
            <a:pPr algn="l"/>
            <a:r>
              <a:rPr lang="tr-TR" sz="1800" dirty="0">
                <a:latin typeface="Myriad Pro" panose="020B0503030403020204"/>
              </a:rPr>
              <a:t>                                                  </a:t>
            </a:r>
            <a:r>
              <a:rPr lang="tr-TR" sz="1800" dirty="0">
                <a:latin typeface="Myriad Pro" panose="020B0503030403020204"/>
                <a:sym typeface="Wingdings" panose="05000000000000000000" pitchFamily="2" charset="2"/>
              </a:rPr>
              <a:t>  hizmet verimliliğinin / yolcu sayısı/ doluluk  talebin yüksek olduğu 					bölgelerde hizmetlerde iyileştirmelerin yapılması </a:t>
            </a:r>
          </a:p>
          <a:p>
            <a:pPr algn="l"/>
            <a:r>
              <a:rPr lang="tr-TR" sz="1800" dirty="0">
                <a:latin typeface="Myriad Pro" panose="020B0503030403020204"/>
                <a:sym typeface="Wingdings" panose="05000000000000000000" pitchFamily="2" charset="2"/>
              </a:rPr>
              <a:t>                                                   raylı sistem yatırımlarının teşvik edilmesi </a:t>
            </a:r>
          </a:p>
          <a:p>
            <a:pPr algn="l"/>
            <a:r>
              <a:rPr lang="tr-TR" sz="1800" dirty="0">
                <a:latin typeface="Myriad Pro" panose="020B0503030403020204"/>
                <a:sym typeface="Wingdings" panose="05000000000000000000" pitchFamily="2" charset="2"/>
              </a:rPr>
              <a:t>                                                   </a:t>
            </a:r>
            <a:r>
              <a:rPr lang="tr-TR" sz="1800" dirty="0" err="1">
                <a:latin typeface="Myriad Pro" panose="020B0503030403020204"/>
                <a:sym typeface="Wingdings" panose="05000000000000000000" pitchFamily="2" charset="2"/>
              </a:rPr>
              <a:t>mikromobilitenin</a:t>
            </a:r>
            <a:r>
              <a:rPr lang="tr-TR" sz="1800" dirty="0">
                <a:latin typeface="Myriad Pro" panose="020B0503030403020204"/>
                <a:sym typeface="Wingdings" panose="05000000000000000000" pitchFamily="2" charset="2"/>
              </a:rPr>
              <a:t> kullanımının teşvik edilmesi</a:t>
            </a:r>
          </a:p>
          <a:p>
            <a:pPr algn="l"/>
            <a:r>
              <a:rPr lang="tr-TR" sz="1800" dirty="0">
                <a:latin typeface="Myriad Pro" panose="020B0503030403020204"/>
                <a:sym typeface="Wingdings" panose="05000000000000000000" pitchFamily="2" charset="2"/>
              </a:rPr>
              <a:t>                                                   raylı sistem ve otobüs entegrasyonları </a:t>
            </a:r>
          </a:p>
          <a:p>
            <a:pPr algn="l"/>
            <a:r>
              <a:rPr lang="tr-TR" sz="1800" dirty="0">
                <a:latin typeface="Myriad Pro" panose="020B0503030403020204"/>
              </a:rPr>
              <a:t>                                                  </a:t>
            </a:r>
            <a:r>
              <a:rPr lang="tr-TR" sz="1800" dirty="0">
                <a:latin typeface="Myriad Pro" panose="020B0503030403020204"/>
                <a:sym typeface="Wingdings" panose="05000000000000000000" pitchFamily="2" charset="2"/>
              </a:rPr>
              <a:t>  akıllı ulaşım sistemleri (akıllı ücret toplama sistemleri, yolcu bilgilendirme                   				sistemleri, vb.) ile konforlu ve kolay kullanım olanağı </a:t>
            </a:r>
          </a:p>
          <a:p>
            <a:pPr algn="l"/>
            <a:endParaRPr lang="tr-TR" sz="1000" dirty="0">
              <a:latin typeface="Myriad Pro" panose="020B0503030403020204"/>
              <a:sym typeface="Wingdings" panose="05000000000000000000" pitchFamily="2" charset="2"/>
            </a:endParaRPr>
          </a:p>
          <a:p>
            <a:pPr marL="285750" indent="-285750" algn="l">
              <a:buFont typeface="Arial" panose="020B0604020202020204" pitchFamily="34" charset="0"/>
              <a:buChar char="•"/>
            </a:pPr>
            <a:endParaRPr lang="tr-TR" sz="1800" dirty="0">
              <a:latin typeface="Myriad Pro" panose="020B0503030403020204"/>
              <a:sym typeface="Wingdings" panose="05000000000000000000" pitchFamily="2" charset="2"/>
            </a:endParaRPr>
          </a:p>
          <a:p>
            <a:pPr marL="285750" indent="-285750" algn="l">
              <a:buFont typeface="Arial" panose="020B0604020202020204" pitchFamily="34" charset="0"/>
              <a:buChar char="•"/>
            </a:pPr>
            <a:endParaRPr lang="tr-TR" sz="1000" dirty="0">
              <a:latin typeface="Myriad Pro" panose="020B0503030403020204"/>
              <a:sym typeface="Wingdings" panose="05000000000000000000" pitchFamily="2" charset="2"/>
            </a:endParaRPr>
          </a:p>
        </p:txBody>
      </p:sp>
    </p:spTree>
    <p:extLst>
      <p:ext uri="{BB962C8B-B14F-4D97-AF65-F5344CB8AC3E}">
        <p14:creationId xmlns:p14="http://schemas.microsoft.com/office/powerpoint/2010/main" val="324030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Ulusal Politika ve Strateji Belgeleri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400" dirty="0">
              <a:latin typeface="Myriad Pro" panose="020B0503030403020204"/>
            </a:endParaRPr>
          </a:p>
        </p:txBody>
      </p:sp>
      <p:sp>
        <p:nvSpPr>
          <p:cNvPr id="6" name="Content Placeholder 3">
            <a:extLst>
              <a:ext uri="{FF2B5EF4-FFF2-40B4-BE49-F238E27FC236}">
                <a16:creationId xmlns:a16="http://schemas.microsoft.com/office/drawing/2014/main" id="{1D39C925-2770-474A-86E8-237502EF5427}"/>
              </a:ext>
            </a:extLst>
          </p:cNvPr>
          <p:cNvSpPr txBox="1">
            <a:spLocks/>
          </p:cNvSpPr>
          <p:nvPr/>
        </p:nvSpPr>
        <p:spPr>
          <a:xfrm>
            <a:off x="295796" y="2410260"/>
            <a:ext cx="6774307"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tr-TR" sz="1700" dirty="0">
              <a:latin typeface="Myriad Pro" panose="020B0503030403020204"/>
            </a:endParaRPr>
          </a:p>
        </p:txBody>
      </p:sp>
      <p:sp>
        <p:nvSpPr>
          <p:cNvPr id="12" name="Content Placeholder 3">
            <a:extLst>
              <a:ext uri="{FF2B5EF4-FFF2-40B4-BE49-F238E27FC236}">
                <a16:creationId xmlns:a16="http://schemas.microsoft.com/office/drawing/2014/main" id="{AFF0701F-A8E9-429A-B0F8-64E92F5284DA}"/>
              </a:ext>
            </a:extLst>
          </p:cNvPr>
          <p:cNvSpPr txBox="1">
            <a:spLocks/>
          </p:cNvSpPr>
          <p:nvPr/>
        </p:nvSpPr>
        <p:spPr>
          <a:xfrm>
            <a:off x="448196" y="2562660"/>
            <a:ext cx="1131561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tr-TR" sz="1800" dirty="0">
              <a:latin typeface="Myriad Pro" panose="020B0503030403020204"/>
            </a:endParaRPr>
          </a:p>
          <a:p>
            <a:pPr algn="l"/>
            <a:r>
              <a:rPr lang="tr-TR" sz="1800" b="1" dirty="0">
                <a:latin typeface="Myriad Pro" panose="020B0503030403020204"/>
              </a:rPr>
              <a:t>Toplu taşıma sistemlerinde sürdürülebilir/temiz enerji kaynaklarının kullanımı</a:t>
            </a:r>
          </a:p>
          <a:p>
            <a:pPr algn="l"/>
            <a:endParaRPr lang="tr-TR" sz="1800" b="1" dirty="0">
              <a:latin typeface="Myriad Pro" panose="020B0503030403020204"/>
            </a:endParaRPr>
          </a:p>
          <a:p>
            <a:pPr algn="l"/>
            <a:r>
              <a:rPr lang="tr-TR" sz="1800" dirty="0">
                <a:latin typeface="Myriad Pro" panose="020B0503030403020204"/>
                <a:sym typeface="Wingdings" panose="05000000000000000000" pitchFamily="2" charset="2"/>
              </a:rPr>
              <a:t>                                                    Alternatif sürdürülebilir yakıt kullanımının artırılması</a:t>
            </a:r>
          </a:p>
          <a:p>
            <a:pPr algn="l"/>
            <a:r>
              <a:rPr lang="tr-TR" sz="1800" dirty="0">
                <a:latin typeface="Myriad Pro" panose="020B0503030403020204"/>
              </a:rPr>
              <a:t>                                                  </a:t>
            </a:r>
            <a:r>
              <a:rPr lang="tr-TR" sz="1800" dirty="0">
                <a:latin typeface="Myriad Pro" panose="020B0503030403020204"/>
                <a:sym typeface="Wingdings" panose="05000000000000000000" pitchFamily="2" charset="2"/>
              </a:rPr>
              <a:t>  Elektrikli otobüs sayısının ve kullanımının arttırılması </a:t>
            </a:r>
          </a:p>
          <a:p>
            <a:pPr algn="l"/>
            <a:r>
              <a:rPr lang="tr-TR" sz="1800" dirty="0">
                <a:latin typeface="Myriad Pro" panose="020B0503030403020204"/>
              </a:rPr>
              <a:t> 			      </a:t>
            </a:r>
            <a:r>
              <a:rPr lang="tr-TR" sz="1800" dirty="0">
                <a:latin typeface="Myriad Pro" panose="020B0503030403020204"/>
                <a:sym typeface="Wingdings" panose="05000000000000000000" pitchFamily="2" charset="2"/>
              </a:rPr>
              <a:t>  Elektrikli otobüs menzillerine göre otobüs ağının yeniden değerlendirilmesi 				/ planlamaların yapılması </a:t>
            </a:r>
          </a:p>
          <a:p>
            <a:pPr algn="l"/>
            <a:r>
              <a:rPr lang="tr-TR" sz="1800" dirty="0">
                <a:latin typeface="Myriad Pro" panose="020B0503030403020204"/>
                <a:sym typeface="Wingdings" panose="05000000000000000000" pitchFamily="2" charset="2"/>
              </a:rPr>
              <a:t>			      </a:t>
            </a:r>
          </a:p>
          <a:p>
            <a:pPr algn="l"/>
            <a:endParaRPr lang="tr-TR" sz="1000" dirty="0">
              <a:latin typeface="Myriad Pro" panose="020B0503030403020204"/>
              <a:sym typeface="Wingdings" panose="05000000000000000000" pitchFamily="2" charset="2"/>
            </a:endParaRPr>
          </a:p>
          <a:p>
            <a:pPr marL="285750" indent="-285750" algn="l">
              <a:buFont typeface="Arial" panose="020B0604020202020204" pitchFamily="34" charset="0"/>
              <a:buChar char="•"/>
            </a:pPr>
            <a:endParaRPr lang="tr-TR" sz="1800" dirty="0">
              <a:latin typeface="Myriad Pro" panose="020B0503030403020204"/>
              <a:sym typeface="Wingdings" panose="05000000000000000000" pitchFamily="2" charset="2"/>
            </a:endParaRPr>
          </a:p>
          <a:p>
            <a:pPr marL="285750" indent="-285750" algn="l">
              <a:buFont typeface="Arial" panose="020B0604020202020204" pitchFamily="34" charset="0"/>
              <a:buChar char="•"/>
            </a:pPr>
            <a:endParaRPr lang="tr-TR" sz="1000" dirty="0">
              <a:latin typeface="Myriad Pro" panose="020B0503030403020204"/>
              <a:sym typeface="Wingdings" panose="05000000000000000000" pitchFamily="2" charset="2"/>
            </a:endParaRPr>
          </a:p>
        </p:txBody>
      </p:sp>
    </p:spTree>
    <p:extLst>
      <p:ext uri="{BB962C8B-B14F-4D97-AF65-F5344CB8AC3E}">
        <p14:creationId xmlns:p14="http://schemas.microsoft.com/office/powerpoint/2010/main" val="2848992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Mevzuat </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pic>
        <p:nvPicPr>
          <p:cNvPr id="5" name="Picture 4">
            <a:extLst>
              <a:ext uri="{FF2B5EF4-FFF2-40B4-BE49-F238E27FC236}">
                <a16:creationId xmlns:a16="http://schemas.microsoft.com/office/drawing/2014/main" id="{1076AB79-84FC-4318-9A70-4A9A6B5354E2}"/>
              </a:ext>
            </a:extLst>
          </p:cNvPr>
          <p:cNvPicPr>
            <a:picLocks noChangeAspect="1"/>
          </p:cNvPicPr>
          <p:nvPr/>
        </p:nvPicPr>
        <p:blipFill rotWithShape="1">
          <a:blip r:embed="rId3"/>
          <a:srcRect t="661" b="-1"/>
          <a:stretch/>
        </p:blipFill>
        <p:spPr>
          <a:xfrm>
            <a:off x="2868016" y="2083324"/>
            <a:ext cx="4511459" cy="3841408"/>
          </a:xfrm>
          <a:prstGeom prst="rect">
            <a:avLst/>
          </a:prstGeom>
        </p:spPr>
      </p:pic>
      <p:pic>
        <p:nvPicPr>
          <p:cNvPr id="2" name="Picture 1">
            <a:extLst>
              <a:ext uri="{FF2B5EF4-FFF2-40B4-BE49-F238E27FC236}">
                <a16:creationId xmlns:a16="http://schemas.microsoft.com/office/drawing/2014/main" id="{C48D05B7-D12B-4782-A184-9DF367D85082}"/>
              </a:ext>
            </a:extLst>
          </p:cNvPr>
          <p:cNvPicPr>
            <a:picLocks noChangeAspect="1"/>
          </p:cNvPicPr>
          <p:nvPr/>
        </p:nvPicPr>
        <p:blipFill>
          <a:blip r:embed="rId4"/>
          <a:stretch>
            <a:fillRect/>
          </a:stretch>
        </p:blipFill>
        <p:spPr>
          <a:xfrm>
            <a:off x="7642977" y="2083324"/>
            <a:ext cx="4120837" cy="3670598"/>
          </a:xfrm>
          <a:prstGeom prst="rect">
            <a:avLst/>
          </a:prstGeom>
        </p:spPr>
      </p:pic>
    </p:spTree>
    <p:extLst>
      <p:ext uri="{BB962C8B-B14F-4D97-AF65-F5344CB8AC3E}">
        <p14:creationId xmlns:p14="http://schemas.microsoft.com/office/powerpoint/2010/main" val="32023334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90540" y="1173364"/>
            <a:ext cx="11090260" cy="1346316"/>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err="1">
                <a:solidFill>
                  <a:srgbClr val="00717F"/>
                </a:solidFill>
                <a:latin typeface="Myriad Pro" panose="020B0503030403020204" pitchFamily="34" charset="0"/>
                <a:ea typeface="Open Sans Extrabold"/>
                <a:cs typeface="Open Sans Extrabold"/>
              </a:rPr>
              <a:t>Yenilenebilir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Enerji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Kaynakları</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ilgili</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Ulusal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Stratejiler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Politikalar</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ve</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Yasal</a:t>
            </a:r>
            <a:r>
              <a:rPr lang="en-US" sz="2800" dirty="0">
                <a:solidFill>
                  <a:srgbClr val="00717F"/>
                </a:solidFill>
                <a:latin typeface="Myriad Pro" panose="020B0503030403020204" pitchFamily="34" charset="0"/>
                <a:ea typeface="Open Sans Extrabold"/>
                <a:cs typeface="Open Sans Extrabold"/>
              </a:rPr>
              <a:t> </a:t>
            </a:r>
            <a:r>
              <a:rPr lang="en-US" sz="2800" dirty="0" err="1">
                <a:solidFill>
                  <a:srgbClr val="00717F"/>
                </a:solidFill>
                <a:latin typeface="Myriad Pro" panose="020B0503030403020204" pitchFamily="34" charset="0"/>
                <a:ea typeface="Open Sans Extrabold"/>
                <a:cs typeface="Open Sans Extrabold"/>
              </a:rPr>
              <a:t>Düzenlemeler</a:t>
            </a:r>
            <a:r>
              <a:rPr lang="en-US" sz="2800" dirty="0">
                <a:solidFill>
                  <a:srgbClr val="00717F"/>
                </a:solidFill>
                <a:latin typeface="Myriad Pro" panose="020B0503030403020204" pitchFamily="34" charset="0"/>
                <a:ea typeface="Open Sans Extrabold"/>
                <a:cs typeface="Open Sans Extrabold"/>
              </a:rPr>
              <a:t> </a:t>
            </a:r>
            <a:endParaRPr lang="tr-TR" sz="2800" dirty="0">
              <a:solidFill>
                <a:srgbClr val="00717F"/>
              </a:solidFill>
              <a:latin typeface="Myriad Pro" panose="020B0503030403020204" pitchFamily="34" charset="0"/>
              <a:ea typeface="Open Sans Extrabold"/>
              <a:cs typeface="Open Sans Extrabold"/>
            </a:endParaRPr>
          </a:p>
          <a:p>
            <a:pPr>
              <a:defRPr/>
            </a:pPr>
            <a:r>
              <a:rPr lang="tr-TR" dirty="0">
                <a:solidFill>
                  <a:srgbClr val="6DA6D1"/>
                </a:solidFill>
                <a:latin typeface="Myriad Pro"/>
                <a:ea typeface="Open Sans Extrabold"/>
                <a:cs typeface="Open Sans Extrabold"/>
              </a:rPr>
              <a:t>Mevzuat</a:t>
            </a:r>
            <a:endParaRPr lang="tr-TR" sz="2800" b="1" i="0" u="none" strike="noStrike" kern="1200" cap="none" spc="0" baseline="0" noProof="0" dirty="0">
              <a:solidFill>
                <a:srgbClr val="00717F"/>
              </a:solidFill>
              <a:latin typeface="Myriad Pro" panose="020B0503030403020204" pitchFamily="34" charset="0"/>
            </a:endParaRPr>
          </a:p>
          <a:p>
            <a:pPr>
              <a:defRPr/>
            </a:pPr>
            <a:r>
              <a:rPr lang="tr-TR" dirty="0">
                <a:solidFill>
                  <a:srgbClr val="00717F"/>
                </a:solidFill>
                <a:latin typeface="Myriad Pro" panose="020B0503030403020204" pitchFamily="34" charset="0"/>
              </a:rPr>
              <a:t> </a:t>
            </a:r>
            <a:endParaRPr lang="en-GB" dirty="0">
              <a:solidFill>
                <a:srgbClr val="00717F"/>
              </a:solidFill>
              <a:latin typeface="Myriad Pro" panose="020B0503030403020204" pitchFamily="34" charset="0"/>
            </a:endParaRPr>
          </a:p>
        </p:txBody>
      </p:sp>
      <p:sp>
        <p:nvSpPr>
          <p:cNvPr id="4" name="Content Placeholder 3">
            <a:extLst>
              <a:ext uri="{FF2B5EF4-FFF2-40B4-BE49-F238E27FC236}">
                <a16:creationId xmlns:a16="http://schemas.microsoft.com/office/drawing/2014/main" id="{1B3AFF33-7FD2-4E5B-B2B8-420CC518CFB2}"/>
              </a:ext>
            </a:extLst>
          </p:cNvPr>
          <p:cNvSpPr txBox="1">
            <a:spLocks/>
          </p:cNvSpPr>
          <p:nvPr/>
        </p:nvSpPr>
        <p:spPr>
          <a:xfrm>
            <a:off x="295796" y="2519680"/>
            <a:ext cx="11279748" cy="3884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r>
              <a:rPr lang="tr-TR" sz="1800" dirty="0">
                <a:latin typeface="Myriad Pro" panose="020B0503030403020204"/>
              </a:rPr>
              <a:t>Rüzgar Enerjisi Santrallerinin Rüzgar Gücü İzleme Ve Tahmin  Merkezine Bağlanması Hakkında Yönetmelik (25 Şubat 2015  Resmî Gazete  Sayı : 29278 )</a:t>
            </a:r>
          </a:p>
          <a:p>
            <a:pPr marL="285750" indent="-285750" algn="l">
              <a:buFont typeface="Arial" panose="020B0604020202020204" pitchFamily="34" charset="0"/>
              <a:buChar char="•"/>
            </a:pPr>
            <a:r>
              <a:rPr lang="tr-TR" sz="1800" dirty="0">
                <a:latin typeface="Myriad Pro" panose="020B0503030403020204"/>
              </a:rPr>
              <a:t>Güneş Enerjisine Dayalı Elektrik Üretimi Başvurularının Teknik Değerlendirmesi Hakkında Yönetmelik (30 Haziran 2017:  Resmî Gazete Sayı : 30110)</a:t>
            </a:r>
          </a:p>
          <a:p>
            <a:pPr marL="285750" indent="-285750" algn="l">
              <a:buFont typeface="Arial" panose="020B0604020202020204" pitchFamily="34" charset="0"/>
              <a:buChar char="•"/>
            </a:pPr>
            <a:r>
              <a:rPr lang="tr-TR" sz="1800" dirty="0" err="1">
                <a:latin typeface="Myriad Pro" panose="020B0503030403020204"/>
              </a:rPr>
              <a:t>Biyokütle</a:t>
            </a:r>
            <a:r>
              <a:rPr lang="tr-TR" sz="1800" dirty="0">
                <a:latin typeface="Myriad Pro" panose="020B0503030403020204"/>
              </a:rPr>
              <a:t> Enerjisine Dayalı Elektrik Üretimi Başvurularının Teknik Değerlendirmesine Dair Yönetmelik (26.01.2023 Resmî Gazete Sayısı: 32085)</a:t>
            </a:r>
          </a:p>
          <a:p>
            <a:pPr marL="285750" indent="-285750" algn="l">
              <a:buFont typeface="Arial" panose="020B0604020202020204" pitchFamily="34" charset="0"/>
              <a:buChar char="•"/>
            </a:pPr>
            <a:r>
              <a:rPr lang="tr-TR" sz="1800" dirty="0">
                <a:latin typeface="Myriad Pro" panose="020B0503030403020204"/>
              </a:rPr>
              <a:t>Hidrojen İle Çalışan Motorlu Araçların Tip Onayına İlişkin Yönetmelik (7 Haziran 2011 Resmî Gazete Sayı : 27957)</a:t>
            </a:r>
          </a:p>
          <a:p>
            <a:pPr marL="285750" indent="-285750" algn="l">
              <a:buFont typeface="Arial" panose="020B0604020202020204" pitchFamily="34" charset="0"/>
              <a:buChar char="•"/>
            </a:pPr>
            <a:endParaRPr lang="tr-TR" sz="1800" b="1" dirty="0">
              <a:solidFill>
                <a:srgbClr val="FF0000"/>
              </a:solidFill>
              <a:latin typeface="Myriad Pro" panose="020B0503030403020204"/>
            </a:endParaRPr>
          </a:p>
          <a:p>
            <a:pPr marL="285750" indent="-285750" algn="l">
              <a:buFont typeface="Arial" panose="020B0604020202020204" pitchFamily="34" charset="0"/>
              <a:buChar char="•"/>
            </a:pPr>
            <a:endParaRPr lang="tr-TR" sz="1800" b="1" dirty="0">
              <a:solidFill>
                <a:srgbClr val="FF0000"/>
              </a:solidFill>
              <a:latin typeface="Myriad Pro" panose="020B0503030403020204"/>
            </a:endParaRPr>
          </a:p>
        </p:txBody>
      </p:sp>
    </p:spTree>
    <p:extLst>
      <p:ext uri="{BB962C8B-B14F-4D97-AF65-F5344CB8AC3E}">
        <p14:creationId xmlns:p14="http://schemas.microsoft.com/office/powerpoint/2010/main" val="3838241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8E26282-6178-43B9-9866-5C7494A60F11}"/>
              </a:ext>
            </a:extLst>
          </p:cNvPr>
          <p:cNvSpPr>
            <a:spLocks noGrp="1"/>
          </p:cNvSpPr>
          <p:nvPr>
            <p:ph type="title"/>
          </p:nvPr>
        </p:nvSpPr>
        <p:spPr>
          <a:xfrm>
            <a:off x="831850" y="1709739"/>
            <a:ext cx="10515600" cy="1500188"/>
          </a:xfrm>
        </p:spPr>
        <p:txBody>
          <a:bodyPr>
            <a:normAutofit/>
          </a:bodyPr>
          <a:lstStyle/>
          <a:p>
            <a:pPr algn="ctr"/>
            <a:r>
              <a:rPr lang="tr-TR" sz="4000" b="1" dirty="0"/>
              <a:t>Dinlediğiniz için teşekkürler </a:t>
            </a:r>
            <a:endParaRPr lang="en-US" sz="4000" b="1" dirty="0"/>
          </a:p>
        </p:txBody>
      </p:sp>
      <p:pic>
        <p:nvPicPr>
          <p:cNvPr id="6" name="Picture 5">
            <a:extLst>
              <a:ext uri="{FF2B5EF4-FFF2-40B4-BE49-F238E27FC236}">
                <a16:creationId xmlns:a16="http://schemas.microsoft.com/office/drawing/2014/main" id="{995C6DE5-3670-41F9-A8A0-F5E1595225EE}"/>
              </a:ext>
            </a:extLst>
          </p:cNvPr>
          <p:cNvPicPr>
            <a:picLocks noChangeAspect="1"/>
          </p:cNvPicPr>
          <p:nvPr/>
        </p:nvPicPr>
        <p:blipFill>
          <a:blip r:embed="rId2"/>
          <a:stretch>
            <a:fillRect/>
          </a:stretch>
        </p:blipFill>
        <p:spPr>
          <a:xfrm>
            <a:off x="5105717" y="3515361"/>
            <a:ext cx="2143125" cy="2143125"/>
          </a:xfrm>
          <a:prstGeom prst="rect">
            <a:avLst/>
          </a:prstGeom>
        </p:spPr>
      </p:pic>
      <p:sp>
        <p:nvSpPr>
          <p:cNvPr id="5" name="Text Placeholder 4">
            <a:extLst>
              <a:ext uri="{FF2B5EF4-FFF2-40B4-BE49-F238E27FC236}">
                <a16:creationId xmlns:a16="http://schemas.microsoft.com/office/drawing/2014/main" id="{B9D496EA-9B00-4517-9976-D5434F1866A0}"/>
              </a:ext>
            </a:extLst>
          </p:cNvPr>
          <p:cNvSpPr>
            <a:spLocks noGrp="1"/>
          </p:cNvSpPr>
          <p:nvPr>
            <p:ph type="body" idx="1"/>
          </p:nvPr>
        </p:nvSpPr>
        <p:spPr>
          <a:xfrm>
            <a:off x="831850" y="3515361"/>
            <a:ext cx="10515600" cy="2574290"/>
          </a:xfrm>
        </p:spPr>
        <p:txBody>
          <a:bodyPr/>
          <a:lstStyle/>
          <a:p>
            <a:endParaRPr lang="en-US" dirty="0"/>
          </a:p>
        </p:txBody>
      </p:sp>
    </p:spTree>
    <p:extLst>
      <p:ext uri="{BB962C8B-B14F-4D97-AF65-F5344CB8AC3E}">
        <p14:creationId xmlns:p14="http://schemas.microsoft.com/office/powerpoint/2010/main" val="80204025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48196" y="2170323"/>
            <a:ext cx="11279748" cy="3824078"/>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tr-TR" sz="1800" b="1" dirty="0">
                <a:latin typeface="Myriad Pro" panose="020B0503030403020204"/>
              </a:rPr>
              <a:t>Sıfır Karbon E-yakıtlar</a:t>
            </a:r>
          </a:p>
          <a:p>
            <a:pPr marL="285750" indent="-285750" algn="l">
              <a:buFont typeface="Wingdings" panose="05000000000000000000" pitchFamily="2" charset="2"/>
              <a:buChar char="Ø"/>
            </a:pPr>
            <a:r>
              <a:rPr lang="tr-TR" sz="1800" dirty="0">
                <a:latin typeface="Myriad Pro" panose="020B0503030403020204"/>
              </a:rPr>
              <a:t>Yenilenebilir enerjiden üretilir (</a:t>
            </a:r>
            <a:r>
              <a:rPr lang="tr-TR" sz="1800" dirty="0" err="1">
                <a:latin typeface="Myriad Pro" panose="020B0503030403020204"/>
              </a:rPr>
              <a:t>örn</a:t>
            </a:r>
            <a:r>
              <a:rPr lang="tr-TR" sz="1800" dirty="0">
                <a:latin typeface="Myriad Pro" panose="020B0503030403020204"/>
              </a:rPr>
              <a:t>. hidrojen). </a:t>
            </a:r>
          </a:p>
          <a:p>
            <a:pPr marL="285750" indent="-285750" algn="l">
              <a:buFont typeface="Wingdings" panose="05000000000000000000" pitchFamily="2" charset="2"/>
              <a:buChar char="Ø"/>
            </a:pPr>
            <a:r>
              <a:rPr lang="tr-TR" sz="1800" dirty="0">
                <a:latin typeface="Myriad Pro" panose="020B0503030403020204"/>
              </a:rPr>
              <a:t>Sıvı veya gaz halinde olabilir.</a:t>
            </a:r>
          </a:p>
          <a:p>
            <a:pPr algn="l"/>
            <a:r>
              <a:rPr lang="tr-TR" sz="1800" b="1" dirty="0">
                <a:latin typeface="Myriad Pro" panose="020B0503030403020204"/>
              </a:rPr>
              <a:t>Yenilenebilir Elektrik Enerjisi</a:t>
            </a:r>
          </a:p>
          <a:p>
            <a:pPr marL="285750" indent="-285750" algn="l">
              <a:buFont typeface="Wingdings" panose="05000000000000000000" pitchFamily="2" charset="2"/>
              <a:buChar char="Ø"/>
            </a:pPr>
            <a:r>
              <a:rPr lang="tr-TR" sz="1800" dirty="0">
                <a:latin typeface="Myriad Pro" panose="020B0503030403020204"/>
              </a:rPr>
              <a:t>Doğrudan kullanım veya pillerle birlikte (</a:t>
            </a:r>
            <a:r>
              <a:rPr lang="tr-TR" sz="1800" dirty="0" err="1">
                <a:latin typeface="Myriad Pro" panose="020B0503030403020204"/>
              </a:rPr>
              <a:t>örn</a:t>
            </a:r>
            <a:r>
              <a:rPr lang="tr-TR" sz="1800" dirty="0">
                <a:latin typeface="Myriad Pro" panose="020B0503030403020204"/>
              </a:rPr>
              <a:t>. Rüzgar santralleri).</a:t>
            </a:r>
          </a:p>
          <a:p>
            <a:pPr marL="285750" indent="-285750" algn="l">
              <a:buFont typeface="Wingdings" panose="05000000000000000000" pitchFamily="2" charset="2"/>
              <a:buChar char="Ø"/>
            </a:pPr>
            <a:r>
              <a:rPr lang="tr-TR" sz="1800" dirty="0">
                <a:latin typeface="Myriad Pro" panose="020B0503030403020204"/>
              </a:rPr>
              <a:t>Yaşam döngüsünde enerji tüketimini azaltır.</a:t>
            </a:r>
          </a:p>
          <a:p>
            <a:pPr marL="285750" indent="-285750" algn="l">
              <a:buFont typeface="Wingdings" panose="05000000000000000000" pitchFamily="2" charset="2"/>
              <a:buChar char="Ø"/>
            </a:pPr>
            <a:r>
              <a:rPr lang="tr-TR" sz="1800" dirty="0">
                <a:latin typeface="Myriad Pro" panose="020B0503030403020204"/>
              </a:rPr>
              <a:t>E-yakıtlara dönüştürmeye kıyasla daha az enerji gerektirir.</a:t>
            </a:r>
          </a:p>
          <a:p>
            <a:pPr algn="l"/>
            <a:r>
              <a:rPr lang="tr-TR" sz="1800" b="1" dirty="0" err="1">
                <a:latin typeface="Myriad Pro" panose="020B0503030403020204"/>
              </a:rPr>
              <a:t>Biyoyakıtlar</a:t>
            </a:r>
            <a:endParaRPr lang="tr-TR" sz="1800" b="1" dirty="0">
              <a:latin typeface="Myriad Pro" panose="020B0503030403020204"/>
            </a:endParaRPr>
          </a:p>
          <a:p>
            <a:pPr marL="285750" indent="-285750" algn="l">
              <a:buFont typeface="Wingdings" panose="05000000000000000000" pitchFamily="2" charset="2"/>
              <a:buChar char="Ø"/>
            </a:pPr>
            <a:r>
              <a:rPr lang="tr-TR" sz="1800" dirty="0"/>
              <a:t>Yenilenebilir kaynaklardan üretilir (</a:t>
            </a:r>
            <a:r>
              <a:rPr lang="tr-TR" sz="1800" dirty="0" err="1"/>
              <a:t>örn</a:t>
            </a:r>
            <a:r>
              <a:rPr lang="tr-TR" sz="1800" dirty="0"/>
              <a:t>. tarımsal ürün bazlı </a:t>
            </a:r>
            <a:r>
              <a:rPr lang="tr-TR" sz="1800" dirty="0" err="1"/>
              <a:t>biyodizel</a:t>
            </a:r>
            <a:r>
              <a:rPr lang="tr-TR" sz="1800" dirty="0"/>
              <a:t>).</a:t>
            </a:r>
          </a:p>
          <a:p>
            <a:pPr marL="285750" indent="-285750" algn="l">
              <a:buFont typeface="Wingdings" panose="05000000000000000000" pitchFamily="2" charset="2"/>
              <a:buChar char="Ø"/>
            </a:pPr>
            <a:r>
              <a:rPr lang="tr-TR" sz="1800" dirty="0">
                <a:latin typeface="Myriad Pro" panose="020B0503030403020204"/>
              </a:rPr>
              <a:t>Atıklardan yapıldığında sıfır veya negatif yaşam döngüsü emisyonlarına sahip olabilir.</a:t>
            </a:r>
          </a:p>
          <a:p>
            <a:pPr marL="285750" indent="-285750" algn="l">
              <a:buFont typeface="Wingdings" panose="05000000000000000000" pitchFamily="2" charset="2"/>
              <a:buChar char="Ø"/>
            </a:pPr>
            <a:r>
              <a:rPr lang="tr-TR" sz="1800" dirty="0">
                <a:latin typeface="Myriad Pro" panose="020B0503030403020204"/>
              </a:rPr>
              <a:t>Sınırlı kullanılabilirlik.</a:t>
            </a:r>
          </a:p>
          <a:p>
            <a:pPr marL="285750" indent="-285750" algn="l">
              <a:buFont typeface="Wingdings" panose="05000000000000000000" pitchFamily="2" charset="2"/>
              <a:buChar char="Ø"/>
            </a:pPr>
            <a:r>
              <a:rPr lang="tr-TR" sz="1800" dirty="0">
                <a:latin typeface="Myriad Pro" panose="020B0503030403020204"/>
              </a:rPr>
              <a:t>Tarım arazisi kullanımı ve ormansızlaşma nedeniyle yaşam döngüsü emisyonlarını artırabilir.</a:t>
            </a:r>
            <a:endParaRPr lang="tr-TR" sz="1000" dirty="0">
              <a:latin typeface="Myriad Pro" panose="020B0503030403020204"/>
              <a:sym typeface="Wingdings" panose="05000000000000000000" pitchFamily="2" charset="2"/>
            </a:endParaRPr>
          </a:p>
        </p:txBody>
      </p:sp>
      <p:sp>
        <p:nvSpPr>
          <p:cNvPr id="7" name="Text Placeholder 2">
            <a:extLst>
              <a:ext uri="{FF2B5EF4-FFF2-40B4-BE49-F238E27FC236}">
                <a16:creationId xmlns:a16="http://schemas.microsoft.com/office/drawing/2014/main" id="{DA6789AD-8D96-47AE-B596-5CAB272C9BE6}"/>
              </a:ext>
            </a:extLst>
          </p:cNvPr>
          <p:cNvSpPr txBox="1">
            <a:spLocks/>
          </p:cNvSpPr>
          <p:nvPr/>
        </p:nvSpPr>
        <p:spPr>
          <a:xfrm>
            <a:off x="390540" y="1173364"/>
            <a:ext cx="11090260" cy="87225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dirty="0">
                <a:solidFill>
                  <a:srgbClr val="6DA6D1"/>
                </a:solidFill>
                <a:latin typeface="Myriad Pro" panose="020B0503030403020204" pitchFamily="34" charset="0"/>
              </a:rPr>
              <a:t>Yakıt Teknolojileri </a:t>
            </a:r>
            <a:endParaRPr lang="en-GB" dirty="0">
              <a:solidFill>
                <a:srgbClr val="00717F"/>
              </a:solidFill>
              <a:latin typeface="Myriad Pro" panose="020B0503030403020204" pitchFamily="34" charset="0"/>
            </a:endParaRPr>
          </a:p>
        </p:txBody>
      </p:sp>
    </p:spTree>
    <p:extLst>
      <p:ext uri="{BB962C8B-B14F-4D97-AF65-F5344CB8AC3E}">
        <p14:creationId xmlns:p14="http://schemas.microsoft.com/office/powerpoint/2010/main" val="5786397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5" name="Content Placeholder 3">
            <a:extLst>
              <a:ext uri="{FF2B5EF4-FFF2-40B4-BE49-F238E27FC236}">
                <a16:creationId xmlns:a16="http://schemas.microsoft.com/office/drawing/2014/main" id="{DFC40206-173D-4791-BB13-8C6D33914373}"/>
              </a:ext>
            </a:extLst>
          </p:cNvPr>
          <p:cNvSpPr txBox="1">
            <a:spLocks/>
          </p:cNvSpPr>
          <p:nvPr/>
        </p:nvSpPr>
        <p:spPr>
          <a:xfrm>
            <a:off x="448196" y="2170323"/>
            <a:ext cx="5520804" cy="382407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gn="l">
              <a:buFont typeface="Wingdings" panose="05000000000000000000" pitchFamily="2" charset="2"/>
              <a:buChar char="Ø"/>
            </a:pPr>
            <a:r>
              <a:rPr lang="tr-TR" sz="2000" dirty="0">
                <a:latin typeface="Myriad Pro" panose="020B0503030403020204"/>
                <a:sym typeface="Wingdings" panose="05000000000000000000" pitchFamily="2" charset="2"/>
              </a:rPr>
              <a:t>Ulaştırma Sektörü diğer sektörlere oranla yenilenebilir enerji kullanımı düşük</a:t>
            </a:r>
          </a:p>
          <a:p>
            <a:pPr marL="171450" indent="-171450" algn="l">
              <a:buFont typeface="Wingdings" panose="05000000000000000000" pitchFamily="2" charset="2"/>
              <a:buChar char="Ø"/>
            </a:pPr>
            <a:r>
              <a:rPr lang="tr-TR" sz="2000" dirty="0">
                <a:latin typeface="Myriad Pro" panose="020B0503030403020204"/>
                <a:sym typeface="Wingdings" panose="05000000000000000000" pitchFamily="2" charset="2"/>
              </a:rPr>
              <a:t> Elektrikli araçlar  yenilenebilir elektrik talebinde artış </a:t>
            </a:r>
          </a:p>
          <a:p>
            <a:pPr marL="171450" indent="-171450" algn="l">
              <a:buFont typeface="Wingdings" panose="05000000000000000000" pitchFamily="2" charset="2"/>
              <a:buChar char="Ø"/>
            </a:pPr>
            <a:r>
              <a:rPr lang="tr-TR" sz="2000" dirty="0">
                <a:latin typeface="Myriad Pro" panose="020B0503030403020204"/>
                <a:sym typeface="Wingdings" panose="05000000000000000000" pitchFamily="2" charset="2"/>
              </a:rPr>
              <a:t>Yenilenebilir elektrik  demiryollarında yüksek oranda kullanılıyor</a:t>
            </a:r>
          </a:p>
        </p:txBody>
      </p:sp>
      <p:sp>
        <p:nvSpPr>
          <p:cNvPr id="7" name="Text Placeholder 2">
            <a:extLst>
              <a:ext uri="{FF2B5EF4-FFF2-40B4-BE49-F238E27FC236}">
                <a16:creationId xmlns:a16="http://schemas.microsoft.com/office/drawing/2014/main" id="{DA6789AD-8D96-47AE-B596-5CAB272C9BE6}"/>
              </a:ext>
            </a:extLst>
          </p:cNvPr>
          <p:cNvSpPr txBox="1">
            <a:spLocks/>
          </p:cNvSpPr>
          <p:nvPr/>
        </p:nvSpPr>
        <p:spPr>
          <a:xfrm>
            <a:off x="390540" y="1173364"/>
            <a:ext cx="11090260" cy="87225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dirty="0">
                <a:solidFill>
                  <a:srgbClr val="6DA6D1"/>
                </a:solidFill>
                <a:latin typeface="Myriad Pro" panose="020B0503030403020204" pitchFamily="34" charset="0"/>
              </a:rPr>
              <a:t>Küresel İstatistikler</a:t>
            </a:r>
            <a:endParaRPr lang="en-GB" dirty="0">
              <a:solidFill>
                <a:srgbClr val="00717F"/>
              </a:solidFill>
              <a:latin typeface="Myriad Pro" panose="020B0503030403020204" pitchFamily="34" charset="0"/>
            </a:endParaRPr>
          </a:p>
        </p:txBody>
      </p:sp>
      <p:pic>
        <p:nvPicPr>
          <p:cNvPr id="2" name="Picture 1">
            <a:extLst>
              <a:ext uri="{FF2B5EF4-FFF2-40B4-BE49-F238E27FC236}">
                <a16:creationId xmlns:a16="http://schemas.microsoft.com/office/drawing/2014/main" id="{353B9277-0DC3-4590-AAC6-F883D369F0D6}"/>
              </a:ext>
            </a:extLst>
          </p:cNvPr>
          <p:cNvPicPr>
            <a:picLocks noChangeAspect="1"/>
          </p:cNvPicPr>
          <p:nvPr/>
        </p:nvPicPr>
        <p:blipFill rotWithShape="1">
          <a:blip r:embed="rId3"/>
          <a:srcRect t="12503"/>
          <a:stretch/>
        </p:blipFill>
        <p:spPr>
          <a:xfrm>
            <a:off x="6223002" y="2765575"/>
            <a:ext cx="5283472" cy="3072651"/>
          </a:xfrm>
          <a:prstGeom prst="rect">
            <a:avLst/>
          </a:prstGeom>
        </p:spPr>
      </p:pic>
      <p:sp>
        <p:nvSpPr>
          <p:cNvPr id="3" name="TextBox 2">
            <a:extLst>
              <a:ext uri="{FF2B5EF4-FFF2-40B4-BE49-F238E27FC236}">
                <a16:creationId xmlns:a16="http://schemas.microsoft.com/office/drawing/2014/main" id="{FDE0FC02-C2B1-486D-AA50-2DD4B599F524}"/>
              </a:ext>
            </a:extLst>
          </p:cNvPr>
          <p:cNvSpPr txBox="1"/>
          <p:nvPr/>
        </p:nvSpPr>
        <p:spPr>
          <a:xfrm>
            <a:off x="6587603" y="2318204"/>
            <a:ext cx="5156201" cy="369332"/>
          </a:xfrm>
          <a:prstGeom prst="rect">
            <a:avLst/>
          </a:prstGeom>
          <a:noFill/>
        </p:spPr>
        <p:txBody>
          <a:bodyPr wrap="square" rtlCol="0">
            <a:spAutoFit/>
          </a:bodyPr>
          <a:lstStyle/>
          <a:p>
            <a:r>
              <a:rPr lang="tr-TR" b="1" dirty="0"/>
              <a:t>Ulaştırma Sektöründe Yenilenebilir Enerji (2023)</a:t>
            </a:r>
            <a:endParaRPr lang="en-US" b="1" dirty="0"/>
          </a:p>
        </p:txBody>
      </p:sp>
      <p:sp>
        <p:nvSpPr>
          <p:cNvPr id="8" name="Rectangle 7">
            <a:extLst>
              <a:ext uri="{FF2B5EF4-FFF2-40B4-BE49-F238E27FC236}">
                <a16:creationId xmlns:a16="http://schemas.microsoft.com/office/drawing/2014/main" id="{4DE957A6-3B43-481A-B6E1-9B58C451F4FF}"/>
              </a:ext>
            </a:extLst>
          </p:cNvPr>
          <p:cNvSpPr/>
          <p:nvPr/>
        </p:nvSpPr>
        <p:spPr>
          <a:xfrm>
            <a:off x="-59473" y="5808308"/>
            <a:ext cx="9906000" cy="276999"/>
          </a:xfrm>
          <a:prstGeom prst="rect">
            <a:avLst/>
          </a:prstGeom>
        </p:spPr>
        <p:txBody>
          <a:bodyPr wrap="square">
            <a:spAutoFit/>
          </a:bodyPr>
          <a:lstStyle/>
          <a:p>
            <a:r>
              <a:rPr lang="tr-TR" sz="1200" i="1" dirty="0"/>
              <a:t>Kaynak: Uluslararası Enerji Ajansı (IEA). 2024. https://www.iea.org/reports/renewables-2018/transport</a:t>
            </a:r>
            <a:endParaRPr lang="en-US" sz="1200" i="1" dirty="0"/>
          </a:p>
        </p:txBody>
      </p:sp>
    </p:spTree>
    <p:extLst>
      <p:ext uri="{BB962C8B-B14F-4D97-AF65-F5344CB8AC3E}">
        <p14:creationId xmlns:p14="http://schemas.microsoft.com/office/powerpoint/2010/main" val="37977749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7" name="Text Placeholder 2">
            <a:extLst>
              <a:ext uri="{FF2B5EF4-FFF2-40B4-BE49-F238E27FC236}">
                <a16:creationId xmlns:a16="http://schemas.microsoft.com/office/drawing/2014/main" id="{DA6789AD-8D96-47AE-B596-5CAB272C9BE6}"/>
              </a:ext>
            </a:extLst>
          </p:cNvPr>
          <p:cNvSpPr txBox="1">
            <a:spLocks/>
          </p:cNvSpPr>
          <p:nvPr/>
        </p:nvSpPr>
        <p:spPr>
          <a:xfrm>
            <a:off x="390540" y="1173364"/>
            <a:ext cx="11090260" cy="87225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en-US" sz="2800" dirty="0">
                <a:solidFill>
                  <a:srgbClr val="00717F"/>
                </a:solidFill>
                <a:latin typeface="Myriad Pro" panose="020B0503030403020204" pitchFamily="34" charset="0"/>
                <a:ea typeface="Open Sans Extrabold"/>
                <a:cs typeface="Open Sans Extrabold"/>
              </a:rPr>
              <a:t>Ula</a:t>
            </a:r>
            <a:r>
              <a:rPr lang="tr-TR" sz="2800" dirty="0" err="1">
                <a:solidFill>
                  <a:srgbClr val="00717F"/>
                </a:solidFill>
                <a:latin typeface="Myriad Pro" panose="020B0503030403020204" pitchFamily="34" charset="0"/>
                <a:ea typeface="Open Sans Extrabold"/>
                <a:cs typeface="Open Sans Extrabold"/>
              </a:rPr>
              <a:t>ştırma</a:t>
            </a:r>
            <a:r>
              <a:rPr lang="tr-TR" sz="2800" dirty="0">
                <a:solidFill>
                  <a:srgbClr val="00717F"/>
                </a:solidFill>
                <a:latin typeface="Myriad Pro" panose="020B0503030403020204" pitchFamily="34" charset="0"/>
                <a:ea typeface="Open Sans Extrabold"/>
                <a:cs typeface="Open Sans Extrabold"/>
              </a:rPr>
              <a:t> Sektöründe Yenilenebilir Enerji Kullanımı </a:t>
            </a:r>
          </a:p>
          <a:p>
            <a:pPr>
              <a:defRPr/>
            </a:pPr>
            <a:r>
              <a:rPr lang="tr-TR" dirty="0">
                <a:solidFill>
                  <a:srgbClr val="6DA6D1"/>
                </a:solidFill>
                <a:latin typeface="Myriad Pro" panose="020B0503030403020204" pitchFamily="34" charset="0"/>
              </a:rPr>
              <a:t>Küresel İstatistikler</a:t>
            </a:r>
            <a:endParaRPr lang="en-GB" dirty="0">
              <a:solidFill>
                <a:srgbClr val="00717F"/>
              </a:solidFill>
              <a:latin typeface="Myriad Pro" panose="020B0503030403020204" pitchFamily="34" charset="0"/>
            </a:endParaRPr>
          </a:p>
        </p:txBody>
      </p:sp>
      <p:sp>
        <p:nvSpPr>
          <p:cNvPr id="3" name="TextBox 2">
            <a:extLst>
              <a:ext uri="{FF2B5EF4-FFF2-40B4-BE49-F238E27FC236}">
                <a16:creationId xmlns:a16="http://schemas.microsoft.com/office/drawing/2014/main" id="{FDE0FC02-C2B1-486D-AA50-2DD4B599F524}"/>
              </a:ext>
            </a:extLst>
          </p:cNvPr>
          <p:cNvSpPr txBox="1"/>
          <p:nvPr/>
        </p:nvSpPr>
        <p:spPr>
          <a:xfrm>
            <a:off x="8608911" y="3776854"/>
            <a:ext cx="2941406" cy="646331"/>
          </a:xfrm>
          <a:prstGeom prst="rect">
            <a:avLst/>
          </a:prstGeom>
          <a:noFill/>
        </p:spPr>
        <p:txBody>
          <a:bodyPr wrap="square" rtlCol="0">
            <a:spAutoFit/>
          </a:bodyPr>
          <a:lstStyle/>
          <a:p>
            <a:r>
              <a:rPr lang="tr-TR" b="1" dirty="0"/>
              <a:t>Küresel </a:t>
            </a:r>
            <a:r>
              <a:rPr lang="tr-TR" b="1" dirty="0" err="1"/>
              <a:t>biyoyakıt</a:t>
            </a:r>
            <a:r>
              <a:rPr lang="tr-TR" b="1" dirty="0"/>
              <a:t> üretimi (2011-2023) </a:t>
            </a:r>
            <a:endParaRPr lang="en-US" b="1" dirty="0"/>
          </a:p>
        </p:txBody>
      </p:sp>
      <p:sp>
        <p:nvSpPr>
          <p:cNvPr id="8" name="Rectangle 7">
            <a:extLst>
              <a:ext uri="{FF2B5EF4-FFF2-40B4-BE49-F238E27FC236}">
                <a16:creationId xmlns:a16="http://schemas.microsoft.com/office/drawing/2014/main" id="{4DE957A6-3B43-481A-B6E1-9B58C451F4FF}"/>
              </a:ext>
            </a:extLst>
          </p:cNvPr>
          <p:cNvSpPr/>
          <p:nvPr/>
        </p:nvSpPr>
        <p:spPr>
          <a:xfrm>
            <a:off x="-59473" y="5808308"/>
            <a:ext cx="9906000" cy="276999"/>
          </a:xfrm>
          <a:prstGeom prst="rect">
            <a:avLst/>
          </a:prstGeom>
        </p:spPr>
        <p:txBody>
          <a:bodyPr wrap="square">
            <a:spAutoFit/>
          </a:bodyPr>
          <a:lstStyle/>
          <a:p>
            <a:r>
              <a:rPr lang="tr-TR" sz="1200" i="1" dirty="0"/>
              <a:t>Kaynak: Uluslararası Enerji Ajansı (IEA). 2024. https://www.iea.org/reports/renewables-2018/transport</a:t>
            </a:r>
            <a:endParaRPr lang="en-US" sz="1200" i="1" dirty="0"/>
          </a:p>
        </p:txBody>
      </p:sp>
      <p:grpSp>
        <p:nvGrpSpPr>
          <p:cNvPr id="12" name="Group 11">
            <a:extLst>
              <a:ext uri="{FF2B5EF4-FFF2-40B4-BE49-F238E27FC236}">
                <a16:creationId xmlns:a16="http://schemas.microsoft.com/office/drawing/2014/main" id="{4555127F-F1CC-4DF0-8C66-A5EF9B9F52C9}"/>
              </a:ext>
            </a:extLst>
          </p:cNvPr>
          <p:cNvGrpSpPr/>
          <p:nvPr/>
        </p:nvGrpSpPr>
        <p:grpSpPr>
          <a:xfrm>
            <a:off x="124059" y="2318204"/>
            <a:ext cx="8122067" cy="3563632"/>
            <a:chOff x="711200" y="1913143"/>
            <a:chExt cx="8122067" cy="3563632"/>
          </a:xfrm>
        </p:grpSpPr>
        <p:pic>
          <p:nvPicPr>
            <p:cNvPr id="10" name="Picture 9">
              <a:extLst>
                <a:ext uri="{FF2B5EF4-FFF2-40B4-BE49-F238E27FC236}">
                  <a16:creationId xmlns:a16="http://schemas.microsoft.com/office/drawing/2014/main" id="{5E61C2EC-9D07-4CF8-82DA-DB4902FB0B55}"/>
                </a:ext>
              </a:extLst>
            </p:cNvPr>
            <p:cNvPicPr>
              <a:picLocks noChangeAspect="1"/>
            </p:cNvPicPr>
            <p:nvPr/>
          </p:nvPicPr>
          <p:blipFill rotWithShape="1">
            <a:blip r:embed="rId3"/>
            <a:srcRect b="14585"/>
            <a:stretch/>
          </p:blipFill>
          <p:spPr>
            <a:xfrm>
              <a:off x="711200" y="1913143"/>
              <a:ext cx="8122067" cy="3563632"/>
            </a:xfrm>
            <a:prstGeom prst="rect">
              <a:avLst/>
            </a:prstGeom>
          </p:spPr>
        </p:pic>
        <p:sp>
          <p:nvSpPr>
            <p:cNvPr id="11" name="TextBox 10">
              <a:extLst>
                <a:ext uri="{FF2B5EF4-FFF2-40B4-BE49-F238E27FC236}">
                  <a16:creationId xmlns:a16="http://schemas.microsoft.com/office/drawing/2014/main" id="{398F389A-8C93-4584-96BD-7440EAEB21BD}"/>
                </a:ext>
              </a:extLst>
            </p:cNvPr>
            <p:cNvSpPr txBox="1"/>
            <p:nvPr/>
          </p:nvSpPr>
          <p:spPr>
            <a:xfrm>
              <a:off x="5082139" y="4600876"/>
              <a:ext cx="721895" cy="369332"/>
            </a:xfrm>
            <a:prstGeom prst="rect">
              <a:avLst/>
            </a:prstGeom>
            <a:noFill/>
          </p:spPr>
          <p:txBody>
            <a:bodyPr wrap="square" rtlCol="0">
              <a:spAutoFit/>
            </a:bodyPr>
            <a:lstStyle/>
            <a:p>
              <a:r>
                <a:rPr lang="tr-TR" dirty="0"/>
                <a:t>ABD</a:t>
              </a:r>
              <a:endParaRPr lang="en-US" dirty="0"/>
            </a:p>
          </p:txBody>
        </p:sp>
        <p:sp>
          <p:nvSpPr>
            <p:cNvPr id="13" name="TextBox 12">
              <a:extLst>
                <a:ext uri="{FF2B5EF4-FFF2-40B4-BE49-F238E27FC236}">
                  <a16:creationId xmlns:a16="http://schemas.microsoft.com/office/drawing/2014/main" id="{C319057E-91D2-4C24-873B-A7A958EF1FFD}"/>
                </a:ext>
              </a:extLst>
            </p:cNvPr>
            <p:cNvSpPr txBox="1"/>
            <p:nvPr/>
          </p:nvSpPr>
          <p:spPr>
            <a:xfrm>
              <a:off x="5082139" y="3676989"/>
              <a:ext cx="1857676" cy="369332"/>
            </a:xfrm>
            <a:prstGeom prst="rect">
              <a:avLst/>
            </a:prstGeom>
            <a:noFill/>
          </p:spPr>
          <p:txBody>
            <a:bodyPr wrap="square" rtlCol="0">
              <a:spAutoFit/>
            </a:bodyPr>
            <a:lstStyle/>
            <a:p>
              <a:r>
                <a:rPr lang="tr-TR" dirty="0"/>
                <a:t>Avrupa Birliği</a:t>
              </a:r>
              <a:endParaRPr lang="en-US" dirty="0"/>
            </a:p>
          </p:txBody>
        </p:sp>
        <p:sp>
          <p:nvSpPr>
            <p:cNvPr id="14" name="TextBox 13">
              <a:extLst>
                <a:ext uri="{FF2B5EF4-FFF2-40B4-BE49-F238E27FC236}">
                  <a16:creationId xmlns:a16="http://schemas.microsoft.com/office/drawing/2014/main" id="{22663F16-3E24-474B-BB5B-CDC87F29E4F1}"/>
                </a:ext>
              </a:extLst>
            </p:cNvPr>
            <p:cNvSpPr txBox="1"/>
            <p:nvPr/>
          </p:nvSpPr>
          <p:spPr>
            <a:xfrm>
              <a:off x="5082139" y="3224740"/>
              <a:ext cx="1857676" cy="369332"/>
            </a:xfrm>
            <a:prstGeom prst="rect">
              <a:avLst/>
            </a:prstGeom>
            <a:noFill/>
          </p:spPr>
          <p:txBody>
            <a:bodyPr wrap="square" rtlCol="0">
              <a:spAutoFit/>
            </a:bodyPr>
            <a:lstStyle/>
            <a:p>
              <a:r>
                <a:rPr lang="tr-TR" dirty="0"/>
                <a:t>Brezilya</a:t>
              </a:r>
              <a:endParaRPr lang="en-US" dirty="0"/>
            </a:p>
          </p:txBody>
        </p:sp>
        <p:sp>
          <p:nvSpPr>
            <p:cNvPr id="15" name="TextBox 14">
              <a:extLst>
                <a:ext uri="{FF2B5EF4-FFF2-40B4-BE49-F238E27FC236}">
                  <a16:creationId xmlns:a16="http://schemas.microsoft.com/office/drawing/2014/main" id="{F02F9462-E593-42DD-AFD0-798575508AA3}"/>
                </a:ext>
              </a:extLst>
            </p:cNvPr>
            <p:cNvSpPr txBox="1"/>
            <p:nvPr/>
          </p:nvSpPr>
          <p:spPr>
            <a:xfrm>
              <a:off x="5095541" y="2802130"/>
              <a:ext cx="1857676" cy="369332"/>
            </a:xfrm>
            <a:prstGeom prst="rect">
              <a:avLst/>
            </a:prstGeom>
            <a:noFill/>
          </p:spPr>
          <p:txBody>
            <a:bodyPr wrap="square" rtlCol="0">
              <a:spAutoFit/>
            </a:bodyPr>
            <a:lstStyle/>
            <a:p>
              <a:r>
                <a:rPr lang="tr-TR" dirty="0"/>
                <a:t>Diğer ülkeler</a:t>
              </a:r>
              <a:endParaRPr lang="en-US" dirty="0"/>
            </a:p>
          </p:txBody>
        </p:sp>
      </p:grpSp>
    </p:spTree>
    <p:extLst>
      <p:ext uri="{BB962C8B-B14F-4D97-AF65-F5344CB8AC3E}">
        <p14:creationId xmlns:p14="http://schemas.microsoft.com/office/powerpoint/2010/main" val="40196375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8" ma:contentTypeDescription="Create a new document." ma:contentTypeScope="" ma:versionID="fe924b288742bb107aabec4170f24bbd">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f9b6c698fb5700b692770608b2497904"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fb846bb-49da-442d-ac44-1711760f675e" xsi:nil="true"/>
    <Test xmlns="11876741-4e3d-41e4-924e-432c5fed92e0" xsi:nil="true"/>
    <lcf76f155ced4ddcb4097134ff3c332f xmlns="11876741-4e3d-41e4-924e-432c5fed92e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66CA165-0A25-4EAD-8E17-066E3FA26F25}">
  <ds:schemaRefs>
    <ds:schemaRef ds:uri="http://schemas.microsoft.com/sharepoint/v3/contenttype/forms"/>
  </ds:schemaRefs>
</ds:datastoreItem>
</file>

<file path=customXml/itemProps2.xml><?xml version="1.0" encoding="utf-8"?>
<ds:datastoreItem xmlns:ds="http://schemas.openxmlformats.org/officeDocument/2006/customXml" ds:itemID="{19805BBF-CDCF-439E-8DEA-E639A5068536}"/>
</file>

<file path=customXml/itemProps3.xml><?xml version="1.0" encoding="utf-8"?>
<ds:datastoreItem xmlns:ds="http://schemas.openxmlformats.org/officeDocument/2006/customXml" ds:itemID="{427BE0C3-7716-474A-BE6B-45E7E7841696}"/>
</file>

<file path=docProps/app.xml><?xml version="1.0" encoding="utf-8"?>
<Properties xmlns="http://schemas.openxmlformats.org/officeDocument/2006/extended-properties" xmlns:vt="http://schemas.openxmlformats.org/officeDocument/2006/docPropsVTypes">
  <TotalTime>0</TotalTime>
  <Words>11898</Words>
  <Application>Microsoft Office PowerPoint</Application>
  <PresentationFormat>Widescreen</PresentationFormat>
  <Paragraphs>1245</Paragraphs>
  <Slides>150</Slides>
  <Notes>146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150</vt:i4>
      </vt:variant>
    </vt:vector>
  </HeadingPairs>
  <TitlesOfParts>
    <vt:vector size="158" baseType="lpstr">
      <vt:lpstr>Myriad Pro</vt:lpstr>
      <vt:lpstr>Arial</vt:lpstr>
      <vt:lpstr>Calibri</vt:lpstr>
      <vt:lpstr>Calibri Light</vt:lpstr>
      <vt:lpstr>Open Sans Extrabold</vt:lpstr>
      <vt:lpstr>Times New Roman</vt:lpstr>
      <vt:lpstr>Wingdings</vt:lpstr>
      <vt:lpstr>Office Theme</vt:lpstr>
      <vt:lpstr>  Ulaştırma Sektöründe Yenilenebilir Enerji Kullanımı   4 Temmuz 2024, Ankara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Dinlediğiniz için teşekkürler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Dinlediğiniz için teşekkürler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Dinlediğiniz için teşekkürler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Göstermiş Olduğunuz İlgi için Teşekkür Ederiz!</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Birincil Veri Toplama Sonuçları</dc:title>
  <dc:creator>Ege Kacar</dc:creator>
  <cp:lastModifiedBy>Ege Kacar</cp:lastModifiedBy>
  <cp:revision>149</cp:revision>
  <dcterms:created xsi:type="dcterms:W3CDTF">2024-03-01T07:41:11Z</dcterms:created>
  <dcterms:modified xsi:type="dcterms:W3CDTF">2024-07-04T06:27:53Z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0x01010007AE9AADD9055F48A76998BB8EEE9D03</vt:lpwstr>
  </property>
</Properties>
</file>